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OldStandardTT-bold.fntdata"/><Relationship Id="rId10" Type="http://schemas.openxmlformats.org/officeDocument/2006/relationships/slide" Target="slides/slide5.xml"/><Relationship Id="rId32"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ldStandardT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b3add2a68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b3add2a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b3add2a68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b3add2a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b3add2a68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b3add2a6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b3add2a68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b3add2a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b3add2a68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b3add2a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b3add2a6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b3add2a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b3add2a6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b3add2a6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3add2a6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3add2a6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b3add2a6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b3add2a6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b3add2a6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b3add2a6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b3add2a6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b3add2a6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b3add2a6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b3add2a6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b3add2a6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b3add2a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b3add2a6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b3add2a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b3add2a6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b3add2a6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b3add2a68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b3add2a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b3add2a68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b3add2a6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66700" y="1893300"/>
            <a:ext cx="86541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Efficient Data Mining and Information Extraction</a:t>
            </a:r>
            <a:endParaRPr sz="4000">
              <a:latin typeface="Times New Roman"/>
              <a:ea typeface="Times New Roman"/>
              <a:cs typeface="Times New Roman"/>
              <a:sym typeface="Times New Roman"/>
            </a:endParaRPr>
          </a:p>
        </p:txBody>
      </p:sp>
      <p:sp>
        <p:nvSpPr>
          <p:cNvPr id="60" name="Google Shape;60;p13"/>
          <p:cNvSpPr txBox="1"/>
          <p:nvPr>
            <p:ph idx="1" type="subTitle"/>
          </p:nvPr>
        </p:nvSpPr>
        <p:spPr>
          <a:xfrm>
            <a:off x="201375" y="3840650"/>
            <a:ext cx="8719500" cy="12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Shreya Manepalli</a:t>
            </a:r>
            <a:endParaRPr/>
          </a:p>
          <a:p>
            <a:pPr indent="0" lvl="0" marL="0" rtl="0" algn="l">
              <a:spcBef>
                <a:spcPts val="0"/>
              </a:spcBef>
              <a:spcAft>
                <a:spcPts val="0"/>
              </a:spcAft>
              <a:buNone/>
            </a:pPr>
            <a:r>
              <a:rPr lang="en"/>
              <a:t>Dept. of Computer Science, PES University, Bangalore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332025" y="402775"/>
            <a:ext cx="8295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7F7F8"/>
                </a:solidFill>
                <a:latin typeface="Times New Roman"/>
                <a:ea typeface="Times New Roman"/>
                <a:cs typeface="Times New Roman"/>
                <a:sym typeface="Times New Roman"/>
              </a:rPr>
              <a:t>Project Overview</a:t>
            </a:r>
            <a:endParaRPr sz="3300">
              <a:solidFill>
                <a:srgbClr val="F7F7F8"/>
              </a:solidFill>
              <a:latin typeface="Times New Roman"/>
              <a:ea typeface="Times New Roman"/>
              <a:cs typeface="Times New Roman"/>
              <a:sym typeface="Times New Roman"/>
            </a:endParaRPr>
          </a:p>
        </p:txBody>
      </p:sp>
      <p:sp>
        <p:nvSpPr>
          <p:cNvPr id="110" name="Google Shape;110;p22"/>
          <p:cNvSpPr txBox="1"/>
          <p:nvPr/>
        </p:nvSpPr>
        <p:spPr>
          <a:xfrm>
            <a:off x="283025" y="1235525"/>
            <a:ext cx="8425500" cy="3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objective of the second project is extract colors and associated codes from the pdf’s containing images about airplane wings. These color codes and numbers are present in</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specific formats within the images and these are now stored systematically into Excel files which can be used for further data analysis.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332025" y="402775"/>
            <a:ext cx="8295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7F7F8"/>
                </a:solidFill>
                <a:latin typeface="Times New Roman"/>
                <a:ea typeface="Times New Roman"/>
                <a:cs typeface="Times New Roman"/>
                <a:sym typeface="Times New Roman"/>
              </a:rPr>
              <a:t>Output</a:t>
            </a:r>
            <a:endParaRPr sz="3300">
              <a:solidFill>
                <a:srgbClr val="F7F7F8"/>
              </a:solidFill>
              <a:latin typeface="Times New Roman"/>
              <a:ea typeface="Times New Roman"/>
              <a:cs typeface="Times New Roman"/>
              <a:sym typeface="Times New Roman"/>
            </a:endParaRPr>
          </a:p>
        </p:txBody>
      </p:sp>
      <p:sp>
        <p:nvSpPr>
          <p:cNvPr id="116" name="Google Shape;116;p23"/>
          <p:cNvSpPr txBox="1"/>
          <p:nvPr/>
        </p:nvSpPr>
        <p:spPr>
          <a:xfrm>
            <a:off x="332025" y="1235525"/>
            <a:ext cx="8033700" cy="12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final output of the script is a set of Excel files, each corresponding to a PDF file processed during the operation. Each Excel file contains color codes as column headers and the associated numbers as values. The generated Excel files can be further analyzed and utilized for various purposes, such as data visualization and insights.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pic>
        <p:nvPicPr>
          <p:cNvPr id="117" name="Google Shape;117;p23"/>
          <p:cNvPicPr preferRelativeResize="0"/>
          <p:nvPr/>
        </p:nvPicPr>
        <p:blipFill>
          <a:blip r:embed="rId3">
            <a:alphaModFix/>
          </a:blip>
          <a:stretch>
            <a:fillRect/>
          </a:stretch>
        </p:blipFill>
        <p:spPr>
          <a:xfrm>
            <a:off x="152400" y="2596325"/>
            <a:ext cx="3380024" cy="2394775"/>
          </a:xfrm>
          <a:prstGeom prst="rect">
            <a:avLst/>
          </a:prstGeom>
          <a:noFill/>
          <a:ln>
            <a:noFill/>
          </a:ln>
        </p:spPr>
      </p:pic>
      <p:pic>
        <p:nvPicPr>
          <p:cNvPr id="118" name="Google Shape;118;p23"/>
          <p:cNvPicPr preferRelativeResize="0"/>
          <p:nvPr/>
        </p:nvPicPr>
        <p:blipFill>
          <a:blip r:embed="rId4">
            <a:alphaModFix/>
          </a:blip>
          <a:stretch>
            <a:fillRect/>
          </a:stretch>
        </p:blipFill>
        <p:spPr>
          <a:xfrm>
            <a:off x="4463150" y="2596325"/>
            <a:ext cx="4163875" cy="239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332025" y="402775"/>
            <a:ext cx="8295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7F7F8"/>
                </a:solidFill>
                <a:latin typeface="Times New Roman"/>
                <a:ea typeface="Times New Roman"/>
                <a:cs typeface="Times New Roman"/>
                <a:sym typeface="Times New Roman"/>
              </a:rPr>
              <a:t>Working of the code</a:t>
            </a:r>
            <a:endParaRPr sz="3300">
              <a:solidFill>
                <a:srgbClr val="F7F7F8"/>
              </a:solidFill>
              <a:latin typeface="Times New Roman"/>
              <a:ea typeface="Times New Roman"/>
              <a:cs typeface="Times New Roman"/>
              <a:sym typeface="Times New Roman"/>
            </a:endParaRPr>
          </a:p>
        </p:txBody>
      </p:sp>
      <p:sp>
        <p:nvSpPr>
          <p:cNvPr id="124" name="Google Shape;124;p24"/>
          <p:cNvSpPr txBox="1"/>
          <p:nvPr/>
        </p:nvSpPr>
        <p:spPr>
          <a:xfrm>
            <a:off x="283025" y="1104775"/>
            <a:ext cx="8425500" cy="36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7F7F8"/>
                </a:solidFill>
                <a:latin typeface="Times New Roman"/>
                <a:ea typeface="Times New Roman"/>
                <a:cs typeface="Times New Roman"/>
                <a:sym typeface="Times New Roman"/>
              </a:rPr>
              <a:t>The Python script first takes the main parent folder containing PDF files as the input. It utilizes</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7F7F8"/>
                </a:solidFill>
                <a:latin typeface="Times New Roman"/>
                <a:ea typeface="Times New Roman"/>
                <a:cs typeface="Times New Roman"/>
                <a:sym typeface="Times New Roman"/>
              </a:rPr>
              <a:t>the "fitz" library to convert each PDF file into images. </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7F7F8"/>
                </a:solidFill>
                <a:latin typeface="Times New Roman"/>
                <a:ea typeface="Times New Roman"/>
                <a:cs typeface="Times New Roman"/>
                <a:sym typeface="Times New Roman"/>
              </a:rPr>
              <a:t>The converted images are stored in an intermediate output folder, preserving the same folder structure as the original PDF files.</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The images are then chunked into smaller regions to enhance readability and to isolate specific</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F7F7F8"/>
                </a:solidFill>
                <a:latin typeface="Times New Roman"/>
                <a:ea typeface="Times New Roman"/>
                <a:cs typeface="Times New Roman"/>
                <a:sym typeface="Times New Roman"/>
              </a:rPr>
              <a:t>Information.</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The Python script uses the "easyocr" library to read text from the cropped image chunks. For</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each chunk, the script processes the text to identify color codes and their associated numbers.</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The Python script generates an Excel file for each PDF file processed, containing extracted color</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codes and numbers. The Excel file is saved in the final output folder, named after the original</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F7F7F8"/>
                </a:solidFill>
                <a:latin typeface="Times New Roman"/>
                <a:ea typeface="Times New Roman"/>
                <a:cs typeface="Times New Roman"/>
                <a:sym typeface="Times New Roman"/>
              </a:rPr>
              <a:t>PDF file.</a:t>
            </a:r>
            <a:endParaRPr sz="16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Generalized Data Mining from PDF and Word Documents</a:t>
            </a:r>
            <a:endParaRPr sz="43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332025" y="402775"/>
            <a:ext cx="8295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7F7F8"/>
                </a:solidFill>
                <a:latin typeface="Times New Roman"/>
                <a:ea typeface="Times New Roman"/>
                <a:cs typeface="Times New Roman"/>
                <a:sym typeface="Times New Roman"/>
              </a:rPr>
              <a:t>Project Overview</a:t>
            </a:r>
            <a:endParaRPr sz="3300">
              <a:solidFill>
                <a:srgbClr val="F7F7F8"/>
              </a:solidFill>
              <a:latin typeface="Times New Roman"/>
              <a:ea typeface="Times New Roman"/>
              <a:cs typeface="Times New Roman"/>
              <a:sym typeface="Times New Roman"/>
            </a:endParaRPr>
          </a:p>
        </p:txBody>
      </p:sp>
      <p:sp>
        <p:nvSpPr>
          <p:cNvPr id="135" name="Google Shape;135;p26"/>
          <p:cNvSpPr txBox="1"/>
          <p:nvPr/>
        </p:nvSpPr>
        <p:spPr>
          <a:xfrm>
            <a:off x="283025" y="1235525"/>
            <a:ext cx="8425500" cy="3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 objective of this  project is to </a:t>
            </a:r>
            <a:r>
              <a:rPr lang="en" sz="1700">
                <a:solidFill>
                  <a:srgbClr val="F7F7F8"/>
                </a:solidFill>
                <a:latin typeface="Times New Roman"/>
                <a:ea typeface="Times New Roman"/>
                <a:cs typeface="Times New Roman"/>
                <a:sym typeface="Times New Roman"/>
              </a:rPr>
              <a:t>create generalized data mining algorithms capable of efficiently capturing diverse data elements such as tables, equations, relevant text, figure/table captions, and images from PDF and Word documents. By providing a versatile solution that can be adopted by anyone within the organization.</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7"/>
          <p:cNvPicPr preferRelativeResize="0"/>
          <p:nvPr/>
        </p:nvPicPr>
        <p:blipFill>
          <a:blip r:embed="rId3">
            <a:alphaModFix/>
          </a:blip>
          <a:stretch>
            <a:fillRect/>
          </a:stretch>
        </p:blipFill>
        <p:spPr>
          <a:xfrm>
            <a:off x="1540325" y="152400"/>
            <a:ext cx="5796649"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nvSpPr>
        <p:spPr>
          <a:xfrm>
            <a:off x="234050" y="157850"/>
            <a:ext cx="5780400" cy="7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7F7F8"/>
                </a:solidFill>
                <a:latin typeface="Times New Roman"/>
                <a:ea typeface="Times New Roman"/>
                <a:cs typeface="Times New Roman"/>
                <a:sym typeface="Times New Roman"/>
              </a:rPr>
              <a:t>OUTPUT</a:t>
            </a:r>
            <a:endParaRPr sz="3000">
              <a:solidFill>
                <a:srgbClr val="F7F7F8"/>
              </a:solidFill>
              <a:latin typeface="Times New Roman"/>
              <a:ea typeface="Times New Roman"/>
              <a:cs typeface="Times New Roman"/>
              <a:sym typeface="Times New Roman"/>
            </a:endParaRPr>
          </a:p>
        </p:txBody>
      </p:sp>
      <p:pic>
        <p:nvPicPr>
          <p:cNvPr id="146" name="Google Shape;146;p28"/>
          <p:cNvPicPr preferRelativeResize="0"/>
          <p:nvPr/>
        </p:nvPicPr>
        <p:blipFill>
          <a:blip r:embed="rId3">
            <a:alphaModFix/>
          </a:blip>
          <a:stretch>
            <a:fillRect/>
          </a:stretch>
        </p:blipFill>
        <p:spPr>
          <a:xfrm>
            <a:off x="234050" y="1567575"/>
            <a:ext cx="6543675" cy="3419475"/>
          </a:xfrm>
          <a:prstGeom prst="rect">
            <a:avLst/>
          </a:prstGeom>
          <a:noFill/>
          <a:ln>
            <a:noFill/>
          </a:ln>
        </p:spPr>
      </p:pic>
      <p:sp>
        <p:nvSpPr>
          <p:cNvPr id="147" name="Google Shape;147;p28"/>
          <p:cNvSpPr txBox="1"/>
          <p:nvPr/>
        </p:nvSpPr>
        <p:spPr>
          <a:xfrm>
            <a:off x="299350" y="941625"/>
            <a:ext cx="6302700" cy="50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7F7F8"/>
              </a:buClr>
              <a:buSzPts val="1800"/>
              <a:buFont typeface="Times New Roman"/>
              <a:buAutoNum type="arabicParenR"/>
            </a:pPr>
            <a:r>
              <a:rPr lang="en" sz="1800">
                <a:solidFill>
                  <a:srgbClr val="F7F7F8"/>
                </a:solidFill>
                <a:latin typeface="Times New Roman"/>
                <a:ea typeface="Times New Roman"/>
                <a:cs typeface="Times New Roman"/>
                <a:sym typeface="Times New Roman"/>
              </a:rPr>
              <a:t>Tables Extracted into an excel file</a:t>
            </a:r>
            <a:endParaRPr sz="1800">
              <a:solidFill>
                <a:srgbClr val="F7F7F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nvSpPr>
        <p:spPr>
          <a:xfrm>
            <a:off x="103400" y="190500"/>
            <a:ext cx="6302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7F7F8"/>
                </a:solidFill>
                <a:latin typeface="Times New Roman"/>
                <a:ea typeface="Times New Roman"/>
                <a:cs typeface="Times New Roman"/>
                <a:sym typeface="Times New Roman"/>
              </a:rPr>
              <a:t>2) Equations Extracted into a Word Document</a:t>
            </a:r>
            <a:endParaRPr sz="1800">
              <a:solidFill>
                <a:srgbClr val="F7F7F8"/>
              </a:solidFill>
              <a:latin typeface="Times New Roman"/>
              <a:ea typeface="Times New Roman"/>
              <a:cs typeface="Times New Roman"/>
              <a:sym typeface="Times New Roman"/>
            </a:endParaRPr>
          </a:p>
        </p:txBody>
      </p:sp>
      <p:sp>
        <p:nvSpPr>
          <p:cNvPr id="153" name="Google Shape;153;p29"/>
          <p:cNvSpPr txBox="1"/>
          <p:nvPr/>
        </p:nvSpPr>
        <p:spPr>
          <a:xfrm>
            <a:off x="171500" y="2645250"/>
            <a:ext cx="6302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7F7F8"/>
                </a:solidFill>
                <a:latin typeface="Times New Roman"/>
                <a:ea typeface="Times New Roman"/>
                <a:cs typeface="Times New Roman"/>
                <a:sym typeface="Times New Roman"/>
              </a:rPr>
              <a:t>3) Figure Captions Extracted into a Word Document</a:t>
            </a:r>
            <a:endParaRPr sz="1800">
              <a:solidFill>
                <a:srgbClr val="F7F7F8"/>
              </a:solidFill>
              <a:latin typeface="Times New Roman"/>
              <a:ea typeface="Times New Roman"/>
              <a:cs typeface="Times New Roman"/>
              <a:sym typeface="Times New Roman"/>
            </a:endParaRPr>
          </a:p>
        </p:txBody>
      </p:sp>
      <p:pic>
        <p:nvPicPr>
          <p:cNvPr id="154" name="Google Shape;154;p29"/>
          <p:cNvPicPr preferRelativeResize="0"/>
          <p:nvPr/>
        </p:nvPicPr>
        <p:blipFill>
          <a:blip r:embed="rId3">
            <a:alphaModFix/>
          </a:blip>
          <a:stretch>
            <a:fillRect/>
          </a:stretch>
        </p:blipFill>
        <p:spPr>
          <a:xfrm>
            <a:off x="413650" y="691200"/>
            <a:ext cx="4474025" cy="1771650"/>
          </a:xfrm>
          <a:prstGeom prst="rect">
            <a:avLst/>
          </a:prstGeom>
          <a:noFill/>
          <a:ln>
            <a:noFill/>
          </a:ln>
        </p:spPr>
      </p:pic>
      <p:pic>
        <p:nvPicPr>
          <p:cNvPr id="155" name="Google Shape;155;p29"/>
          <p:cNvPicPr preferRelativeResize="0"/>
          <p:nvPr/>
        </p:nvPicPr>
        <p:blipFill>
          <a:blip r:embed="rId4">
            <a:alphaModFix/>
          </a:blip>
          <a:stretch>
            <a:fillRect/>
          </a:stretch>
        </p:blipFill>
        <p:spPr>
          <a:xfrm>
            <a:off x="413650" y="3328350"/>
            <a:ext cx="4572000" cy="163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nvSpPr>
        <p:spPr>
          <a:xfrm>
            <a:off x="103400" y="190500"/>
            <a:ext cx="6302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7F7F8"/>
                </a:solidFill>
                <a:latin typeface="Times New Roman"/>
                <a:ea typeface="Times New Roman"/>
                <a:cs typeface="Times New Roman"/>
                <a:sym typeface="Times New Roman"/>
              </a:rPr>
              <a:t>4</a:t>
            </a:r>
            <a:r>
              <a:rPr lang="en" sz="1800">
                <a:solidFill>
                  <a:srgbClr val="F7F7F8"/>
                </a:solidFill>
                <a:latin typeface="Times New Roman"/>
                <a:ea typeface="Times New Roman"/>
                <a:cs typeface="Times New Roman"/>
                <a:sym typeface="Times New Roman"/>
              </a:rPr>
              <a:t>) </a:t>
            </a:r>
            <a:r>
              <a:rPr lang="en" sz="1800">
                <a:solidFill>
                  <a:srgbClr val="F7F7F8"/>
                </a:solidFill>
                <a:latin typeface="Times New Roman"/>
                <a:ea typeface="Times New Roman"/>
                <a:cs typeface="Times New Roman"/>
                <a:sym typeface="Times New Roman"/>
              </a:rPr>
              <a:t>Table Captions Extracted into a Word Document</a:t>
            </a:r>
            <a:endParaRPr sz="1800">
              <a:solidFill>
                <a:srgbClr val="F7F7F8"/>
              </a:solidFill>
              <a:latin typeface="Times New Roman"/>
              <a:ea typeface="Times New Roman"/>
              <a:cs typeface="Times New Roman"/>
              <a:sym typeface="Times New Roman"/>
            </a:endParaRPr>
          </a:p>
        </p:txBody>
      </p:sp>
      <p:sp>
        <p:nvSpPr>
          <p:cNvPr id="161" name="Google Shape;161;p30"/>
          <p:cNvSpPr txBox="1"/>
          <p:nvPr/>
        </p:nvSpPr>
        <p:spPr>
          <a:xfrm>
            <a:off x="103400" y="2071050"/>
            <a:ext cx="6302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7F7F8"/>
                </a:solidFill>
                <a:latin typeface="Times New Roman"/>
                <a:ea typeface="Times New Roman"/>
                <a:cs typeface="Times New Roman"/>
                <a:sym typeface="Times New Roman"/>
              </a:rPr>
              <a:t>5) Relevant text based on user input Extracted into a Document</a:t>
            </a:r>
            <a:endParaRPr sz="1800">
              <a:solidFill>
                <a:srgbClr val="F7F7F8"/>
              </a:solidFill>
              <a:latin typeface="Times New Roman"/>
              <a:ea typeface="Times New Roman"/>
              <a:cs typeface="Times New Roman"/>
              <a:sym typeface="Times New Roman"/>
            </a:endParaRPr>
          </a:p>
        </p:txBody>
      </p:sp>
      <p:pic>
        <p:nvPicPr>
          <p:cNvPr id="162" name="Google Shape;162;p30"/>
          <p:cNvPicPr preferRelativeResize="0"/>
          <p:nvPr/>
        </p:nvPicPr>
        <p:blipFill>
          <a:blip r:embed="rId3">
            <a:alphaModFix/>
          </a:blip>
          <a:stretch>
            <a:fillRect/>
          </a:stretch>
        </p:blipFill>
        <p:spPr>
          <a:xfrm>
            <a:off x="544275" y="691200"/>
            <a:ext cx="3514725" cy="1152525"/>
          </a:xfrm>
          <a:prstGeom prst="rect">
            <a:avLst/>
          </a:prstGeom>
          <a:noFill/>
          <a:ln>
            <a:noFill/>
          </a:ln>
        </p:spPr>
      </p:pic>
      <p:pic>
        <p:nvPicPr>
          <p:cNvPr id="163" name="Google Shape;163;p30"/>
          <p:cNvPicPr preferRelativeResize="0"/>
          <p:nvPr/>
        </p:nvPicPr>
        <p:blipFill>
          <a:blip r:embed="rId4">
            <a:alphaModFix/>
          </a:blip>
          <a:stretch>
            <a:fillRect/>
          </a:stretch>
        </p:blipFill>
        <p:spPr>
          <a:xfrm>
            <a:off x="544275" y="2691475"/>
            <a:ext cx="3673950" cy="226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103400" y="190500"/>
            <a:ext cx="63027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7F7F8"/>
                </a:solidFill>
                <a:latin typeface="Times New Roman"/>
                <a:ea typeface="Times New Roman"/>
                <a:cs typeface="Times New Roman"/>
                <a:sym typeface="Times New Roman"/>
              </a:rPr>
              <a:t>6) All Images present in the pdf/word Extracted into a Folder</a:t>
            </a:r>
            <a:endParaRPr sz="1800">
              <a:solidFill>
                <a:srgbClr val="F7F7F8"/>
              </a:solidFill>
              <a:latin typeface="Times New Roman"/>
              <a:ea typeface="Times New Roman"/>
              <a:cs typeface="Times New Roman"/>
              <a:sym typeface="Times New Roman"/>
            </a:endParaRPr>
          </a:p>
        </p:txBody>
      </p:sp>
      <p:pic>
        <p:nvPicPr>
          <p:cNvPr id="169" name="Google Shape;169;p31"/>
          <p:cNvPicPr preferRelativeResize="0"/>
          <p:nvPr/>
        </p:nvPicPr>
        <p:blipFill>
          <a:blip r:embed="rId3">
            <a:alphaModFix/>
          </a:blip>
          <a:stretch>
            <a:fillRect/>
          </a:stretch>
        </p:blipFill>
        <p:spPr>
          <a:xfrm>
            <a:off x="152400" y="843600"/>
            <a:ext cx="8839200" cy="17932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79080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nvSpPr>
        <p:spPr>
          <a:xfrm>
            <a:off x="397325" y="1382475"/>
            <a:ext cx="8180700" cy="3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GKN Aerospace generates a substantial volume of unstructured data annually, comprising</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reports, documents, and images.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In an era where data plays a pivotal role in shaping strategies and innovations, extracting valuable insights from unstructured data has become paramount.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Time-consuming data entry tasks, m</a:t>
            </a:r>
            <a:r>
              <a:rPr lang="en" sz="1700">
                <a:solidFill>
                  <a:srgbClr val="F7F7F8"/>
                </a:solidFill>
                <a:latin typeface="Times New Roman"/>
                <a:ea typeface="Times New Roman"/>
                <a:cs typeface="Times New Roman"/>
                <a:sym typeface="Times New Roman"/>
              </a:rPr>
              <a:t>anually processing large volumes of unstructured data, including reports, documents, and images, posed significant challenges for GKN Aerospace.</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There is a need for an efficient and automated approach to handle diverse data sources.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90250" y="526350"/>
            <a:ext cx="7908000" cy="10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Working of the code</a:t>
            </a:r>
            <a:endParaRPr sz="4300">
              <a:latin typeface="Times New Roman"/>
              <a:ea typeface="Times New Roman"/>
              <a:cs typeface="Times New Roman"/>
              <a:sym typeface="Times New Roman"/>
            </a:endParaRPr>
          </a:p>
        </p:txBody>
      </p:sp>
      <p:sp>
        <p:nvSpPr>
          <p:cNvPr id="175" name="Google Shape;175;p32"/>
          <p:cNvSpPr txBox="1"/>
          <p:nvPr/>
        </p:nvSpPr>
        <p:spPr>
          <a:xfrm>
            <a:off x="527950" y="1562250"/>
            <a:ext cx="8360100" cy="29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GUI takes pdf’s and word files as an input. The tables from each file are extracted into excel files which can be used for further analysis. The user can enter multiple words or phrases and text relevant to that keyword is extracted into a document. Similarly there is an option to extract all the equations, figure captions, table captions, and images from the files provided by the user as an input.</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tool is built using Python and relies on several libraries for different functionalities, such as PyPDF2 and fitz for PDF processing, docx2txt and docx for Word document processing, tabula and pandas for table extraction, and OpenPyXL for Excel manipulation.</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90250" y="526350"/>
            <a:ext cx="7908000" cy="103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Benefits</a:t>
            </a:r>
            <a:endParaRPr sz="4300">
              <a:latin typeface="Times New Roman"/>
              <a:ea typeface="Times New Roman"/>
              <a:cs typeface="Times New Roman"/>
              <a:sym typeface="Times New Roman"/>
            </a:endParaRPr>
          </a:p>
        </p:txBody>
      </p:sp>
      <p:sp>
        <p:nvSpPr>
          <p:cNvPr id="181" name="Google Shape;181;p33"/>
          <p:cNvSpPr txBox="1"/>
          <p:nvPr/>
        </p:nvSpPr>
        <p:spPr>
          <a:xfrm>
            <a:off x="527950" y="1562250"/>
            <a:ext cx="8360100" cy="2988000"/>
          </a:xfrm>
          <a:prstGeom prst="rect">
            <a:avLst/>
          </a:prstGeom>
          <a:noFill/>
          <a:ln>
            <a:noFill/>
          </a:ln>
        </p:spPr>
        <p:txBody>
          <a:bodyPr anchorCtr="0" anchor="t" bIns="91425" lIns="91425" spcFirstLastPara="1" rIns="91425" wrap="square" tIns="91425">
            <a:noAutofit/>
          </a:bodyPr>
          <a:lstStyle/>
          <a:p>
            <a:pPr indent="-336550" lvl="1" marL="914400" rtl="0" algn="l">
              <a:lnSpc>
                <a:spcPct val="115000"/>
              </a:lnSpc>
              <a:spcBef>
                <a:spcPts val="1500"/>
              </a:spcBef>
              <a:spcAft>
                <a:spcPts val="0"/>
              </a:spcAft>
              <a:buClr>
                <a:srgbClr val="F7F7F8"/>
              </a:buClr>
              <a:buSzPts val="1700"/>
              <a:buFont typeface="Times New Roman"/>
              <a:buChar char="●"/>
            </a:pPr>
            <a:r>
              <a:rPr lang="en" sz="1700">
                <a:solidFill>
                  <a:srgbClr val="F7F7F8"/>
                </a:solidFill>
                <a:latin typeface="Times New Roman"/>
                <a:ea typeface="Times New Roman"/>
                <a:cs typeface="Times New Roman"/>
                <a:sym typeface="Times New Roman"/>
              </a:rPr>
              <a:t>Significant time savings by automating manual data entry processes.</a:t>
            </a:r>
            <a:endParaRPr sz="1700">
              <a:solidFill>
                <a:srgbClr val="F7F7F8"/>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F7F7F8"/>
              </a:buClr>
              <a:buSzPts val="1700"/>
              <a:buFont typeface="Times New Roman"/>
              <a:buChar char="●"/>
            </a:pPr>
            <a:r>
              <a:rPr lang="en" sz="1700">
                <a:solidFill>
                  <a:srgbClr val="F7F7F8"/>
                </a:solidFill>
                <a:latin typeface="Times New Roman"/>
                <a:ea typeface="Times New Roman"/>
                <a:cs typeface="Times New Roman"/>
                <a:sym typeface="Times New Roman"/>
              </a:rPr>
              <a:t>Enhanced data analytics to gain deeper insights into various products and processes.</a:t>
            </a:r>
            <a:endParaRPr sz="1700">
              <a:solidFill>
                <a:srgbClr val="F7F7F8"/>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F7F7F8"/>
              </a:buClr>
              <a:buSzPts val="1700"/>
              <a:buFont typeface="Times New Roman"/>
              <a:buChar char="●"/>
            </a:pPr>
            <a:r>
              <a:rPr lang="en" sz="1700">
                <a:solidFill>
                  <a:srgbClr val="F7F7F8"/>
                </a:solidFill>
                <a:latin typeface="Times New Roman"/>
                <a:ea typeface="Times New Roman"/>
                <a:cs typeface="Times New Roman"/>
                <a:sym typeface="Times New Roman"/>
              </a:rPr>
              <a:t>Standardized and structured data storage for easy retrieval and analysis.</a:t>
            </a:r>
            <a:endParaRPr sz="1700">
              <a:solidFill>
                <a:srgbClr val="F7F7F8"/>
              </a:solidFill>
              <a:latin typeface="Times New Roman"/>
              <a:ea typeface="Times New Roman"/>
              <a:cs typeface="Times New Roman"/>
              <a:sym typeface="Times New Roman"/>
            </a:endParaRPr>
          </a:p>
          <a:p>
            <a:pPr indent="-336550" lvl="1" marL="914400" rtl="0" algn="l">
              <a:lnSpc>
                <a:spcPct val="115000"/>
              </a:lnSpc>
              <a:spcBef>
                <a:spcPts val="0"/>
              </a:spcBef>
              <a:spcAft>
                <a:spcPts val="0"/>
              </a:spcAft>
              <a:buClr>
                <a:srgbClr val="F7F7F8"/>
              </a:buClr>
              <a:buSzPts val="1700"/>
              <a:buFont typeface="Times New Roman"/>
              <a:buChar char="●"/>
            </a:pPr>
            <a:r>
              <a:rPr lang="en" sz="1700">
                <a:solidFill>
                  <a:srgbClr val="F7F7F8"/>
                </a:solidFill>
                <a:latin typeface="Times New Roman"/>
                <a:ea typeface="Times New Roman"/>
                <a:cs typeface="Times New Roman"/>
                <a:sym typeface="Times New Roman"/>
              </a:rPr>
              <a:t>Streamlined workflows for quality control and visual inspection tasks.</a:t>
            </a:r>
            <a:endParaRPr sz="1700">
              <a:solidFill>
                <a:srgbClr val="F7F7F8"/>
              </a:solidFill>
              <a:latin typeface="Times New Roman"/>
              <a:ea typeface="Times New Roman"/>
              <a:cs typeface="Times New Roman"/>
              <a:sym typeface="Times New Roman"/>
            </a:endParaRPr>
          </a:p>
          <a:p>
            <a:pPr indent="0" lvl="0" marL="0" rtl="0" algn="l">
              <a:spcBef>
                <a:spcPts val="1500"/>
              </a:spcBef>
              <a:spcAft>
                <a:spcPts val="0"/>
              </a:spcAft>
              <a:buNone/>
            </a:pPr>
            <a:r>
              <a:t/>
            </a:r>
            <a:endParaRPr sz="1700">
              <a:solidFill>
                <a:srgbClr val="F7F7F8"/>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nvSpPr>
        <p:spPr>
          <a:xfrm>
            <a:off x="527950" y="1562250"/>
            <a:ext cx="8360100" cy="29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p:txBody>
      </p:sp>
      <p:sp>
        <p:nvSpPr>
          <p:cNvPr id="187" name="Google Shape;187;p34"/>
          <p:cNvSpPr txBox="1"/>
          <p:nvPr/>
        </p:nvSpPr>
        <p:spPr>
          <a:xfrm>
            <a:off x="1665450" y="1790725"/>
            <a:ext cx="5813100" cy="12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700">
                <a:solidFill>
                  <a:srgbClr val="F7F7F8"/>
                </a:solidFill>
                <a:latin typeface="Times New Roman"/>
                <a:ea typeface="Times New Roman"/>
                <a:cs typeface="Times New Roman"/>
                <a:sym typeface="Times New Roman"/>
              </a:rPr>
              <a:t>THANK YOU </a:t>
            </a:r>
            <a:endParaRPr sz="6700">
              <a:solidFill>
                <a:srgbClr val="F7F7F8"/>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79080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72" name="Google Shape;72;p15"/>
          <p:cNvSpPr txBox="1"/>
          <p:nvPr/>
        </p:nvSpPr>
        <p:spPr>
          <a:xfrm>
            <a:off x="397325" y="1382475"/>
            <a:ext cx="8180700" cy="3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During my internship at GKN Aerospace, my primary focus was on data mining and the efficient extraction of information from PDF or Word files and images into databases using Python.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This work encompasses three distinct projects. The projects undertaken aimed to overcome the challenges of manual data processing and pave the way for enhanced data analysis and visualization.</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32025" y="1725375"/>
            <a:ext cx="8299200" cy="169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Non-Conformance Reports (NCRs) Data Extraction</a:t>
            </a:r>
            <a:endParaRPr sz="43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397325" y="353775"/>
            <a:ext cx="8180700" cy="42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What are Non Conformance Reports?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Non-Conformance Reports (NCRs) are crucial documents that record instances of</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non-compliance with quality standards or deviations from specified requirements.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pic>
        <p:nvPicPr>
          <p:cNvPr id="83" name="Google Shape;83;p17"/>
          <p:cNvPicPr preferRelativeResize="0"/>
          <p:nvPr/>
        </p:nvPicPr>
        <p:blipFill>
          <a:blip r:embed="rId3">
            <a:alphaModFix/>
          </a:blip>
          <a:stretch>
            <a:fillRect/>
          </a:stretch>
        </p:blipFill>
        <p:spPr>
          <a:xfrm>
            <a:off x="4571988" y="1538288"/>
            <a:ext cx="4391025" cy="343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397325" y="288475"/>
            <a:ext cx="8180700" cy="4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Project Overview: </a:t>
            </a:r>
            <a:r>
              <a:rPr lang="en" sz="1700">
                <a:solidFill>
                  <a:srgbClr val="F7F7F8"/>
                </a:solidFill>
                <a:latin typeface="Times New Roman"/>
                <a:ea typeface="Times New Roman"/>
                <a:cs typeface="Times New Roman"/>
                <a:sym typeface="Times New Roman"/>
              </a:rPr>
              <a:t>The primary objective of t</a:t>
            </a:r>
            <a:r>
              <a:rPr lang="en" sz="1700">
                <a:solidFill>
                  <a:srgbClr val="F7F7F8"/>
                </a:solidFill>
                <a:latin typeface="Times New Roman"/>
                <a:ea typeface="Times New Roman"/>
                <a:cs typeface="Times New Roman"/>
                <a:sym typeface="Times New Roman"/>
              </a:rPr>
              <a:t>his project was to develop a Python script to extract specific data from Non-Conformance Reports (NCRs) generated and analyzed by the SPE Team at GKN Aerospace.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 script aims to automate the data extraction process, as the NCRs contain</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unstructured data which used to be manually retrieved for analysis. The extracted data will be organized into an excel file, making it suitable for data analytics.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final output of the script is a consolidated Excel file containing organized data from all</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NCRs processed during the operation. The output file can be used for further data analytics and insights, enabling more efficient decision-making and process improvements.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7F7F8"/>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299350" y="304800"/>
            <a:ext cx="83277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7F7F8"/>
                </a:solidFill>
                <a:latin typeface="Times New Roman"/>
                <a:ea typeface="Times New Roman"/>
                <a:cs typeface="Times New Roman"/>
                <a:sym typeface="Times New Roman"/>
              </a:rPr>
              <a:t>Output</a:t>
            </a:r>
            <a:endParaRPr sz="2800">
              <a:solidFill>
                <a:srgbClr val="F7F7F8"/>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299350" y="304800"/>
            <a:ext cx="83277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7F7F8"/>
                </a:solidFill>
                <a:latin typeface="Times New Roman"/>
                <a:ea typeface="Times New Roman"/>
                <a:cs typeface="Times New Roman"/>
                <a:sym typeface="Times New Roman"/>
              </a:rPr>
              <a:t>Working of the code</a:t>
            </a:r>
            <a:endParaRPr sz="2800">
              <a:solidFill>
                <a:srgbClr val="F7F7F8"/>
              </a:solidFill>
              <a:latin typeface="Times New Roman"/>
              <a:ea typeface="Times New Roman"/>
              <a:cs typeface="Times New Roman"/>
              <a:sym typeface="Times New Roman"/>
            </a:endParaRPr>
          </a:p>
        </p:txBody>
      </p:sp>
      <p:sp>
        <p:nvSpPr>
          <p:cNvPr id="99" name="Google Shape;99;p20"/>
          <p:cNvSpPr txBox="1"/>
          <p:nvPr/>
        </p:nvSpPr>
        <p:spPr>
          <a:xfrm>
            <a:off x="364675" y="1104900"/>
            <a:ext cx="8082600" cy="3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 Python script accepts user input to determine whether the input is a single file or a folder containing multiple NCR PDF files</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 script utilizes the "tabula" library to extract tabular data from the NCR PDF files. For each PDF file, the script reads all tables on every page and stores them in separate sheets within an intermediate Excel file.</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F7F7F8"/>
                </a:solidFill>
                <a:latin typeface="Times New Roman"/>
                <a:ea typeface="Times New Roman"/>
                <a:cs typeface="Times New Roman"/>
                <a:sym typeface="Times New Roman"/>
              </a:rPr>
              <a:t>The extracted data from each PDF file is organized into separate sheets within the Excel file based on the drawing number associated with each report.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The script appends the extracted data from each PDF file into the corresponding sheets in the output Excel file. For each NCR, the script appends the item number, description of</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700">
                <a:solidFill>
                  <a:srgbClr val="F7F7F8"/>
                </a:solidFill>
                <a:latin typeface="Times New Roman"/>
                <a:ea typeface="Times New Roman"/>
                <a:cs typeface="Times New Roman"/>
                <a:sym typeface="Times New Roman"/>
              </a:rPr>
              <a:t>non-conformance, character number, defect type, measured value, and deviation value.</a:t>
            </a:r>
            <a:endParaRPr sz="1700">
              <a:solidFill>
                <a:srgbClr val="F7F7F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latin typeface="Times New Roman"/>
                <a:ea typeface="Times New Roman"/>
                <a:cs typeface="Times New Roman"/>
                <a:sym typeface="Times New Roman"/>
              </a:rPr>
              <a:t>Color Codes Extraction from Images for the Fokker Plant</a:t>
            </a:r>
            <a:endParaRPr sz="4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