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02" r:id="rId1"/>
  </p:sldMasterIdLst>
  <p:notesMasterIdLst>
    <p:notesMasterId r:id="rId31"/>
  </p:notesMasterIdLst>
  <p:sldIdLst>
    <p:sldId id="256" r:id="rId2"/>
    <p:sldId id="257" r:id="rId3"/>
    <p:sldId id="258" r:id="rId4"/>
    <p:sldId id="279" r:id="rId5"/>
    <p:sldId id="281" r:id="rId6"/>
    <p:sldId id="280" r:id="rId7"/>
    <p:sldId id="282" r:id="rId8"/>
    <p:sldId id="283" r:id="rId9"/>
    <p:sldId id="284" r:id="rId10"/>
    <p:sldId id="285" r:id="rId11"/>
    <p:sldId id="286" r:id="rId12"/>
    <p:sldId id="303" r:id="rId13"/>
    <p:sldId id="287" r:id="rId14"/>
    <p:sldId id="304" r:id="rId15"/>
    <p:sldId id="288" r:id="rId16"/>
    <p:sldId id="289" r:id="rId17"/>
    <p:sldId id="290" r:id="rId18"/>
    <p:sldId id="299" r:id="rId19"/>
    <p:sldId id="294" r:id="rId20"/>
    <p:sldId id="293" r:id="rId21"/>
    <p:sldId id="295" r:id="rId22"/>
    <p:sldId id="296" r:id="rId23"/>
    <p:sldId id="298" r:id="rId24"/>
    <p:sldId id="297" r:id="rId25"/>
    <p:sldId id="300" r:id="rId26"/>
    <p:sldId id="305" r:id="rId27"/>
    <p:sldId id="306" r:id="rId28"/>
    <p:sldId id="302" r:id="rId29"/>
    <p:sldId id="301" r:id="rId30"/>
  </p:sldIdLst>
  <p:sldSz cx="9144000" cy="5143500" type="screen16x9"/>
  <p:notesSz cx="6858000" cy="9144000"/>
  <p:embeddedFontLst>
    <p:embeddedFont>
      <p:font typeface="Old Standard TT" panose="020B0604020202020204" charset="0"/>
      <p:regular r:id="rId32"/>
      <p:bold r:id="rId33"/>
      <p:italic r:id="rId34"/>
    </p:embeddedFont>
    <p:embeddedFont>
      <p:font typeface="Roboto" panose="020B0604020202020204" charset="0"/>
      <p:regular r:id="rId35"/>
      <p:bold r:id="rId36"/>
      <p:italic r:id="rId37"/>
      <p:boldItalic r:id="rId38"/>
    </p:embeddedFont>
    <p:embeddedFont>
      <p:font typeface="Calibri Light" panose="020F0302020204030204" pitchFamily="34" charset="0"/>
      <p:regular r:id="rId39"/>
      <p:italic r:id="rId40"/>
    </p:embeddedFont>
    <p:embeddedFont>
      <p:font typeface="Calibri" panose="020F0502020204030204" pitchFamily="34"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44" d="100"/>
          <a:sy n="144" d="100"/>
        </p:scale>
        <p:origin x="66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b3add2a6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b3add2a6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7291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549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1625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310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723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0578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29145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70471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66400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35935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732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04859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18893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351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914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61BEF0D-F0BB-DE4B-95CE-6DB70DBA9567}" type="datetimeFigureOut">
              <a:rPr lang="en-US" smtClean="0"/>
              <a:pPr/>
              <a:t>7/26/2023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83353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41268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61BEF0D-F0BB-DE4B-95CE-6DB70DBA9567}" type="datetimeFigureOut">
              <a:rPr lang="en-US" smtClean="0"/>
              <a:pPr/>
              <a:t>7/26/2023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622608"/>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66700" y="1893300"/>
            <a:ext cx="86541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latin typeface="Times New Roman"/>
                <a:ea typeface="Times New Roman"/>
                <a:cs typeface="Times New Roman"/>
                <a:sym typeface="Times New Roman"/>
              </a:rPr>
              <a:t>Efficient Data Mining and Information Extraction</a:t>
            </a:r>
            <a:endParaRPr sz="4000" dirty="0">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201375" y="3840650"/>
            <a:ext cx="8719500" cy="12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Shreya Manepalli</a:t>
            </a:r>
            <a:endParaRPr dirty="0"/>
          </a:p>
          <a:p>
            <a:pPr marL="0" lvl="0" indent="0" algn="l" rtl="0">
              <a:spcBef>
                <a:spcPts val="0"/>
              </a:spcBef>
              <a:spcAft>
                <a:spcPts val="0"/>
              </a:spcAft>
              <a:buNone/>
            </a:pPr>
            <a:r>
              <a:rPr lang="en" dirty="0"/>
              <a:t>Dept. of Computer Science, PES University, Bangalore</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9;p22"/>
          <p:cNvSpPr txBox="1"/>
          <p:nvPr/>
        </p:nvSpPr>
        <p:spPr>
          <a:xfrm>
            <a:off x="332025" y="402775"/>
            <a:ext cx="8295000" cy="7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Times New Roman"/>
                <a:ea typeface="Times New Roman"/>
                <a:cs typeface="Times New Roman"/>
                <a:sym typeface="Times New Roman"/>
              </a:rPr>
              <a:t>Project Overview</a:t>
            </a:r>
            <a:endParaRPr sz="3200" dirty="0">
              <a:latin typeface="Times New Roman"/>
              <a:ea typeface="Times New Roman"/>
              <a:cs typeface="Times New Roman"/>
              <a:sym typeface="Times New Roman"/>
            </a:endParaRPr>
          </a:p>
        </p:txBody>
      </p:sp>
      <p:sp>
        <p:nvSpPr>
          <p:cNvPr id="3" name="Google Shape;110;p22"/>
          <p:cNvSpPr txBox="1"/>
          <p:nvPr/>
        </p:nvSpPr>
        <p:spPr>
          <a:xfrm>
            <a:off x="283025" y="1235525"/>
            <a:ext cx="8425500" cy="35595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
            </a:pPr>
            <a:r>
              <a:rPr lang="en" sz="1600" dirty="0">
                <a:latin typeface="Times New Roman"/>
                <a:ea typeface="Times New Roman"/>
                <a:cs typeface="Times New Roman"/>
                <a:sym typeface="Times New Roman"/>
              </a:rPr>
              <a:t>The objective of </a:t>
            </a:r>
            <a:r>
              <a:rPr lang="en" sz="1600" dirty="0" smtClean="0">
                <a:latin typeface="Times New Roman"/>
                <a:ea typeface="Times New Roman"/>
                <a:cs typeface="Times New Roman"/>
                <a:sym typeface="Times New Roman"/>
              </a:rPr>
              <a:t>this is to extract </a:t>
            </a:r>
            <a:r>
              <a:rPr lang="en" sz="1600" dirty="0">
                <a:latin typeface="Times New Roman"/>
                <a:ea typeface="Times New Roman"/>
                <a:cs typeface="Times New Roman"/>
                <a:sym typeface="Times New Roman"/>
              </a:rPr>
              <a:t>colors and associated codes from the pdf’s containing images </a:t>
            </a:r>
            <a:r>
              <a:rPr lang="en" sz="1600" dirty="0" smtClean="0">
                <a:latin typeface="Times New Roman"/>
                <a:ea typeface="Times New Roman"/>
                <a:cs typeface="Times New Roman"/>
                <a:sym typeface="Times New Roman"/>
              </a:rPr>
              <a:t>about wire harness. </a:t>
            </a:r>
          </a:p>
          <a:p>
            <a:pPr marL="285750" lvl="0" indent="-285750" algn="l" rtl="0">
              <a:spcBef>
                <a:spcPts val="0"/>
              </a:spcBef>
              <a:spcAft>
                <a:spcPts val="0"/>
              </a:spcAft>
              <a:buClr>
                <a:schemeClr val="dk1"/>
              </a:buClr>
              <a:buSzPts val="1100"/>
              <a:buFont typeface="Wingdings" panose="05000000000000000000" pitchFamily="2" charset="2"/>
              <a:buChar char="§"/>
            </a:pPr>
            <a:r>
              <a:rPr lang="en" sz="1600" dirty="0" smtClean="0">
                <a:latin typeface="Times New Roman"/>
                <a:ea typeface="Times New Roman"/>
                <a:cs typeface="Times New Roman"/>
                <a:sym typeface="Times New Roman"/>
              </a:rPr>
              <a:t>These </a:t>
            </a:r>
            <a:r>
              <a:rPr lang="en" sz="1600" dirty="0">
                <a:latin typeface="Times New Roman"/>
                <a:ea typeface="Times New Roman"/>
                <a:cs typeface="Times New Roman"/>
                <a:sym typeface="Times New Roman"/>
              </a:rPr>
              <a:t>color codes and numbers </a:t>
            </a:r>
            <a:r>
              <a:rPr lang="en" sz="1600" dirty="0" smtClean="0">
                <a:latin typeface="Times New Roman"/>
                <a:ea typeface="Times New Roman"/>
                <a:cs typeface="Times New Roman"/>
                <a:sym typeface="Times New Roman"/>
              </a:rPr>
              <a:t>present in</a:t>
            </a:r>
            <a:r>
              <a:rPr lang="en" sz="1600" dirty="0">
                <a:latin typeface="Times New Roman"/>
                <a:ea typeface="Times New Roman"/>
                <a:cs typeface="Times New Roman"/>
                <a:sym typeface="Times New Roman"/>
              </a:rPr>
              <a:t> </a:t>
            </a:r>
            <a:r>
              <a:rPr lang="en" sz="1600" dirty="0" smtClean="0">
                <a:latin typeface="Times New Roman"/>
                <a:ea typeface="Times New Roman"/>
                <a:cs typeface="Times New Roman"/>
                <a:sym typeface="Times New Roman"/>
              </a:rPr>
              <a:t>the images are </a:t>
            </a:r>
            <a:r>
              <a:rPr lang="en" sz="1600" dirty="0">
                <a:latin typeface="Times New Roman"/>
                <a:ea typeface="Times New Roman"/>
                <a:cs typeface="Times New Roman"/>
                <a:sym typeface="Times New Roman"/>
              </a:rPr>
              <a:t>now stored systematically into Excel files which can be used for further data analysis. </a:t>
            </a: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Old Standard TT"/>
              <a:ea typeface="Old Standard TT"/>
              <a:cs typeface="Old Standard TT"/>
              <a:sym typeface="Old Standard TT"/>
            </a:endParaRPr>
          </a:p>
        </p:txBody>
      </p:sp>
      <p:pic>
        <p:nvPicPr>
          <p:cNvPr id="5" name="Picture 4"/>
          <p:cNvPicPr>
            <a:picLocks noChangeAspect="1"/>
          </p:cNvPicPr>
          <p:nvPr/>
        </p:nvPicPr>
        <p:blipFill>
          <a:blip r:embed="rId2"/>
          <a:stretch>
            <a:fillRect/>
          </a:stretch>
        </p:blipFill>
        <p:spPr>
          <a:xfrm>
            <a:off x="3882888" y="2579562"/>
            <a:ext cx="5088223" cy="2024577"/>
          </a:xfrm>
          <a:prstGeom prst="rect">
            <a:avLst/>
          </a:prstGeom>
        </p:spPr>
      </p:pic>
    </p:spTree>
    <p:extLst>
      <p:ext uri="{BB962C8B-B14F-4D97-AF65-F5344CB8AC3E}">
        <p14:creationId xmlns:p14="http://schemas.microsoft.com/office/powerpoint/2010/main" val="1795766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3;p24"/>
          <p:cNvSpPr txBox="1"/>
          <p:nvPr/>
        </p:nvSpPr>
        <p:spPr>
          <a:xfrm>
            <a:off x="226007" y="197366"/>
            <a:ext cx="8295000" cy="7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Times New Roman"/>
                <a:ea typeface="Times New Roman"/>
                <a:cs typeface="Times New Roman"/>
                <a:sym typeface="Times New Roman"/>
              </a:rPr>
              <a:t>Working of the code</a:t>
            </a:r>
            <a:endParaRPr sz="3200" dirty="0">
              <a:latin typeface="Times New Roman"/>
              <a:ea typeface="Times New Roman"/>
              <a:cs typeface="Times New Roman"/>
              <a:sym typeface="Times New Roman"/>
            </a:endParaRPr>
          </a:p>
        </p:txBody>
      </p:sp>
      <p:sp>
        <p:nvSpPr>
          <p:cNvPr id="3" name="Google Shape;124;p24"/>
          <p:cNvSpPr txBox="1"/>
          <p:nvPr/>
        </p:nvSpPr>
        <p:spPr>
          <a:xfrm>
            <a:off x="121920" y="1144531"/>
            <a:ext cx="8529587" cy="36903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 sz="1400" dirty="0">
                <a:latin typeface="Times New Roman"/>
                <a:ea typeface="Times New Roman"/>
                <a:cs typeface="Times New Roman"/>
                <a:sym typeface="Times New Roman"/>
              </a:rPr>
              <a:t>The Python script first takes the main parent folder containing PDF files as the input. It </a:t>
            </a:r>
            <a:r>
              <a:rPr lang="en" sz="1400" dirty="0" smtClean="0">
                <a:latin typeface="Times New Roman"/>
                <a:ea typeface="Times New Roman"/>
                <a:cs typeface="Times New Roman"/>
                <a:sym typeface="Times New Roman"/>
              </a:rPr>
              <a:t>utilizes</a:t>
            </a:r>
            <a:endParaRPr lang="en" sz="1400" dirty="0">
              <a:latin typeface="Times New Roman"/>
              <a:ea typeface="Times New Roman"/>
              <a:cs typeface="Times New Roman"/>
              <a:sym typeface="Times New Roman"/>
            </a:endParaRPr>
          </a:p>
          <a:p>
            <a:pPr lvl="0">
              <a:buClr>
                <a:schemeClr val="dk1"/>
              </a:buClr>
              <a:buSzPts val="1100"/>
            </a:pPr>
            <a:r>
              <a:rPr lang="en" sz="1400" dirty="0">
                <a:latin typeface="Times New Roman"/>
                <a:ea typeface="Times New Roman"/>
                <a:cs typeface="Times New Roman"/>
                <a:sym typeface="Times New Roman"/>
              </a:rPr>
              <a:t> </a:t>
            </a:r>
            <a:r>
              <a:rPr lang="en" sz="1400" dirty="0" smtClean="0">
                <a:latin typeface="Times New Roman"/>
                <a:ea typeface="Times New Roman"/>
                <a:cs typeface="Times New Roman"/>
                <a:sym typeface="Times New Roman"/>
              </a:rPr>
              <a:t>     the </a:t>
            </a:r>
            <a:r>
              <a:rPr lang="en" sz="1400" dirty="0">
                <a:latin typeface="Times New Roman"/>
                <a:ea typeface="Times New Roman"/>
                <a:cs typeface="Times New Roman"/>
                <a:sym typeface="Times New Roman"/>
              </a:rPr>
              <a:t>"fitz" library to convert each PDF file into </a:t>
            </a:r>
            <a:r>
              <a:rPr lang="en" sz="1400" dirty="0" smtClean="0">
                <a:latin typeface="Times New Roman"/>
                <a:ea typeface="Times New Roman"/>
                <a:cs typeface="Times New Roman"/>
                <a:sym typeface="Times New Roman"/>
              </a:rPr>
              <a:t>images.</a:t>
            </a:r>
          </a:p>
          <a:p>
            <a:pPr lvl="0" algn="l" rtl="0">
              <a:spcBef>
                <a:spcPts val="0"/>
              </a:spcBef>
              <a:spcAft>
                <a:spcPts val="0"/>
              </a:spcAft>
            </a:pPr>
            <a:endParaRPr lang="en" sz="14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r>
              <a:rPr lang="en" sz="1400" dirty="0" smtClean="0">
                <a:latin typeface="Times New Roman"/>
                <a:ea typeface="Times New Roman"/>
                <a:cs typeface="Times New Roman"/>
                <a:sym typeface="Times New Roman"/>
              </a:rPr>
              <a:t>The </a:t>
            </a:r>
            <a:r>
              <a:rPr lang="en" sz="1400" dirty="0">
                <a:latin typeface="Times New Roman"/>
                <a:ea typeface="Times New Roman"/>
                <a:cs typeface="Times New Roman"/>
                <a:sym typeface="Times New Roman"/>
              </a:rPr>
              <a:t>images are then chunked into smaller regions to enhance readability and to isolate </a:t>
            </a:r>
            <a:r>
              <a:rPr lang="en" sz="1400" dirty="0" smtClean="0">
                <a:latin typeface="Times New Roman"/>
                <a:ea typeface="Times New Roman"/>
                <a:cs typeface="Times New Roman"/>
                <a:sym typeface="Times New Roman"/>
              </a:rPr>
              <a:t>specific</a:t>
            </a:r>
            <a:r>
              <a:rPr lang="en" sz="1400" dirty="0">
                <a:latin typeface="Times New Roman"/>
                <a:ea typeface="Times New Roman"/>
                <a:cs typeface="Times New Roman"/>
                <a:sym typeface="Times New Roman"/>
              </a:rPr>
              <a:t> </a:t>
            </a:r>
            <a:r>
              <a:rPr lang="en" sz="1400" dirty="0" smtClean="0">
                <a:latin typeface="Times New Roman"/>
                <a:ea typeface="Times New Roman"/>
                <a:cs typeface="Times New Roman"/>
                <a:sym typeface="Times New Roman"/>
              </a:rPr>
              <a:t>Information.</a:t>
            </a:r>
          </a:p>
          <a:p>
            <a:pPr lvl="0" algn="l" rtl="0">
              <a:spcBef>
                <a:spcPts val="0"/>
              </a:spcBef>
              <a:spcAft>
                <a:spcPts val="0"/>
              </a:spcAft>
            </a:pPr>
            <a:endParaRPr lang="en" sz="1400" dirty="0" smtClean="0">
              <a:latin typeface="Times New Roman"/>
              <a:ea typeface="Times New Roman"/>
              <a:cs typeface="Times New Roman"/>
              <a:sym typeface="Times New Roman"/>
            </a:endParaRPr>
          </a:p>
          <a:p>
            <a:r>
              <a:rPr lang="en" sz="1600" dirty="0">
                <a:latin typeface="Times New Roman"/>
                <a:ea typeface="Times New Roman"/>
                <a:cs typeface="Times New Roman"/>
                <a:sym typeface="Times New Roman"/>
              </a:rPr>
              <a:t>					</a:t>
            </a:r>
            <a:r>
              <a:rPr lang="en" sz="1600" dirty="0" smtClean="0">
                <a:latin typeface="Times New Roman"/>
                <a:ea typeface="Times New Roman"/>
                <a:cs typeface="Times New Roman"/>
                <a:sym typeface="Times New Roman"/>
              </a:rPr>
              <a:t>Folder </a:t>
            </a:r>
            <a:r>
              <a:rPr lang="en" sz="1600" dirty="0">
                <a:latin typeface="Times New Roman"/>
                <a:ea typeface="Times New Roman"/>
                <a:cs typeface="Times New Roman"/>
                <a:sym typeface="Times New Roman"/>
              </a:rPr>
              <a:t>consting of the image chunks of one file</a:t>
            </a:r>
          </a:p>
          <a:p>
            <a:pPr lvl="0" algn="l" rtl="0">
              <a:spcBef>
                <a:spcPts val="0"/>
              </a:spcBef>
              <a:spcAft>
                <a:spcPts val="0"/>
              </a:spcAft>
            </a:pPr>
            <a:endParaRPr lang="en" sz="1600" dirty="0" smtClean="0">
              <a:latin typeface="Times New Roman"/>
              <a:ea typeface="Times New Roman"/>
              <a:cs typeface="Times New Roman"/>
              <a:sym typeface="Times New Roman"/>
            </a:endParaRPr>
          </a:p>
          <a:p>
            <a:pPr lvl="0" algn="l" rtl="0">
              <a:spcBef>
                <a:spcPts val="0"/>
              </a:spcBef>
              <a:spcAft>
                <a:spcPts val="0"/>
              </a:spcAft>
            </a:pPr>
            <a:endParaRPr lang="en" sz="1600" dirty="0">
              <a:latin typeface="Times New Roman"/>
              <a:ea typeface="Times New Roman"/>
              <a:cs typeface="Times New Roman"/>
              <a:sym typeface="Times New Roman"/>
            </a:endParaRPr>
          </a:p>
          <a:p>
            <a:pPr lvl="0" rtl="0">
              <a:spcBef>
                <a:spcPts val="0"/>
              </a:spcBef>
              <a:spcAft>
                <a:spcPts val="0"/>
              </a:spcAft>
              <a:buClr>
                <a:schemeClr val="dk1"/>
              </a:buClr>
              <a:buSzPts val="1100"/>
            </a:pPr>
            <a:endParaRPr lang="en" sz="1600" dirty="0" smtClean="0">
              <a:latin typeface="Times New Roman"/>
              <a:ea typeface="Times New Roman"/>
              <a:cs typeface="Times New Roman"/>
              <a:sym typeface="Times New Roman"/>
            </a:endParaRPr>
          </a:p>
          <a:p>
            <a:pPr lvl="0" rtl="0">
              <a:spcBef>
                <a:spcPts val="0"/>
              </a:spcBef>
              <a:spcAft>
                <a:spcPts val="0"/>
              </a:spcAft>
              <a:buClr>
                <a:schemeClr val="dk1"/>
              </a:buClr>
              <a:buSzPts val="1100"/>
            </a:pPr>
            <a:endParaRPr lang="en" sz="1600" dirty="0" smtClean="0">
              <a:latin typeface="Times New Roman"/>
              <a:ea typeface="Times New Roman"/>
              <a:cs typeface="Times New Roman"/>
              <a:sym typeface="Times New Roman"/>
            </a:endParaRPr>
          </a:p>
          <a:p>
            <a:pPr lvl="0" algn="l" rtl="0">
              <a:spcBef>
                <a:spcPts val="0"/>
              </a:spcBef>
              <a:spcAft>
                <a:spcPts val="0"/>
              </a:spcAft>
              <a:buClr>
                <a:schemeClr val="dk1"/>
              </a:buClr>
              <a:buSzPts val="1100"/>
            </a:pPr>
            <a:endParaRPr lang="en" sz="1600" dirty="0" smtClean="0">
              <a:latin typeface="Times New Roman"/>
              <a:ea typeface="Times New Roman"/>
              <a:cs typeface="Times New Roman"/>
              <a:sym typeface="Times New Roman"/>
            </a:endParaRPr>
          </a:p>
          <a:p>
            <a:pPr lvl="0" algn="l" rtl="0">
              <a:spcBef>
                <a:spcPts val="0"/>
              </a:spcBef>
              <a:spcAft>
                <a:spcPts val="0"/>
              </a:spcAft>
              <a:buClr>
                <a:schemeClr val="dk1"/>
              </a:buClr>
              <a:buSzPts val="1100"/>
            </a:pPr>
            <a:endParaRPr lang="en" sz="1600" dirty="0">
              <a:latin typeface="Times New Roman"/>
              <a:ea typeface="Times New Roman"/>
              <a:cs typeface="Times New Roman"/>
              <a:sym typeface="Times New Roman"/>
            </a:endParaRPr>
          </a:p>
        </p:txBody>
      </p:sp>
      <p:pic>
        <p:nvPicPr>
          <p:cNvPr id="4" name="Picture 3"/>
          <p:cNvPicPr>
            <a:picLocks noChangeAspect="1"/>
          </p:cNvPicPr>
          <p:nvPr/>
        </p:nvPicPr>
        <p:blipFill>
          <a:blip r:embed="rId3"/>
          <a:stretch>
            <a:fillRect/>
          </a:stretch>
        </p:blipFill>
        <p:spPr>
          <a:xfrm>
            <a:off x="226007" y="2705891"/>
            <a:ext cx="8729355" cy="1844464"/>
          </a:xfrm>
          <a:prstGeom prst="rect">
            <a:avLst/>
          </a:prstGeom>
        </p:spPr>
      </p:pic>
    </p:spTree>
    <p:extLst>
      <p:ext uri="{BB962C8B-B14F-4D97-AF65-F5344CB8AC3E}">
        <p14:creationId xmlns:p14="http://schemas.microsoft.com/office/powerpoint/2010/main" val="2082135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875" y="179807"/>
            <a:ext cx="8845973" cy="4401205"/>
          </a:xfrm>
          <a:prstGeom prst="rect">
            <a:avLst/>
          </a:prstGeom>
        </p:spPr>
        <p:txBody>
          <a:bodyPr wrap="square">
            <a:spAutoFit/>
          </a:bodyPr>
          <a:lstStyle/>
          <a:p>
            <a:pPr marL="285750" lvl="0" indent="-285750">
              <a:buFont typeface="Wingdings" panose="05000000000000000000" pitchFamily="2" charset="2"/>
              <a:buChar char="§"/>
            </a:pPr>
            <a:r>
              <a:rPr lang="en-US" sz="1400" dirty="0" smtClean="0">
                <a:latin typeface="Times New Roman"/>
                <a:ea typeface="Times New Roman"/>
                <a:cs typeface="Times New Roman"/>
                <a:sym typeface="Times New Roman"/>
              </a:rPr>
              <a:t>Due to chunking we can face these kind of issues</a:t>
            </a:r>
          </a:p>
          <a:p>
            <a:pPr marL="285750" lvl="0" indent="-285750">
              <a:buFont typeface="Wingdings" panose="05000000000000000000" pitchFamily="2" charset="2"/>
              <a:buChar char="§"/>
            </a:pPr>
            <a:endParaRPr lang="en-US" sz="1400" dirty="0" smtClean="0">
              <a:latin typeface="Times New Roman"/>
              <a:ea typeface="Times New Roman"/>
              <a:cs typeface="Times New Roman"/>
              <a:sym typeface="Times New Roman"/>
            </a:endParaRPr>
          </a:p>
          <a:p>
            <a:pPr lvl="0"/>
            <a:endParaRPr lang="en-IN" sz="1400" dirty="0" smtClean="0">
              <a:latin typeface="Times New Roman"/>
              <a:ea typeface="Times New Roman"/>
              <a:cs typeface="Times New Roman"/>
              <a:sym typeface="Times New Roman"/>
            </a:endParaRPr>
          </a:p>
          <a:p>
            <a:pPr lvl="0"/>
            <a:r>
              <a:rPr lang="en-US" sz="1400" dirty="0" smtClean="0">
                <a:latin typeface="Times New Roman"/>
                <a:ea typeface="Times New Roman"/>
                <a:cs typeface="Times New Roman"/>
                <a:sym typeface="Times New Roman"/>
              </a:rPr>
              <a:t>How did we handle that?</a:t>
            </a:r>
          </a:p>
          <a:p>
            <a:pPr lvl="0"/>
            <a:endParaRPr lang="en-US" sz="1400" dirty="0" smtClean="0">
              <a:latin typeface="Times New Roman"/>
              <a:ea typeface="Times New Roman"/>
              <a:cs typeface="Times New Roman"/>
              <a:sym typeface="Times New Roman"/>
            </a:endParaRPr>
          </a:p>
          <a:p>
            <a:pPr lvl="0"/>
            <a:endParaRPr lang="en-US" sz="1400" dirty="0">
              <a:latin typeface="Times New Roman"/>
              <a:ea typeface="Times New Roman"/>
              <a:cs typeface="Times New Roman"/>
              <a:sym typeface="Times New Roman"/>
            </a:endParaRPr>
          </a:p>
          <a:p>
            <a:pPr marL="285750" lvl="0" indent="-285750">
              <a:buFont typeface="Wingdings" panose="05000000000000000000" pitchFamily="2" charset="2"/>
              <a:buChar char="§"/>
            </a:pPr>
            <a:r>
              <a:rPr lang="en-US" sz="1400" dirty="0" smtClean="0">
                <a:latin typeface="Times New Roman" panose="02020603050405020304" pitchFamily="18" charset="0"/>
                <a:ea typeface="Times New Roman"/>
                <a:cs typeface="Times New Roman" panose="02020603050405020304" pitchFamily="18" charset="0"/>
                <a:sym typeface="Times New Roman"/>
              </a:rPr>
              <a:t>Using padding, </a:t>
            </a:r>
            <a:r>
              <a:rPr lang="en-IN" sz="1400" dirty="0">
                <a:latin typeface="Times New Roman" panose="02020603050405020304" pitchFamily="18" charset="0"/>
                <a:cs typeface="Times New Roman" panose="02020603050405020304" pitchFamily="18" charset="0"/>
              </a:rPr>
              <a:t>Padding is a term relevant to </a:t>
            </a:r>
            <a:r>
              <a:rPr lang="en-IN" sz="1400" dirty="0" smtClean="0">
                <a:latin typeface="Times New Roman" panose="02020603050405020304" pitchFamily="18" charset="0"/>
                <a:cs typeface="Times New Roman" panose="02020603050405020304" pitchFamily="18" charset="0"/>
              </a:rPr>
              <a:t>image processing</a:t>
            </a:r>
            <a:r>
              <a:rPr lang="en-IN" sz="1400" dirty="0">
                <a:latin typeface="Times New Roman" panose="02020603050405020304" pitchFamily="18" charset="0"/>
                <a:cs typeface="Times New Roman" panose="02020603050405020304" pitchFamily="18" charset="0"/>
              </a:rPr>
              <a:t> as it refers to the amount of pixels added to an image when it is being processed by the kernel of a CNN.</a:t>
            </a:r>
            <a:endParaRPr lang="en-US" sz="1400" dirty="0" smtClean="0">
              <a:latin typeface="Times New Roman" panose="02020603050405020304" pitchFamily="18" charset="0"/>
              <a:ea typeface="Times New Roman"/>
              <a:cs typeface="Times New Roman" panose="02020603050405020304" pitchFamily="18" charset="0"/>
              <a:sym typeface="Times New Roman"/>
            </a:endParaRPr>
          </a:p>
          <a:p>
            <a:pPr marL="285750" lvl="0" indent="-285750">
              <a:buFont typeface="Wingdings" panose="05000000000000000000" pitchFamily="2" charset="2"/>
              <a:buChar char="§"/>
            </a:pPr>
            <a:endParaRPr lang="en-US" sz="1400" dirty="0">
              <a:latin typeface="Times New Roman"/>
              <a:ea typeface="Times New Roman"/>
              <a:cs typeface="Times New Roman"/>
              <a:sym typeface="Times New Roman"/>
            </a:endParaRPr>
          </a:p>
          <a:p>
            <a:pPr lvl="0"/>
            <a:endParaRPr lang="en-IN" sz="1400" dirty="0">
              <a:latin typeface="Times New Roman"/>
              <a:ea typeface="Times New Roman"/>
              <a:cs typeface="Times New Roman"/>
              <a:sym typeface="Times New Roman"/>
            </a:endParaRPr>
          </a:p>
          <a:p>
            <a:pPr marL="285750" lvl="0" indent="-285750">
              <a:buFont typeface="Wingdings" panose="05000000000000000000" pitchFamily="2" charset="2"/>
              <a:buChar char="§"/>
            </a:pPr>
            <a:endParaRPr lang="en-US" sz="1400" dirty="0" smtClean="0">
              <a:latin typeface="Times New Roman"/>
              <a:ea typeface="Times New Roman"/>
              <a:cs typeface="Times New Roman"/>
              <a:sym typeface="Times New Roman"/>
            </a:endParaRPr>
          </a:p>
          <a:p>
            <a:pPr marL="285750" lvl="0" indent="-285750">
              <a:buFont typeface="Wingdings" panose="05000000000000000000" pitchFamily="2" charset="2"/>
              <a:buChar char="§"/>
            </a:pPr>
            <a:endParaRPr lang="en-US" sz="1400" dirty="0">
              <a:latin typeface="Times New Roman"/>
              <a:ea typeface="Times New Roman"/>
              <a:cs typeface="Times New Roman"/>
              <a:sym typeface="Times New Roman"/>
            </a:endParaRPr>
          </a:p>
          <a:p>
            <a:pPr marL="285750" lvl="0" indent="-285750">
              <a:buFont typeface="Wingdings" panose="05000000000000000000" pitchFamily="2" charset="2"/>
              <a:buChar char="§"/>
            </a:pPr>
            <a:endParaRPr lang="en-US" sz="1400" dirty="0" smtClean="0">
              <a:latin typeface="Times New Roman"/>
              <a:ea typeface="Times New Roman"/>
              <a:cs typeface="Times New Roman"/>
              <a:sym typeface="Times New Roman"/>
            </a:endParaRPr>
          </a:p>
          <a:p>
            <a:pPr marL="285750" lvl="0" indent="-285750">
              <a:buFont typeface="Wingdings" panose="05000000000000000000" pitchFamily="2" charset="2"/>
              <a:buChar char="§"/>
            </a:pPr>
            <a:endParaRPr lang="en-US" sz="1400" dirty="0">
              <a:latin typeface="Times New Roman"/>
              <a:ea typeface="Times New Roman"/>
              <a:cs typeface="Times New Roman"/>
              <a:sym typeface="Times New Roman"/>
            </a:endParaRPr>
          </a:p>
          <a:p>
            <a:pPr lvl="0"/>
            <a:endParaRPr lang="en-IN" sz="1400" dirty="0" smtClean="0">
              <a:latin typeface="Times New Roman"/>
              <a:ea typeface="Times New Roman"/>
              <a:cs typeface="Times New Roman"/>
              <a:sym typeface="Times New Roman"/>
            </a:endParaRPr>
          </a:p>
          <a:p>
            <a:pPr marL="285750" lvl="0" indent="-285750">
              <a:buFont typeface="Wingdings" panose="05000000000000000000" pitchFamily="2" charset="2"/>
              <a:buChar char="§"/>
            </a:pPr>
            <a:r>
              <a:rPr lang="en-IN" sz="1400" dirty="0" smtClean="0">
                <a:latin typeface="Times New Roman"/>
                <a:ea typeface="Times New Roman"/>
                <a:cs typeface="Times New Roman"/>
                <a:sym typeface="Times New Roman"/>
              </a:rPr>
              <a:t>The </a:t>
            </a:r>
            <a:r>
              <a:rPr lang="en-IN" sz="1400" dirty="0">
                <a:latin typeface="Times New Roman"/>
                <a:ea typeface="Times New Roman"/>
                <a:cs typeface="Times New Roman"/>
                <a:sym typeface="Times New Roman"/>
              </a:rPr>
              <a:t>Python script uses the "easyocr" library to read text from the cropped image chunks. </a:t>
            </a:r>
            <a:r>
              <a:rPr lang="en-IN" sz="1400" dirty="0" smtClean="0">
                <a:latin typeface="Times New Roman"/>
                <a:ea typeface="Times New Roman"/>
                <a:cs typeface="Times New Roman"/>
                <a:sym typeface="Times New Roman"/>
              </a:rPr>
              <a:t>For each </a:t>
            </a:r>
            <a:r>
              <a:rPr lang="en-IN" sz="1400" dirty="0">
                <a:latin typeface="Times New Roman"/>
                <a:ea typeface="Times New Roman"/>
                <a:cs typeface="Times New Roman"/>
                <a:sym typeface="Times New Roman"/>
              </a:rPr>
              <a:t>chunk, the script processes the text to identify color codes and their associated numbers.</a:t>
            </a:r>
          </a:p>
          <a:p>
            <a:pPr lvl="0">
              <a:buClr>
                <a:schemeClr val="dk1"/>
              </a:buClr>
              <a:buSzPts val="1100"/>
            </a:pPr>
            <a:endParaRPr lang="en-IN" sz="1400" dirty="0">
              <a:latin typeface="Times New Roman"/>
              <a:ea typeface="Times New Roman"/>
              <a:cs typeface="Times New Roman"/>
              <a:sym typeface="Times New Roman"/>
            </a:endParaRPr>
          </a:p>
          <a:p>
            <a:pPr marL="285750" lvl="0" indent="-285750">
              <a:buFont typeface="Wingdings" panose="05000000000000000000" pitchFamily="2" charset="2"/>
              <a:buChar char="§"/>
            </a:pPr>
            <a:r>
              <a:rPr lang="en-IN" sz="1400" dirty="0">
                <a:latin typeface="Times New Roman"/>
                <a:ea typeface="Times New Roman"/>
                <a:cs typeface="Times New Roman"/>
                <a:sym typeface="Times New Roman"/>
              </a:rPr>
              <a:t>The Python script generates an excel file for each PDF processed, containing the extracted </a:t>
            </a:r>
            <a:r>
              <a:rPr lang="en-IN" sz="1400" dirty="0" smtClean="0">
                <a:latin typeface="Times New Roman"/>
                <a:ea typeface="Times New Roman"/>
                <a:cs typeface="Times New Roman"/>
                <a:sym typeface="Times New Roman"/>
              </a:rPr>
              <a:t>colour </a:t>
            </a:r>
            <a:r>
              <a:rPr lang="en-IN" sz="1400" dirty="0">
                <a:latin typeface="Times New Roman"/>
                <a:ea typeface="Times New Roman"/>
                <a:cs typeface="Times New Roman"/>
                <a:sym typeface="Times New Roman"/>
              </a:rPr>
              <a:t>codes and their numbers.</a:t>
            </a:r>
          </a:p>
        </p:txBody>
      </p:sp>
      <p:pic>
        <p:nvPicPr>
          <p:cNvPr id="3" name="Picture 2"/>
          <p:cNvPicPr>
            <a:picLocks noChangeAspect="1"/>
          </p:cNvPicPr>
          <p:nvPr/>
        </p:nvPicPr>
        <p:blipFill>
          <a:blip r:embed="rId2"/>
          <a:stretch>
            <a:fillRect/>
          </a:stretch>
        </p:blipFill>
        <p:spPr>
          <a:xfrm>
            <a:off x="6486939" y="73791"/>
            <a:ext cx="2189623" cy="966506"/>
          </a:xfrm>
          <a:prstGeom prst="rect">
            <a:avLst/>
          </a:prstGeom>
        </p:spPr>
      </p:pic>
      <p:pic>
        <p:nvPicPr>
          <p:cNvPr id="4" name="Picture 3"/>
          <p:cNvPicPr>
            <a:picLocks noChangeAspect="1"/>
          </p:cNvPicPr>
          <p:nvPr/>
        </p:nvPicPr>
        <p:blipFill>
          <a:blip r:embed="rId3"/>
          <a:stretch>
            <a:fillRect/>
          </a:stretch>
        </p:blipFill>
        <p:spPr>
          <a:xfrm>
            <a:off x="6488446" y="1774927"/>
            <a:ext cx="2189623" cy="1033511"/>
          </a:xfrm>
          <a:prstGeom prst="rect">
            <a:avLst/>
          </a:prstGeom>
        </p:spPr>
      </p:pic>
      <p:sp>
        <p:nvSpPr>
          <p:cNvPr id="5" name="TextBox 4"/>
          <p:cNvSpPr txBox="1"/>
          <p:nvPr/>
        </p:nvSpPr>
        <p:spPr>
          <a:xfrm>
            <a:off x="6970645" y="2808438"/>
            <a:ext cx="154387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After Padding</a:t>
            </a:r>
            <a:endParaRPr lang="en-IN"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78487" y="1097819"/>
            <a:ext cx="2034209"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Before Padding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000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5;p23"/>
          <p:cNvSpPr txBox="1"/>
          <p:nvPr/>
        </p:nvSpPr>
        <p:spPr>
          <a:xfrm>
            <a:off x="201375" y="170862"/>
            <a:ext cx="8295000" cy="7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Times New Roman"/>
                <a:ea typeface="Times New Roman"/>
                <a:cs typeface="Times New Roman"/>
                <a:sym typeface="Times New Roman"/>
              </a:rPr>
              <a:t>Output</a:t>
            </a:r>
            <a:endParaRPr sz="3200" dirty="0">
              <a:latin typeface="Times New Roman"/>
              <a:ea typeface="Times New Roman"/>
              <a:cs typeface="Times New Roman"/>
              <a:sym typeface="Times New Roman"/>
            </a:endParaRPr>
          </a:p>
        </p:txBody>
      </p:sp>
      <p:sp>
        <p:nvSpPr>
          <p:cNvPr id="3" name="Google Shape;116;p23"/>
          <p:cNvSpPr txBox="1"/>
          <p:nvPr/>
        </p:nvSpPr>
        <p:spPr>
          <a:xfrm>
            <a:off x="201375" y="872862"/>
            <a:ext cx="8863112" cy="1585416"/>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
            </a:pPr>
            <a:r>
              <a:rPr lang="en" sz="1600" dirty="0">
                <a:latin typeface="Times New Roman"/>
                <a:ea typeface="Times New Roman"/>
                <a:cs typeface="Times New Roman"/>
                <a:sym typeface="Times New Roman"/>
              </a:rPr>
              <a:t>The final output of the script is a set of Excel files, each corresponding to a PDF file processed during the operation. </a:t>
            </a:r>
            <a:endParaRPr lang="en" sz="1600" dirty="0" smtClean="0">
              <a:latin typeface="Times New Roman"/>
              <a:ea typeface="Times New Roman"/>
              <a:cs typeface="Times New Roman"/>
              <a:sym typeface="Times New Roman"/>
            </a:endParaRPr>
          </a:p>
          <a:p>
            <a:pPr marL="285750" lvl="0" indent="-285750" algn="l" rtl="0">
              <a:spcBef>
                <a:spcPts val="0"/>
              </a:spcBef>
              <a:spcAft>
                <a:spcPts val="0"/>
              </a:spcAft>
              <a:buClr>
                <a:schemeClr val="dk1"/>
              </a:buClr>
              <a:buSzPts val="1100"/>
              <a:buFont typeface="Wingdings" panose="05000000000000000000" pitchFamily="2" charset="2"/>
              <a:buChar char="§"/>
            </a:pPr>
            <a:r>
              <a:rPr lang="en" sz="1600" dirty="0" smtClean="0">
                <a:latin typeface="Times New Roman"/>
                <a:ea typeface="Times New Roman"/>
                <a:cs typeface="Times New Roman"/>
                <a:sym typeface="Times New Roman"/>
              </a:rPr>
              <a:t>Each </a:t>
            </a:r>
            <a:r>
              <a:rPr lang="en" sz="1600" dirty="0">
                <a:latin typeface="Times New Roman"/>
                <a:ea typeface="Times New Roman"/>
                <a:cs typeface="Times New Roman"/>
                <a:sym typeface="Times New Roman"/>
              </a:rPr>
              <a:t>Excel file contains color codes as column headers and the associated numbers as values. </a:t>
            </a:r>
            <a:endParaRPr lang="en" sz="1600" dirty="0" smtClean="0">
              <a:latin typeface="Times New Roman"/>
              <a:ea typeface="Times New Roman"/>
              <a:cs typeface="Times New Roman"/>
              <a:sym typeface="Times New Roman"/>
            </a:endParaRPr>
          </a:p>
          <a:p>
            <a:pPr marL="285750" lvl="0" indent="-285750" algn="l" rtl="0">
              <a:spcBef>
                <a:spcPts val="0"/>
              </a:spcBef>
              <a:spcAft>
                <a:spcPts val="0"/>
              </a:spcAft>
              <a:buClr>
                <a:schemeClr val="dk1"/>
              </a:buClr>
              <a:buSzPts val="1100"/>
              <a:buFont typeface="Wingdings" panose="05000000000000000000" pitchFamily="2" charset="2"/>
              <a:buChar char="§"/>
            </a:pPr>
            <a:r>
              <a:rPr lang="en" sz="1600" dirty="0" smtClean="0">
                <a:latin typeface="Times New Roman"/>
                <a:ea typeface="Times New Roman"/>
                <a:cs typeface="Times New Roman"/>
                <a:sym typeface="Times New Roman"/>
              </a:rPr>
              <a:t>The </a:t>
            </a:r>
            <a:r>
              <a:rPr lang="en" sz="1600" dirty="0">
                <a:latin typeface="Times New Roman"/>
                <a:ea typeface="Times New Roman"/>
                <a:cs typeface="Times New Roman"/>
                <a:sym typeface="Times New Roman"/>
              </a:rPr>
              <a:t>generated Excel files can be further analyzed and utilized for various purposes, such as data visualization and insights.</a:t>
            </a: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Old Standard TT"/>
              <a:ea typeface="Old Standard TT"/>
              <a:cs typeface="Old Standard TT"/>
              <a:sym typeface="Old Standard TT"/>
            </a:endParaRPr>
          </a:p>
        </p:txBody>
      </p:sp>
      <p:pic>
        <p:nvPicPr>
          <p:cNvPr id="4" name="Google Shape;117;p23"/>
          <p:cNvPicPr preferRelativeResize="0"/>
          <p:nvPr/>
        </p:nvPicPr>
        <p:blipFill>
          <a:blip r:embed="rId2">
            <a:alphaModFix/>
          </a:blip>
          <a:stretch>
            <a:fillRect/>
          </a:stretch>
        </p:blipFill>
        <p:spPr>
          <a:xfrm>
            <a:off x="284922" y="2458278"/>
            <a:ext cx="3147392" cy="2194891"/>
          </a:xfrm>
          <a:prstGeom prst="rect">
            <a:avLst/>
          </a:prstGeom>
          <a:noFill/>
          <a:ln>
            <a:noFill/>
          </a:ln>
        </p:spPr>
      </p:pic>
      <p:pic>
        <p:nvPicPr>
          <p:cNvPr id="5" name="Google Shape;118;p23"/>
          <p:cNvPicPr preferRelativeResize="0"/>
          <p:nvPr/>
        </p:nvPicPr>
        <p:blipFill>
          <a:blip r:embed="rId3">
            <a:alphaModFix/>
          </a:blip>
          <a:stretch>
            <a:fillRect/>
          </a:stretch>
        </p:blipFill>
        <p:spPr>
          <a:xfrm>
            <a:off x="4767949" y="2475670"/>
            <a:ext cx="3728426" cy="2194891"/>
          </a:xfrm>
          <a:prstGeom prst="rect">
            <a:avLst/>
          </a:prstGeom>
          <a:noFill/>
          <a:ln>
            <a:noFill/>
          </a:ln>
        </p:spPr>
      </p:pic>
    </p:spTree>
    <p:extLst>
      <p:ext uri="{BB962C8B-B14F-4D97-AF65-F5344CB8AC3E}">
        <p14:creationId xmlns:p14="http://schemas.microsoft.com/office/powerpoint/2010/main" val="178266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278" y="172278"/>
            <a:ext cx="7706139"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Problems faced and how did we overcome them</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2278" y="594193"/>
            <a:ext cx="8772939" cy="3539430"/>
          </a:xfrm>
          <a:prstGeom prst="rect">
            <a:avLst/>
          </a:prstGeom>
          <a:noFill/>
        </p:spPr>
        <p:txBody>
          <a:bodyPr wrap="square" rtlCol="0">
            <a:spAutoFit/>
          </a:bodyPr>
          <a:lstStyle/>
          <a:p>
            <a:pPr marL="285750" indent="-2857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Image data extraction is a very heavy and time consuming process. </a:t>
            </a: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Initially the time taken to process one such file was </a:t>
            </a:r>
            <a:r>
              <a:rPr lang="en-US" sz="1400" b="1" dirty="0" smtClean="0">
                <a:solidFill>
                  <a:srgbClr val="FF0000"/>
                </a:solidFill>
                <a:latin typeface="Times New Roman" panose="02020603050405020304" pitchFamily="18" charset="0"/>
                <a:cs typeface="Times New Roman" panose="02020603050405020304" pitchFamily="18" charset="0"/>
              </a:rPr>
              <a:t>15 minutes </a:t>
            </a:r>
            <a:r>
              <a:rPr lang="en-US" sz="1400" dirty="0" smtClean="0">
                <a:latin typeface="Times New Roman" panose="02020603050405020304" pitchFamily="18" charset="0"/>
                <a:cs typeface="Times New Roman" panose="02020603050405020304" pitchFamily="18" charset="0"/>
              </a:rPr>
              <a:t>as it had to convert each pdf to an image, then chunk it and extract the colors as well as their associated codes.</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How</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did we tackle this issue and reduce the time taken to process?</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Threading: </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This</a:t>
            </a:r>
            <a:r>
              <a:rPr lang="en-IN" sz="1400" dirty="0">
                <a:latin typeface="Times New Roman" panose="02020603050405020304" pitchFamily="18" charset="0"/>
                <a:cs typeface="Times New Roman" panose="02020603050405020304" pitchFamily="18" charset="0"/>
              </a:rPr>
              <a:t> allows you to have different parts of your program run </a:t>
            </a:r>
            <a:r>
              <a:rPr lang="en-IN" sz="1400" dirty="0" smtClean="0">
                <a:latin typeface="Times New Roman" panose="02020603050405020304" pitchFamily="18" charset="0"/>
                <a:cs typeface="Times New Roman" panose="02020603050405020304" pitchFamily="18" charset="0"/>
              </a:rPr>
              <a:t>concurrently. </a:t>
            </a:r>
          </a:p>
          <a:p>
            <a:pPr marL="285750" indent="-285750">
              <a:buFont typeface="Wingdings" panose="05000000000000000000" pitchFamily="2" charset="2"/>
              <a:buChar char="§"/>
            </a:pPr>
            <a:r>
              <a:rPr lang="en-IN" sz="1400" dirty="0" smtClean="0">
                <a:latin typeface="Times New Roman" panose="02020603050405020304" pitchFamily="18" charset="0"/>
                <a:cs typeface="Times New Roman" panose="02020603050405020304" pitchFamily="18" charset="0"/>
              </a:rPr>
              <a:t>Multithreading</a:t>
            </a:r>
            <a:r>
              <a:rPr lang="en-IN" sz="1400" dirty="0">
                <a:latin typeface="Times New Roman" panose="02020603050405020304" pitchFamily="18" charset="0"/>
                <a:cs typeface="Times New Roman" panose="02020603050405020304" pitchFamily="18" charset="0"/>
              </a:rPr>
              <a:t>:</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M</a:t>
            </a:r>
            <a:r>
              <a:rPr lang="en-IN" sz="1400" dirty="0" smtClean="0">
                <a:latin typeface="Times New Roman" panose="02020603050405020304" pitchFamily="18" charset="0"/>
                <a:cs typeface="Times New Roman" panose="02020603050405020304" pitchFamily="18" charset="0"/>
              </a:rPr>
              <a:t>ultiple </a:t>
            </a:r>
            <a:r>
              <a:rPr lang="en-IN" sz="1400" dirty="0">
                <a:latin typeface="Times New Roman" panose="02020603050405020304" pitchFamily="18" charset="0"/>
                <a:cs typeface="Times New Roman" panose="02020603050405020304" pitchFamily="18" charset="0"/>
              </a:rPr>
              <a:t>threads </a:t>
            </a:r>
            <a:r>
              <a:rPr lang="en-IN" sz="1400" dirty="0" smtClean="0">
                <a:latin typeface="Times New Roman" panose="02020603050405020304" pitchFamily="18" charset="0"/>
                <a:cs typeface="Times New Roman" panose="02020603050405020304" pitchFamily="18" charset="0"/>
              </a:rPr>
              <a:t>are </a:t>
            </a:r>
            <a:r>
              <a:rPr lang="en-IN" sz="1400" dirty="0">
                <a:latin typeface="Times New Roman" panose="02020603050405020304" pitchFamily="18" charset="0"/>
                <a:cs typeface="Times New Roman" panose="02020603050405020304" pitchFamily="18" charset="0"/>
              </a:rPr>
              <a:t>generated at the same time </a:t>
            </a:r>
            <a:r>
              <a:rPr lang="en-IN" sz="1400" dirty="0" smtClean="0">
                <a:latin typeface="Times New Roman" panose="02020603050405020304" pitchFamily="18" charset="0"/>
                <a:cs typeface="Times New Roman" panose="02020603050405020304" pitchFamily="18" charset="0"/>
              </a:rPr>
              <a:t>by </a:t>
            </a:r>
            <a:r>
              <a:rPr lang="en-IN" sz="1400" dirty="0">
                <a:latin typeface="Times New Roman" panose="02020603050405020304" pitchFamily="18" charset="0"/>
                <a:cs typeface="Times New Roman" panose="02020603050405020304" pitchFamily="18" charset="0"/>
              </a:rPr>
              <a:t>a single </a:t>
            </a:r>
            <a:r>
              <a:rPr lang="en-IN" sz="1400" dirty="0" smtClean="0">
                <a:latin typeface="Times New Roman" panose="02020603050405020304" pitchFamily="18" charset="0"/>
                <a:cs typeface="Times New Roman" panose="02020603050405020304" pitchFamily="18" charset="0"/>
              </a:rPr>
              <a:t>process running on a single core. So using this data from multiple chunks is read at once.</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overall time to process each file was now reduced to </a:t>
            </a:r>
            <a:r>
              <a:rPr lang="en-US" sz="1400" b="1" dirty="0" smtClean="0">
                <a:solidFill>
                  <a:srgbClr val="FF0000"/>
                </a:solidFill>
                <a:latin typeface="Times New Roman" panose="02020603050405020304" pitchFamily="18" charset="0"/>
                <a:cs typeface="Times New Roman" panose="02020603050405020304" pitchFamily="18" charset="0"/>
              </a:rPr>
              <a:t>6 minutes</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Can we reduce the time further?</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400" dirty="0" smtClean="0">
                <a:latin typeface="Times New Roman" panose="02020603050405020304" pitchFamily="18" charset="0"/>
                <a:cs typeface="Times New Roman" panose="02020603050405020304" pitchFamily="18" charset="0"/>
              </a:rPr>
              <a:t>Yes, using multiprocessing. </a:t>
            </a:r>
            <a:r>
              <a:rPr lang="en-IN" sz="1400" dirty="0" smtClean="0">
                <a:latin typeface="Times New Roman" panose="02020603050405020304" pitchFamily="18" charset="0"/>
                <a:cs typeface="Times New Roman" panose="02020603050405020304" pitchFamily="18" charset="0"/>
              </a:rPr>
              <a:t>Using this, multiple </a:t>
            </a:r>
            <a:r>
              <a:rPr lang="en-IN" sz="1400" dirty="0">
                <a:latin typeface="Times New Roman" panose="02020603050405020304" pitchFamily="18" charset="0"/>
                <a:cs typeface="Times New Roman" panose="02020603050405020304" pitchFamily="18" charset="0"/>
              </a:rPr>
              <a:t>threads </a:t>
            </a:r>
            <a:r>
              <a:rPr lang="en-IN" sz="1400" dirty="0" smtClean="0">
                <a:latin typeface="Times New Roman" panose="02020603050405020304" pitchFamily="18" charset="0"/>
                <a:cs typeface="Times New Roman" panose="02020603050405020304" pitchFamily="18" charset="0"/>
              </a:rPr>
              <a:t>run </a:t>
            </a:r>
            <a:r>
              <a:rPr lang="en-IN" sz="1400" dirty="0">
                <a:latin typeface="Times New Roman" panose="02020603050405020304" pitchFamily="18" charset="0"/>
                <a:cs typeface="Times New Roman" panose="02020603050405020304" pitchFamily="18" charset="0"/>
              </a:rPr>
              <a:t>across multiple </a:t>
            </a:r>
            <a:r>
              <a:rPr lang="en-IN" sz="1400" dirty="0" smtClean="0">
                <a:latin typeface="Times New Roman" panose="02020603050405020304" pitchFamily="18" charset="0"/>
                <a:cs typeface="Times New Roman" panose="02020603050405020304" pitchFamily="18" charset="0"/>
              </a:rPr>
              <a:t>cores </a:t>
            </a:r>
            <a:r>
              <a:rPr lang="en-IN" sz="1400" dirty="0">
                <a:latin typeface="Times New Roman" panose="02020603050405020304" pitchFamily="18" charset="0"/>
                <a:cs typeface="Times New Roman" panose="02020603050405020304" pitchFamily="18" charset="0"/>
              </a:rPr>
              <a:t>at the same </a:t>
            </a:r>
            <a:r>
              <a:rPr lang="en-IN" sz="1400" dirty="0" smtClean="0">
                <a:latin typeface="Times New Roman" panose="02020603050405020304" pitchFamily="18" charset="0"/>
                <a:cs typeface="Times New Roman" panose="02020603050405020304" pitchFamily="18" charset="0"/>
              </a:rPr>
              <a:t>time.</a:t>
            </a:r>
          </a:p>
          <a:p>
            <a:r>
              <a:rPr lang="en-US" sz="1400" dirty="0">
                <a:latin typeface="Times New Roman" panose="02020603050405020304" pitchFamily="18" charset="0"/>
                <a:cs typeface="Times New Roman" panose="02020603050405020304" pitchFamily="18" charset="0"/>
              </a:rPr>
              <a:t>The overall time to process each file was now reduced to </a:t>
            </a:r>
            <a:r>
              <a:rPr lang="en-US" sz="1400" b="1" dirty="0" smtClean="0">
                <a:solidFill>
                  <a:srgbClr val="FF0000"/>
                </a:solidFill>
                <a:latin typeface="Times New Roman" panose="02020603050405020304" pitchFamily="18" charset="0"/>
                <a:cs typeface="Times New Roman" panose="02020603050405020304" pitchFamily="18" charset="0"/>
              </a:rPr>
              <a:t>3 </a:t>
            </a:r>
            <a:r>
              <a:rPr lang="en-US" sz="1400" b="1" dirty="0">
                <a:solidFill>
                  <a:srgbClr val="FF0000"/>
                </a:solidFill>
                <a:latin typeface="Times New Roman" panose="02020603050405020304" pitchFamily="18" charset="0"/>
                <a:cs typeface="Times New Roman" panose="02020603050405020304" pitchFamily="18" charset="0"/>
              </a:rPr>
              <a:t>minutes</a:t>
            </a:r>
            <a:endParaRPr lang="en-US" sz="1400" b="1" dirty="0" smtClean="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2765" y="4186206"/>
            <a:ext cx="2345635" cy="428685"/>
          </a:xfrm>
          <a:prstGeom prst="rect">
            <a:avLst/>
          </a:prstGeom>
        </p:spPr>
      </p:pic>
      <p:pic>
        <p:nvPicPr>
          <p:cNvPr id="5" name="Picture 4"/>
          <p:cNvPicPr>
            <a:picLocks noChangeAspect="1"/>
          </p:cNvPicPr>
          <p:nvPr/>
        </p:nvPicPr>
        <p:blipFill>
          <a:blip r:embed="rId3"/>
          <a:stretch>
            <a:fillRect/>
          </a:stretch>
        </p:blipFill>
        <p:spPr>
          <a:xfrm>
            <a:off x="4870175" y="4186206"/>
            <a:ext cx="2772774" cy="428685"/>
          </a:xfrm>
          <a:prstGeom prst="rect">
            <a:avLst/>
          </a:prstGeom>
        </p:spPr>
      </p:pic>
      <p:sp>
        <p:nvSpPr>
          <p:cNvPr id="6" name="TextBox 5"/>
          <p:cNvSpPr txBox="1"/>
          <p:nvPr/>
        </p:nvSpPr>
        <p:spPr>
          <a:xfrm>
            <a:off x="2438400" y="4246659"/>
            <a:ext cx="182217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Time taken to chunk</a:t>
            </a:r>
            <a:endParaRPr lang="en-IN"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642948" y="4246659"/>
            <a:ext cx="150105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Total time taken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556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66700" y="1893300"/>
            <a:ext cx="8654100" cy="1320352"/>
          </a:xfrm>
          <a:prstGeom prst="rect">
            <a:avLst/>
          </a:prstGeom>
        </p:spPr>
        <p:txBody>
          <a:bodyPr spcFirstLastPara="1" wrap="square" lIns="91425" tIns="91425" rIns="91425" bIns="91425" anchor="b" anchorCtr="0">
            <a:noAutofit/>
          </a:bodyPr>
          <a:lstStyle/>
          <a:p>
            <a:pPr lvl="0">
              <a:spcBef>
                <a:spcPts val="0"/>
              </a:spcBef>
            </a:pPr>
            <a:r>
              <a:rPr lang="en" sz="4000" dirty="0">
                <a:latin typeface="Times New Roman"/>
                <a:ea typeface="Times New Roman"/>
                <a:cs typeface="Times New Roman"/>
                <a:sym typeface="Times New Roman"/>
              </a:rPr>
              <a:t>Generalized Data Mining from PDF and Word Documents</a:t>
            </a:r>
            <a:endParaRPr sz="4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418582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p26"/>
          <p:cNvSpPr txBox="1"/>
          <p:nvPr/>
        </p:nvSpPr>
        <p:spPr>
          <a:xfrm>
            <a:off x="283025" y="323262"/>
            <a:ext cx="8295000" cy="7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Times New Roman"/>
                <a:ea typeface="Times New Roman"/>
                <a:cs typeface="Times New Roman"/>
                <a:sym typeface="Times New Roman"/>
              </a:rPr>
              <a:t>Project Overview</a:t>
            </a:r>
            <a:endParaRPr sz="3200" dirty="0">
              <a:latin typeface="Times New Roman"/>
              <a:ea typeface="Times New Roman"/>
              <a:cs typeface="Times New Roman"/>
              <a:sym typeface="Times New Roman"/>
            </a:endParaRPr>
          </a:p>
        </p:txBody>
      </p:sp>
      <p:sp>
        <p:nvSpPr>
          <p:cNvPr id="3" name="Google Shape;135;p26"/>
          <p:cNvSpPr txBox="1"/>
          <p:nvPr/>
        </p:nvSpPr>
        <p:spPr>
          <a:xfrm>
            <a:off x="283025" y="1235525"/>
            <a:ext cx="8425500" cy="2183536"/>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 sz="1600" dirty="0">
                <a:latin typeface="Times New Roman"/>
                <a:ea typeface="Times New Roman"/>
                <a:cs typeface="Times New Roman"/>
                <a:sym typeface="Times New Roman"/>
              </a:rPr>
              <a:t>The objective of this  project is to create generalized data mining algorithms capable of efficiently capturing diverse data elements such as tables, equations, relevant text, figure/table captions, and images from PDF and Word documents. </a:t>
            </a:r>
            <a:endParaRPr lang="en" sz="1600" dirty="0" smtClean="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endParaRPr lang="en"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r>
              <a:rPr lang="en" sz="1600" dirty="0" smtClean="0">
                <a:latin typeface="Times New Roman"/>
                <a:ea typeface="Times New Roman"/>
                <a:cs typeface="Times New Roman"/>
                <a:sym typeface="Times New Roman"/>
              </a:rPr>
              <a:t>This is a </a:t>
            </a:r>
            <a:r>
              <a:rPr lang="en" sz="1600" dirty="0">
                <a:latin typeface="Times New Roman"/>
                <a:ea typeface="Times New Roman"/>
                <a:cs typeface="Times New Roman"/>
                <a:sym typeface="Times New Roman"/>
              </a:rPr>
              <a:t>versatile solution that can be adopted by anyone within the organization.</a:t>
            </a: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sz="1700" dirty="0">
              <a:solidFill>
                <a:srgbClr val="F7F7F8"/>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32772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0;p27"/>
          <p:cNvPicPr preferRelativeResize="0"/>
          <p:nvPr/>
        </p:nvPicPr>
        <p:blipFill>
          <a:blip r:embed="rId2">
            <a:alphaModFix/>
          </a:blip>
          <a:stretch>
            <a:fillRect/>
          </a:stretch>
        </p:blipFill>
        <p:spPr>
          <a:xfrm>
            <a:off x="1540325" y="152400"/>
            <a:ext cx="5595971" cy="4359965"/>
          </a:xfrm>
          <a:prstGeom prst="rect">
            <a:avLst/>
          </a:prstGeom>
          <a:noFill/>
          <a:ln>
            <a:noFill/>
          </a:ln>
        </p:spPr>
      </p:pic>
    </p:spTree>
    <p:extLst>
      <p:ext uri="{BB962C8B-B14F-4D97-AF65-F5344CB8AC3E}">
        <p14:creationId xmlns:p14="http://schemas.microsoft.com/office/powerpoint/2010/main" val="4274625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p32"/>
          <p:cNvSpPr txBox="1">
            <a:spLocks/>
          </p:cNvSpPr>
          <p:nvPr/>
        </p:nvSpPr>
        <p:spPr>
          <a:xfrm>
            <a:off x="198784" y="284920"/>
            <a:ext cx="7908000" cy="694233"/>
          </a:xfrm>
          <a:prstGeom prst="rect">
            <a:avLst/>
          </a:prstGeom>
        </p:spPr>
        <p:txBody>
          <a:bodyPr spcFirstLastPara="1" wrap="square" lIns="91425" tIns="91425" rIns="91425" bIns="91425" anchor="ctr"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spcBef>
                <a:spcPts val="0"/>
              </a:spcBef>
            </a:pPr>
            <a:r>
              <a:rPr lang="en-IN" sz="3200" dirty="0" smtClean="0">
                <a:solidFill>
                  <a:schemeClr val="tx1"/>
                </a:solidFill>
                <a:latin typeface="Times New Roman"/>
                <a:ea typeface="Times New Roman"/>
                <a:cs typeface="Times New Roman"/>
                <a:sym typeface="Times New Roman"/>
              </a:rPr>
              <a:t>Working of the code</a:t>
            </a:r>
            <a:endParaRPr lang="en-IN" sz="3200" dirty="0">
              <a:solidFill>
                <a:schemeClr val="tx1"/>
              </a:solidFill>
              <a:latin typeface="Times New Roman"/>
              <a:ea typeface="Times New Roman"/>
              <a:cs typeface="Times New Roman"/>
              <a:sym typeface="Times New Roman"/>
            </a:endParaRPr>
          </a:p>
        </p:txBody>
      </p:sp>
      <p:sp>
        <p:nvSpPr>
          <p:cNvPr id="3" name="Rectangle 2"/>
          <p:cNvSpPr/>
          <p:nvPr/>
        </p:nvSpPr>
        <p:spPr>
          <a:xfrm>
            <a:off x="198784" y="1072241"/>
            <a:ext cx="8759686" cy="3293209"/>
          </a:xfrm>
          <a:prstGeom prst="rect">
            <a:avLst/>
          </a:prstGeom>
        </p:spPr>
        <p:txBody>
          <a:bodyPr wrap="square">
            <a:spAutoFit/>
          </a:bodyPr>
          <a:lstStyle/>
          <a:p>
            <a:pPr marL="285750" lvl="0" indent="-285750">
              <a:buClr>
                <a:schemeClr val="dk1"/>
              </a:buClr>
              <a:buSzPts val="1100"/>
              <a:buFont typeface="Wingdings" panose="05000000000000000000" pitchFamily="2" charset="2"/>
              <a:buChar char="§"/>
            </a:pPr>
            <a:r>
              <a:rPr lang="en-IN" sz="1600" dirty="0">
                <a:latin typeface="Times New Roman"/>
                <a:ea typeface="Times New Roman"/>
                <a:cs typeface="Times New Roman"/>
                <a:sym typeface="Times New Roman"/>
              </a:rPr>
              <a:t>The GUI takes pdf’s and word files as an input. </a:t>
            </a:r>
            <a:endParaRPr lang="en-IN" sz="1600" dirty="0" smtClean="0">
              <a:latin typeface="Times New Roman"/>
              <a:ea typeface="Times New Roman"/>
              <a:cs typeface="Times New Roman"/>
              <a:sym typeface="Times New Roman"/>
            </a:endParaRPr>
          </a:p>
          <a:p>
            <a:pPr marL="285750" lvl="0" indent="-285750">
              <a:buClr>
                <a:schemeClr val="dk1"/>
              </a:buClr>
              <a:buSzPts val="1100"/>
              <a:buFont typeface="Wingdings" panose="05000000000000000000" pitchFamily="2" charset="2"/>
              <a:buChar char="§"/>
            </a:pPr>
            <a:endParaRPr lang="en-IN" sz="1600" dirty="0" smtClean="0">
              <a:latin typeface="Times New Roman"/>
              <a:ea typeface="Times New Roman"/>
              <a:cs typeface="Times New Roman"/>
              <a:sym typeface="Times New Roman"/>
            </a:endParaRPr>
          </a:p>
          <a:p>
            <a:pPr marL="285750" lvl="0" indent="-285750">
              <a:buClr>
                <a:schemeClr val="dk1"/>
              </a:buClr>
              <a:buSzPts val="1100"/>
              <a:buFont typeface="Wingdings" panose="05000000000000000000" pitchFamily="2" charset="2"/>
              <a:buChar char="§"/>
            </a:pPr>
            <a:r>
              <a:rPr lang="en-IN" sz="1600" dirty="0" smtClean="0">
                <a:latin typeface="Times New Roman"/>
                <a:ea typeface="Times New Roman"/>
                <a:cs typeface="Times New Roman"/>
                <a:sym typeface="Times New Roman"/>
              </a:rPr>
              <a:t>The </a:t>
            </a:r>
            <a:r>
              <a:rPr lang="en-IN" sz="1600" dirty="0">
                <a:latin typeface="Times New Roman"/>
                <a:ea typeface="Times New Roman"/>
                <a:cs typeface="Times New Roman"/>
                <a:sym typeface="Times New Roman"/>
              </a:rPr>
              <a:t>tables from each file are extracted into excel files which can be used for further analysis. </a:t>
            </a:r>
            <a:endParaRPr lang="en-IN" sz="1600" dirty="0" smtClean="0">
              <a:latin typeface="Times New Roman"/>
              <a:ea typeface="Times New Roman"/>
              <a:cs typeface="Times New Roman"/>
              <a:sym typeface="Times New Roman"/>
            </a:endParaRPr>
          </a:p>
          <a:p>
            <a:pPr marL="285750" lvl="0" indent="-285750">
              <a:buClr>
                <a:schemeClr val="dk1"/>
              </a:buClr>
              <a:buSzPts val="1100"/>
              <a:buFont typeface="Wingdings" panose="05000000000000000000" pitchFamily="2" charset="2"/>
              <a:buChar char="§"/>
            </a:pPr>
            <a:endParaRPr lang="en-IN" sz="1600" dirty="0">
              <a:latin typeface="Times New Roman"/>
              <a:ea typeface="Times New Roman"/>
              <a:cs typeface="Times New Roman"/>
              <a:sym typeface="Times New Roman"/>
            </a:endParaRPr>
          </a:p>
          <a:p>
            <a:pPr marL="285750" lvl="0" indent="-285750">
              <a:buClr>
                <a:schemeClr val="dk1"/>
              </a:buClr>
              <a:buSzPts val="1100"/>
              <a:buFont typeface="Wingdings" panose="05000000000000000000" pitchFamily="2" charset="2"/>
              <a:buChar char="§"/>
            </a:pPr>
            <a:r>
              <a:rPr lang="en-IN" sz="1600" dirty="0" smtClean="0">
                <a:latin typeface="Times New Roman"/>
                <a:ea typeface="Times New Roman"/>
                <a:cs typeface="Times New Roman"/>
                <a:sym typeface="Times New Roman"/>
              </a:rPr>
              <a:t>The </a:t>
            </a:r>
            <a:r>
              <a:rPr lang="en-IN" sz="1600" dirty="0">
                <a:latin typeface="Times New Roman"/>
                <a:ea typeface="Times New Roman"/>
                <a:cs typeface="Times New Roman"/>
                <a:sym typeface="Times New Roman"/>
              </a:rPr>
              <a:t>user can enter multiple words or phrases and text relevant to that keyword is extracted into a document. </a:t>
            </a:r>
            <a:endParaRPr lang="en-IN" sz="1600" dirty="0" smtClean="0">
              <a:latin typeface="Times New Roman"/>
              <a:ea typeface="Times New Roman"/>
              <a:cs typeface="Times New Roman"/>
              <a:sym typeface="Times New Roman"/>
            </a:endParaRPr>
          </a:p>
          <a:p>
            <a:pPr marL="285750" lvl="0" indent="-285750">
              <a:buClr>
                <a:schemeClr val="dk1"/>
              </a:buClr>
              <a:buSzPts val="1100"/>
              <a:buFont typeface="Wingdings" panose="05000000000000000000" pitchFamily="2" charset="2"/>
              <a:buChar char="§"/>
            </a:pPr>
            <a:endParaRPr lang="en-IN" sz="1600" dirty="0" smtClean="0">
              <a:latin typeface="Times New Roman"/>
              <a:ea typeface="Times New Roman"/>
              <a:cs typeface="Times New Roman"/>
              <a:sym typeface="Times New Roman"/>
            </a:endParaRPr>
          </a:p>
          <a:p>
            <a:pPr marL="285750" lvl="0" indent="-285750">
              <a:buClr>
                <a:schemeClr val="dk1"/>
              </a:buClr>
              <a:buSzPts val="1100"/>
              <a:buFont typeface="Wingdings" panose="05000000000000000000" pitchFamily="2" charset="2"/>
              <a:buChar char="§"/>
            </a:pPr>
            <a:r>
              <a:rPr lang="en-IN" sz="1600" dirty="0" smtClean="0">
                <a:latin typeface="Times New Roman"/>
                <a:ea typeface="Times New Roman"/>
                <a:cs typeface="Times New Roman"/>
                <a:sym typeface="Times New Roman"/>
              </a:rPr>
              <a:t>Similarly </a:t>
            </a:r>
            <a:r>
              <a:rPr lang="en-IN" sz="1600" dirty="0">
                <a:latin typeface="Times New Roman"/>
                <a:ea typeface="Times New Roman"/>
                <a:cs typeface="Times New Roman"/>
                <a:sym typeface="Times New Roman"/>
              </a:rPr>
              <a:t>there is an option to extract all the equations, figure captions, table captions, and images from the files provided by the user as an input.</a:t>
            </a:r>
          </a:p>
          <a:p>
            <a:pPr marL="285750" lvl="0" indent="-285750">
              <a:buFont typeface="Wingdings" panose="05000000000000000000" pitchFamily="2" charset="2"/>
              <a:buChar char="§"/>
            </a:pPr>
            <a:endParaRPr lang="en-IN" sz="1600" dirty="0">
              <a:latin typeface="Old Standard TT"/>
              <a:ea typeface="Old Standard TT"/>
              <a:cs typeface="Old Standard TT"/>
              <a:sym typeface="Old Standard TT"/>
            </a:endParaRPr>
          </a:p>
          <a:p>
            <a:pPr marL="285750" lvl="0" indent="-285750">
              <a:buClr>
                <a:schemeClr val="dk1"/>
              </a:buClr>
              <a:buSzPts val="1100"/>
              <a:buFont typeface="Wingdings" panose="05000000000000000000" pitchFamily="2" charset="2"/>
              <a:buChar char="§"/>
            </a:pPr>
            <a:r>
              <a:rPr lang="en-IN" sz="1600" dirty="0">
                <a:latin typeface="Times New Roman"/>
                <a:ea typeface="Times New Roman"/>
                <a:cs typeface="Times New Roman"/>
                <a:sym typeface="Times New Roman"/>
              </a:rPr>
              <a:t>The tool is built using Python and relies on several libraries for different functionalities, such as PyPDF2 and fitz for PDF processing, docx2txt and docx for Word document processing, tabula and pandas for table extraction, and OpenPyXL for Excel manipulation.</a:t>
            </a:r>
          </a:p>
        </p:txBody>
      </p:sp>
    </p:spTree>
    <p:extLst>
      <p:ext uri="{BB962C8B-B14F-4D97-AF65-F5344CB8AC3E}">
        <p14:creationId xmlns:p14="http://schemas.microsoft.com/office/powerpoint/2010/main" val="3710668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481" y="53009"/>
            <a:ext cx="7543800" cy="600656"/>
          </a:xfrm>
          <a:prstGeom prst="rect">
            <a:avLst/>
          </a:prstGeom>
        </p:spPr>
        <p:txBody>
          <a:bodyPr>
            <a:normAutofit fontScale="600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IN" dirty="0" smtClean="0">
                <a:latin typeface="Times New Roman"/>
                <a:ea typeface="Times New Roman"/>
                <a:cs typeface="Times New Roman"/>
                <a:sym typeface="Times New Roman"/>
              </a:rPr>
              <a:t/>
            </a:r>
            <a:br>
              <a:rPr lang="en-IN" dirty="0" smtClean="0">
                <a:latin typeface="Times New Roman"/>
                <a:ea typeface="Times New Roman"/>
                <a:cs typeface="Times New Roman"/>
                <a:sym typeface="Times New Roman"/>
              </a:rPr>
            </a:br>
            <a:r>
              <a:rPr lang="en-IN" sz="4700" dirty="0" smtClean="0">
                <a:solidFill>
                  <a:schemeClr val="tx1"/>
                </a:solidFill>
                <a:latin typeface="Times New Roman"/>
                <a:ea typeface="Times New Roman"/>
                <a:cs typeface="Times New Roman"/>
                <a:sym typeface="Times New Roman"/>
              </a:rPr>
              <a:t>OUTPUT</a:t>
            </a:r>
            <a:endParaRPr lang="en-IN" sz="4700" dirty="0"/>
          </a:p>
        </p:txBody>
      </p:sp>
      <p:pic>
        <p:nvPicPr>
          <p:cNvPr id="3" name="Picture 2"/>
          <p:cNvPicPr>
            <a:picLocks noChangeAspect="1"/>
          </p:cNvPicPr>
          <p:nvPr/>
        </p:nvPicPr>
        <p:blipFill>
          <a:blip r:embed="rId2"/>
          <a:stretch>
            <a:fillRect/>
          </a:stretch>
        </p:blipFill>
        <p:spPr>
          <a:xfrm>
            <a:off x="536714" y="1377357"/>
            <a:ext cx="3534401" cy="3247651"/>
          </a:xfrm>
          <a:prstGeom prst="rect">
            <a:avLst/>
          </a:prstGeom>
        </p:spPr>
      </p:pic>
      <p:pic>
        <p:nvPicPr>
          <p:cNvPr id="4" name="Picture 3"/>
          <p:cNvPicPr>
            <a:picLocks noChangeAspect="1"/>
          </p:cNvPicPr>
          <p:nvPr/>
        </p:nvPicPr>
        <p:blipFill>
          <a:blip r:embed="rId3"/>
          <a:stretch>
            <a:fillRect/>
          </a:stretch>
        </p:blipFill>
        <p:spPr>
          <a:xfrm>
            <a:off x="4562871" y="1345291"/>
            <a:ext cx="3388433" cy="3279717"/>
          </a:xfrm>
          <a:prstGeom prst="rect">
            <a:avLst/>
          </a:prstGeom>
        </p:spPr>
      </p:pic>
      <p:sp>
        <p:nvSpPr>
          <p:cNvPr id="5" name="Rectangle 4"/>
          <p:cNvSpPr/>
          <p:nvPr/>
        </p:nvSpPr>
        <p:spPr>
          <a:xfrm>
            <a:off x="193481" y="732090"/>
            <a:ext cx="8586084" cy="369332"/>
          </a:xfrm>
          <a:prstGeom prst="rect">
            <a:avLst/>
          </a:prstGeom>
        </p:spPr>
        <p:txBody>
          <a:bodyPr wrap="square">
            <a:spAutoFit/>
          </a:bodyPr>
          <a:lstStyle/>
          <a:p>
            <a:pPr lvl="0"/>
            <a:r>
              <a:rPr lang="en-IN" dirty="0" smtClean="0">
                <a:latin typeface="Times New Roman"/>
                <a:ea typeface="Times New Roman"/>
                <a:cs typeface="Times New Roman"/>
                <a:sym typeface="Times New Roman"/>
              </a:rPr>
              <a:t>1) Tables Extracted </a:t>
            </a:r>
            <a:r>
              <a:rPr lang="en-IN" dirty="0">
                <a:latin typeface="Times New Roman"/>
                <a:ea typeface="Times New Roman"/>
                <a:cs typeface="Times New Roman"/>
                <a:sym typeface="Times New Roman"/>
              </a:rPr>
              <a:t>into </a:t>
            </a:r>
            <a:r>
              <a:rPr lang="en-IN" dirty="0" smtClean="0">
                <a:latin typeface="Times New Roman"/>
                <a:ea typeface="Times New Roman"/>
                <a:cs typeface="Times New Roman"/>
                <a:sym typeface="Times New Roman"/>
              </a:rPr>
              <a:t>an excel file</a:t>
            </a:r>
            <a:endParaRPr lang="en-IN"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394194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71932" y="510208"/>
            <a:ext cx="8206093" cy="8172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chemeClr val="tx1"/>
                </a:solidFill>
                <a:latin typeface="Times New Roman" panose="02020603050405020304" pitchFamily="18" charset="0"/>
                <a:cs typeface="Times New Roman" panose="02020603050405020304" pitchFamily="18" charset="0"/>
              </a:rPr>
              <a:t>Introduction</a:t>
            </a:r>
            <a:endParaRPr sz="3200" dirty="0">
              <a:solidFill>
                <a:schemeClr val="tx1"/>
              </a:solidFill>
              <a:latin typeface="Times New Roman" panose="02020603050405020304" pitchFamily="18" charset="0"/>
              <a:cs typeface="Times New Roman" panose="02020603050405020304" pitchFamily="18" charset="0"/>
            </a:endParaRPr>
          </a:p>
        </p:txBody>
      </p:sp>
      <p:sp>
        <p:nvSpPr>
          <p:cNvPr id="66" name="Google Shape;66;p14"/>
          <p:cNvSpPr txBox="1"/>
          <p:nvPr/>
        </p:nvSpPr>
        <p:spPr>
          <a:xfrm>
            <a:off x="397325" y="1382475"/>
            <a:ext cx="8180700" cy="31842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 sz="1600" dirty="0">
                <a:latin typeface="Times New Roman"/>
                <a:ea typeface="Times New Roman"/>
                <a:cs typeface="Times New Roman"/>
                <a:sym typeface="Times New Roman"/>
              </a:rPr>
              <a:t>GKN Aerospace generates a substantial volume of unstructured data annually, comprising</a:t>
            </a:r>
            <a:endParaRPr sz="1600" dirty="0">
              <a:latin typeface="Times New Roman"/>
              <a:ea typeface="Times New Roman"/>
              <a:cs typeface="Times New Roman"/>
              <a:sym typeface="Times New Roman"/>
            </a:endParaRPr>
          </a:p>
          <a:p>
            <a:pPr lvl="0" algn="l" rtl="0">
              <a:spcBef>
                <a:spcPts val="0"/>
              </a:spcBef>
              <a:spcAft>
                <a:spcPts val="0"/>
              </a:spcAft>
            </a:pPr>
            <a:r>
              <a:rPr lang="en" sz="1600" dirty="0">
                <a:latin typeface="Times New Roman"/>
                <a:ea typeface="Times New Roman"/>
                <a:cs typeface="Times New Roman"/>
                <a:sym typeface="Times New Roman"/>
              </a:rPr>
              <a:t> </a:t>
            </a:r>
            <a:r>
              <a:rPr lang="en" sz="1600" dirty="0" smtClean="0">
                <a:latin typeface="Times New Roman"/>
                <a:ea typeface="Times New Roman"/>
                <a:cs typeface="Times New Roman"/>
                <a:sym typeface="Times New Roman"/>
              </a:rPr>
              <a:t>     reports</a:t>
            </a:r>
            <a:r>
              <a:rPr lang="en" sz="1600" dirty="0">
                <a:latin typeface="Times New Roman"/>
                <a:ea typeface="Times New Roman"/>
                <a:cs typeface="Times New Roman"/>
                <a:sym typeface="Times New Roman"/>
              </a:rPr>
              <a:t>, documents, and images.</a:t>
            </a:r>
            <a:endParaRPr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endParaRPr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r>
              <a:rPr lang="en" sz="1600" dirty="0">
                <a:latin typeface="Times New Roman"/>
                <a:ea typeface="Times New Roman"/>
                <a:cs typeface="Times New Roman"/>
                <a:sym typeface="Times New Roman"/>
              </a:rPr>
              <a:t>In an era where data plays a pivotal role in shaping strategies and innovations, extracting valuable insights from unstructured data has become paramount. </a:t>
            </a:r>
            <a:endParaRPr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endParaRPr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r>
              <a:rPr lang="en" sz="1600" dirty="0">
                <a:latin typeface="Times New Roman"/>
                <a:ea typeface="Times New Roman"/>
                <a:cs typeface="Times New Roman"/>
                <a:sym typeface="Times New Roman"/>
              </a:rPr>
              <a:t>Time-consuming data entry tasks, manually processing large volumes of unstructured data, </a:t>
            </a:r>
            <a:r>
              <a:rPr lang="en" sz="1600" dirty="0" smtClean="0">
                <a:latin typeface="Times New Roman"/>
                <a:ea typeface="Times New Roman"/>
                <a:cs typeface="Times New Roman"/>
                <a:sym typeface="Times New Roman"/>
              </a:rPr>
              <a:t>such as reports</a:t>
            </a:r>
            <a:r>
              <a:rPr lang="en" sz="1600" dirty="0">
                <a:latin typeface="Times New Roman"/>
                <a:ea typeface="Times New Roman"/>
                <a:cs typeface="Times New Roman"/>
                <a:sym typeface="Times New Roman"/>
              </a:rPr>
              <a:t>, documents, and images, posed significant challenges for GKN Aerospace.</a:t>
            </a:r>
            <a:endParaRPr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endParaRPr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r>
              <a:rPr lang="en" sz="1600" dirty="0">
                <a:latin typeface="Times New Roman"/>
                <a:ea typeface="Times New Roman"/>
                <a:cs typeface="Times New Roman"/>
                <a:sym typeface="Times New Roman"/>
              </a:rPr>
              <a:t>There is a need for an efficient and automated approach to handle diverse data sources.</a:t>
            </a: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sz="1700" dirty="0">
              <a:solidFill>
                <a:srgbClr val="F7F7F8"/>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700" dirty="0">
              <a:solidFill>
                <a:srgbClr val="F7F7F8"/>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dirty="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dirty="0">
              <a:solidFill>
                <a:srgbClr val="374151"/>
              </a:solidFill>
              <a:highlight>
                <a:srgbClr val="F7F7F8"/>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0;p30"/>
          <p:cNvSpPr txBox="1"/>
          <p:nvPr/>
        </p:nvSpPr>
        <p:spPr>
          <a:xfrm>
            <a:off x="103400" y="190500"/>
            <a:ext cx="6302700" cy="5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a:ea typeface="Times New Roman"/>
                <a:cs typeface="Times New Roman"/>
                <a:sym typeface="Times New Roman"/>
              </a:rPr>
              <a:t>2)</a:t>
            </a:r>
            <a:r>
              <a:rPr lang="en" sz="1800" dirty="0" smtClean="0">
                <a:latin typeface="Times New Roman"/>
                <a:ea typeface="Times New Roman"/>
                <a:cs typeface="Times New Roman"/>
                <a:sym typeface="Times New Roman"/>
              </a:rPr>
              <a:t> </a:t>
            </a:r>
            <a:r>
              <a:rPr lang="en" dirty="0">
                <a:latin typeface="Times New Roman"/>
                <a:ea typeface="Times New Roman"/>
                <a:cs typeface="Times New Roman"/>
                <a:sym typeface="Times New Roman"/>
              </a:rPr>
              <a:t>Table Captions Extracted into a Word Document</a:t>
            </a:r>
            <a:endParaRPr dirty="0">
              <a:latin typeface="Times New Roman"/>
              <a:ea typeface="Times New Roman"/>
              <a:cs typeface="Times New Roman"/>
              <a:sym typeface="Times New Roman"/>
            </a:endParaRPr>
          </a:p>
        </p:txBody>
      </p:sp>
      <p:pic>
        <p:nvPicPr>
          <p:cNvPr id="3" name="Google Shape;162;p30"/>
          <p:cNvPicPr preferRelativeResize="0"/>
          <p:nvPr/>
        </p:nvPicPr>
        <p:blipFill>
          <a:blip r:embed="rId2">
            <a:alphaModFix/>
          </a:blip>
          <a:stretch>
            <a:fillRect/>
          </a:stretch>
        </p:blipFill>
        <p:spPr>
          <a:xfrm>
            <a:off x="4268135" y="1877270"/>
            <a:ext cx="3514725" cy="1152525"/>
          </a:xfrm>
          <a:prstGeom prst="rect">
            <a:avLst/>
          </a:prstGeom>
          <a:noFill/>
          <a:ln>
            <a:noFill/>
          </a:ln>
        </p:spPr>
      </p:pic>
      <p:pic>
        <p:nvPicPr>
          <p:cNvPr id="4" name="Picture 3"/>
          <p:cNvPicPr>
            <a:picLocks noChangeAspect="1"/>
          </p:cNvPicPr>
          <p:nvPr/>
        </p:nvPicPr>
        <p:blipFill>
          <a:blip r:embed="rId3"/>
          <a:stretch>
            <a:fillRect/>
          </a:stretch>
        </p:blipFill>
        <p:spPr>
          <a:xfrm>
            <a:off x="249070" y="770713"/>
            <a:ext cx="3005680" cy="3868649"/>
          </a:xfrm>
          <a:prstGeom prst="rect">
            <a:avLst/>
          </a:prstGeom>
        </p:spPr>
      </p:pic>
    </p:spTree>
    <p:extLst>
      <p:ext uri="{BB962C8B-B14F-4D97-AF65-F5344CB8AC3E}">
        <p14:creationId xmlns:p14="http://schemas.microsoft.com/office/powerpoint/2010/main" val="4280616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1;p30"/>
          <p:cNvSpPr txBox="1"/>
          <p:nvPr/>
        </p:nvSpPr>
        <p:spPr>
          <a:xfrm>
            <a:off x="92765" y="142859"/>
            <a:ext cx="6302700" cy="5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3</a:t>
            </a:r>
            <a:r>
              <a:rPr lang="en" sz="1800" dirty="0" smtClean="0">
                <a:latin typeface="Times New Roman"/>
                <a:ea typeface="Times New Roman"/>
                <a:cs typeface="Times New Roman"/>
                <a:sym typeface="Times New Roman"/>
              </a:rPr>
              <a:t>) </a:t>
            </a:r>
            <a:r>
              <a:rPr lang="en" sz="1800" dirty="0">
                <a:latin typeface="Times New Roman"/>
                <a:ea typeface="Times New Roman"/>
                <a:cs typeface="Times New Roman"/>
                <a:sym typeface="Times New Roman"/>
              </a:rPr>
              <a:t>Relevant text based on user input Extracted into a Document</a:t>
            </a:r>
            <a:endParaRPr sz="1800" dirty="0">
              <a:latin typeface="Times New Roman"/>
              <a:ea typeface="Times New Roman"/>
              <a:cs typeface="Times New Roman"/>
              <a:sym typeface="Times New Roman"/>
            </a:endParaRPr>
          </a:p>
        </p:txBody>
      </p:sp>
      <p:pic>
        <p:nvPicPr>
          <p:cNvPr id="3" name="Picture 2"/>
          <p:cNvPicPr>
            <a:picLocks noChangeAspect="1"/>
          </p:cNvPicPr>
          <p:nvPr/>
        </p:nvPicPr>
        <p:blipFill>
          <a:blip r:embed="rId2"/>
          <a:stretch>
            <a:fillRect/>
          </a:stretch>
        </p:blipFill>
        <p:spPr>
          <a:xfrm>
            <a:off x="298175" y="722243"/>
            <a:ext cx="3306418" cy="3712137"/>
          </a:xfrm>
          <a:prstGeom prst="rect">
            <a:avLst/>
          </a:prstGeom>
        </p:spPr>
      </p:pic>
      <p:pic>
        <p:nvPicPr>
          <p:cNvPr id="4" name="Picture 3"/>
          <p:cNvPicPr>
            <a:picLocks noChangeAspect="1"/>
          </p:cNvPicPr>
          <p:nvPr/>
        </p:nvPicPr>
        <p:blipFill>
          <a:blip r:embed="rId3"/>
          <a:stretch>
            <a:fillRect/>
          </a:stretch>
        </p:blipFill>
        <p:spPr>
          <a:xfrm>
            <a:off x="4359964" y="722243"/>
            <a:ext cx="3856383" cy="3766839"/>
          </a:xfrm>
          <a:prstGeom prst="rect">
            <a:avLst/>
          </a:prstGeom>
        </p:spPr>
      </p:pic>
    </p:spTree>
    <p:extLst>
      <p:ext uri="{BB962C8B-B14F-4D97-AF65-F5344CB8AC3E}">
        <p14:creationId xmlns:p14="http://schemas.microsoft.com/office/powerpoint/2010/main" val="2575800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2;p29"/>
          <p:cNvSpPr txBox="1"/>
          <p:nvPr/>
        </p:nvSpPr>
        <p:spPr>
          <a:xfrm>
            <a:off x="103400" y="190500"/>
            <a:ext cx="6302700" cy="5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4</a:t>
            </a:r>
            <a:r>
              <a:rPr lang="en" sz="1800" dirty="0" smtClean="0">
                <a:latin typeface="Times New Roman"/>
                <a:ea typeface="Times New Roman"/>
                <a:cs typeface="Times New Roman"/>
                <a:sym typeface="Times New Roman"/>
              </a:rPr>
              <a:t>) </a:t>
            </a:r>
            <a:r>
              <a:rPr lang="en" sz="1800" dirty="0">
                <a:latin typeface="Times New Roman"/>
                <a:ea typeface="Times New Roman"/>
                <a:cs typeface="Times New Roman"/>
                <a:sym typeface="Times New Roman"/>
              </a:rPr>
              <a:t>Equations Extracted into a Word Document</a:t>
            </a:r>
            <a:endParaRPr sz="1800" dirty="0">
              <a:latin typeface="Times New Roman"/>
              <a:ea typeface="Times New Roman"/>
              <a:cs typeface="Times New Roman"/>
              <a:sym typeface="Times New Roman"/>
            </a:endParaRPr>
          </a:p>
        </p:txBody>
      </p:sp>
      <p:pic>
        <p:nvPicPr>
          <p:cNvPr id="3" name="Google Shape;154;p29"/>
          <p:cNvPicPr preferRelativeResize="0"/>
          <p:nvPr/>
        </p:nvPicPr>
        <p:blipFill>
          <a:blip r:embed="rId2">
            <a:alphaModFix/>
          </a:blip>
          <a:stretch>
            <a:fillRect/>
          </a:stretch>
        </p:blipFill>
        <p:spPr>
          <a:xfrm>
            <a:off x="4429059" y="797205"/>
            <a:ext cx="4474025" cy="3416985"/>
          </a:xfrm>
          <a:prstGeom prst="rect">
            <a:avLst/>
          </a:prstGeom>
          <a:noFill/>
          <a:ln>
            <a:noFill/>
          </a:ln>
        </p:spPr>
      </p:pic>
      <p:pic>
        <p:nvPicPr>
          <p:cNvPr id="4" name="Picture 3"/>
          <p:cNvPicPr>
            <a:picLocks noChangeAspect="1"/>
          </p:cNvPicPr>
          <p:nvPr/>
        </p:nvPicPr>
        <p:blipFill>
          <a:blip r:embed="rId3"/>
          <a:stretch>
            <a:fillRect/>
          </a:stretch>
        </p:blipFill>
        <p:spPr>
          <a:xfrm>
            <a:off x="103401" y="797206"/>
            <a:ext cx="4037904" cy="3469993"/>
          </a:xfrm>
          <a:prstGeom prst="rect">
            <a:avLst/>
          </a:prstGeom>
        </p:spPr>
      </p:pic>
    </p:spTree>
    <p:extLst>
      <p:ext uri="{BB962C8B-B14F-4D97-AF65-F5344CB8AC3E}">
        <p14:creationId xmlns:p14="http://schemas.microsoft.com/office/powerpoint/2010/main" val="1749277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8;p31"/>
          <p:cNvSpPr txBox="1"/>
          <p:nvPr/>
        </p:nvSpPr>
        <p:spPr>
          <a:xfrm>
            <a:off x="103400" y="190500"/>
            <a:ext cx="6302700" cy="5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5</a:t>
            </a:r>
            <a:r>
              <a:rPr lang="en" sz="1800" dirty="0" smtClean="0">
                <a:latin typeface="Times New Roman"/>
                <a:ea typeface="Times New Roman"/>
                <a:cs typeface="Times New Roman"/>
                <a:sym typeface="Times New Roman"/>
              </a:rPr>
              <a:t>) </a:t>
            </a:r>
            <a:r>
              <a:rPr lang="en" sz="1800" dirty="0">
                <a:latin typeface="Times New Roman"/>
                <a:ea typeface="Times New Roman"/>
                <a:cs typeface="Times New Roman"/>
                <a:sym typeface="Times New Roman"/>
              </a:rPr>
              <a:t>All </a:t>
            </a:r>
            <a:r>
              <a:rPr lang="en" dirty="0" smtClean="0">
                <a:latin typeface="Times New Roman"/>
                <a:ea typeface="Times New Roman"/>
                <a:cs typeface="Times New Roman"/>
                <a:sym typeface="Times New Roman"/>
              </a:rPr>
              <a:t>figures</a:t>
            </a:r>
            <a:r>
              <a:rPr lang="en" sz="1800" dirty="0" smtClean="0">
                <a:latin typeface="Times New Roman"/>
                <a:ea typeface="Times New Roman"/>
                <a:cs typeface="Times New Roman"/>
                <a:sym typeface="Times New Roman"/>
              </a:rPr>
              <a:t> </a:t>
            </a:r>
            <a:r>
              <a:rPr lang="en" sz="1800" dirty="0">
                <a:latin typeface="Times New Roman"/>
                <a:ea typeface="Times New Roman"/>
                <a:cs typeface="Times New Roman"/>
                <a:sym typeface="Times New Roman"/>
              </a:rPr>
              <a:t>present in the pdf/word Extracted into a Folder</a:t>
            </a:r>
            <a:endParaRPr sz="1800" dirty="0">
              <a:latin typeface="Times New Roman"/>
              <a:ea typeface="Times New Roman"/>
              <a:cs typeface="Times New Roman"/>
              <a:sym typeface="Times New Roman"/>
            </a:endParaRPr>
          </a:p>
        </p:txBody>
      </p:sp>
      <p:pic>
        <p:nvPicPr>
          <p:cNvPr id="3" name="Picture 2"/>
          <p:cNvPicPr>
            <a:picLocks noChangeAspect="1"/>
          </p:cNvPicPr>
          <p:nvPr/>
        </p:nvPicPr>
        <p:blipFill>
          <a:blip r:embed="rId2"/>
          <a:stretch>
            <a:fillRect/>
          </a:stretch>
        </p:blipFill>
        <p:spPr>
          <a:xfrm>
            <a:off x="115334" y="766947"/>
            <a:ext cx="3050598" cy="1941310"/>
          </a:xfrm>
          <a:prstGeom prst="rect">
            <a:avLst/>
          </a:prstGeom>
        </p:spPr>
      </p:pic>
      <p:pic>
        <p:nvPicPr>
          <p:cNvPr id="4" name="Google Shape;169;p31"/>
          <p:cNvPicPr preferRelativeResize="0"/>
          <p:nvPr/>
        </p:nvPicPr>
        <p:blipFill>
          <a:blip r:embed="rId3">
            <a:alphaModFix/>
          </a:blip>
          <a:stretch>
            <a:fillRect/>
          </a:stretch>
        </p:blipFill>
        <p:spPr>
          <a:xfrm>
            <a:off x="103400" y="2891060"/>
            <a:ext cx="8839200" cy="1793216"/>
          </a:xfrm>
          <a:prstGeom prst="rect">
            <a:avLst/>
          </a:prstGeom>
          <a:noFill/>
          <a:ln>
            <a:noFill/>
          </a:ln>
        </p:spPr>
      </p:pic>
    </p:spTree>
    <p:extLst>
      <p:ext uri="{BB962C8B-B14F-4D97-AF65-F5344CB8AC3E}">
        <p14:creationId xmlns:p14="http://schemas.microsoft.com/office/powerpoint/2010/main" val="3894607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3;p29"/>
          <p:cNvSpPr txBox="1"/>
          <p:nvPr/>
        </p:nvSpPr>
        <p:spPr>
          <a:xfrm>
            <a:off x="125117" y="312868"/>
            <a:ext cx="6302700" cy="5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6</a:t>
            </a:r>
            <a:r>
              <a:rPr lang="en" sz="1800" dirty="0" smtClean="0">
                <a:latin typeface="Times New Roman"/>
                <a:ea typeface="Times New Roman"/>
                <a:cs typeface="Times New Roman"/>
                <a:sym typeface="Times New Roman"/>
              </a:rPr>
              <a:t>) </a:t>
            </a:r>
            <a:r>
              <a:rPr lang="en" sz="1800" dirty="0">
                <a:latin typeface="Times New Roman"/>
                <a:ea typeface="Times New Roman"/>
                <a:cs typeface="Times New Roman"/>
                <a:sym typeface="Times New Roman"/>
              </a:rPr>
              <a:t>Figure Captions Extracted into a Word Document</a:t>
            </a:r>
            <a:endParaRPr sz="1800" dirty="0">
              <a:latin typeface="Times New Roman"/>
              <a:ea typeface="Times New Roman"/>
              <a:cs typeface="Times New Roman"/>
              <a:sym typeface="Times New Roman"/>
            </a:endParaRPr>
          </a:p>
        </p:txBody>
      </p:sp>
      <p:pic>
        <p:nvPicPr>
          <p:cNvPr id="3" name="Google Shape;155;p29"/>
          <p:cNvPicPr preferRelativeResize="0"/>
          <p:nvPr/>
        </p:nvPicPr>
        <p:blipFill>
          <a:blip r:embed="rId2">
            <a:alphaModFix/>
          </a:blip>
          <a:stretch>
            <a:fillRect/>
          </a:stretch>
        </p:blipFill>
        <p:spPr>
          <a:xfrm>
            <a:off x="4289911" y="914276"/>
            <a:ext cx="4572000" cy="2889098"/>
          </a:xfrm>
          <a:prstGeom prst="rect">
            <a:avLst/>
          </a:prstGeom>
          <a:noFill/>
          <a:ln>
            <a:noFill/>
          </a:ln>
        </p:spPr>
      </p:pic>
      <p:pic>
        <p:nvPicPr>
          <p:cNvPr id="4" name="Picture 3"/>
          <p:cNvPicPr>
            <a:picLocks noChangeAspect="1"/>
          </p:cNvPicPr>
          <p:nvPr/>
        </p:nvPicPr>
        <p:blipFill>
          <a:blip r:embed="rId3"/>
          <a:stretch>
            <a:fillRect/>
          </a:stretch>
        </p:blipFill>
        <p:spPr>
          <a:xfrm>
            <a:off x="223092" y="914276"/>
            <a:ext cx="3964595" cy="2889098"/>
          </a:xfrm>
          <a:prstGeom prst="rect">
            <a:avLst/>
          </a:prstGeom>
        </p:spPr>
      </p:pic>
    </p:spTree>
    <p:extLst>
      <p:ext uri="{BB962C8B-B14F-4D97-AF65-F5344CB8AC3E}">
        <p14:creationId xmlns:p14="http://schemas.microsoft.com/office/powerpoint/2010/main" val="3061050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0;p33"/>
          <p:cNvSpPr txBox="1">
            <a:spLocks/>
          </p:cNvSpPr>
          <p:nvPr/>
        </p:nvSpPr>
        <p:spPr>
          <a:xfrm>
            <a:off x="337930" y="526350"/>
            <a:ext cx="7908000" cy="679598"/>
          </a:xfrm>
          <a:prstGeom prst="rect">
            <a:avLst/>
          </a:prstGeom>
        </p:spPr>
        <p:txBody>
          <a:bodyPr spcFirstLastPara="1" wrap="square" lIns="91425" tIns="91425" rIns="91425" bIns="91425" anchor="ctr"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spcBef>
                <a:spcPts val="0"/>
              </a:spcBef>
            </a:pPr>
            <a:r>
              <a:rPr lang="en-IN" sz="3200" dirty="0" smtClean="0">
                <a:solidFill>
                  <a:schemeClr val="tx1"/>
                </a:solidFill>
                <a:latin typeface="Times New Roman"/>
                <a:ea typeface="Times New Roman"/>
                <a:cs typeface="Times New Roman"/>
                <a:sym typeface="Times New Roman"/>
              </a:rPr>
              <a:t>Benefits</a:t>
            </a:r>
            <a:endParaRPr lang="en-IN" sz="3200" dirty="0">
              <a:solidFill>
                <a:schemeClr val="tx1"/>
              </a:solidFill>
              <a:latin typeface="Times New Roman"/>
              <a:ea typeface="Times New Roman"/>
              <a:cs typeface="Times New Roman"/>
              <a:sym typeface="Times New Roman"/>
            </a:endParaRPr>
          </a:p>
        </p:txBody>
      </p:sp>
      <p:sp>
        <p:nvSpPr>
          <p:cNvPr id="3" name="TextBox 2"/>
          <p:cNvSpPr txBox="1"/>
          <p:nvPr/>
        </p:nvSpPr>
        <p:spPr>
          <a:xfrm>
            <a:off x="337929" y="1298713"/>
            <a:ext cx="8547653" cy="2585323"/>
          </a:xfrm>
          <a:prstGeom prst="rect">
            <a:avLst/>
          </a:prstGeom>
          <a:noFill/>
        </p:spPr>
        <p:txBody>
          <a:bodyPr wrap="square" rtlCol="0">
            <a:spAutoFit/>
          </a:bodyPr>
          <a:lstStyle/>
          <a:p>
            <a:pPr marL="285750" indent="-285750">
              <a:buFont typeface="Wingdings" panose="05000000000000000000" pitchFamily="2" charset="2"/>
              <a:buChar char="§"/>
            </a:pPr>
            <a:r>
              <a:rPr lang="en-IN" sz="1600" dirty="0">
                <a:latin typeface="Times New Roman"/>
                <a:ea typeface="Times New Roman"/>
                <a:cs typeface="Times New Roman"/>
                <a:sym typeface="Times New Roman"/>
              </a:rPr>
              <a:t>Significant time savings by automating manual data entry processes</a:t>
            </a:r>
            <a:r>
              <a:rPr lang="en-IN" sz="1600" dirty="0" smtClean="0">
                <a:latin typeface="Times New Roman"/>
                <a:ea typeface="Times New Roman"/>
                <a:cs typeface="Times New Roman"/>
                <a:sym typeface="Times New Roman"/>
              </a:rPr>
              <a:t>.</a:t>
            </a:r>
          </a:p>
          <a:p>
            <a:pPr marL="285750" indent="-285750">
              <a:buFont typeface="Wingdings" panose="05000000000000000000" pitchFamily="2" charset="2"/>
              <a:buChar char="§"/>
            </a:pPr>
            <a:endParaRPr lang="en-IN" sz="1600" dirty="0" smtClean="0">
              <a:latin typeface="Times New Roman"/>
              <a:ea typeface="Times New Roman"/>
              <a:cs typeface="Times New Roman"/>
              <a:sym typeface="Times New Roman"/>
            </a:endParaRPr>
          </a:p>
          <a:p>
            <a:pPr marL="285750" indent="-285750">
              <a:buFont typeface="Wingdings" panose="05000000000000000000" pitchFamily="2" charset="2"/>
              <a:buChar char="§"/>
            </a:pPr>
            <a:r>
              <a:rPr lang="en-IN" sz="1600" dirty="0">
                <a:latin typeface="Times New Roman"/>
                <a:ea typeface="Times New Roman"/>
                <a:cs typeface="Times New Roman"/>
                <a:sym typeface="Times New Roman"/>
              </a:rPr>
              <a:t>Enhanced data analytics to gain deeper insights into various products and processes</a:t>
            </a:r>
            <a:r>
              <a:rPr lang="en-IN" sz="1600" dirty="0" smtClean="0">
                <a:latin typeface="Times New Roman"/>
                <a:ea typeface="Times New Roman"/>
                <a:cs typeface="Times New Roman"/>
                <a:sym typeface="Times New Roman"/>
              </a:rPr>
              <a:t>.</a:t>
            </a:r>
          </a:p>
          <a:p>
            <a:pPr marL="285750" indent="-285750">
              <a:buFont typeface="Wingdings" panose="05000000000000000000" pitchFamily="2" charset="2"/>
              <a:buChar char="§"/>
            </a:pPr>
            <a:endParaRPr lang="en-IN" sz="1600" dirty="0">
              <a:latin typeface="Times New Roman"/>
              <a:ea typeface="Times New Roman"/>
              <a:cs typeface="Times New Roman"/>
              <a:sym typeface="Times New Roman"/>
            </a:endParaRPr>
          </a:p>
          <a:p>
            <a:pPr marL="285750" indent="-285750">
              <a:buFont typeface="Wingdings" panose="05000000000000000000" pitchFamily="2" charset="2"/>
              <a:buChar char="§"/>
            </a:pPr>
            <a:r>
              <a:rPr lang="en-IN" sz="1600" dirty="0">
                <a:latin typeface="Times New Roman"/>
                <a:ea typeface="Times New Roman"/>
                <a:cs typeface="Times New Roman"/>
                <a:sym typeface="Times New Roman"/>
              </a:rPr>
              <a:t>Standardized and structured data storage for easy retrieval and analysis</a:t>
            </a:r>
            <a:r>
              <a:rPr lang="en-IN" sz="1600" dirty="0" smtClean="0">
                <a:latin typeface="Times New Roman"/>
                <a:ea typeface="Times New Roman"/>
                <a:cs typeface="Times New Roman"/>
                <a:sym typeface="Times New Roman"/>
              </a:rPr>
              <a:t>.</a:t>
            </a:r>
          </a:p>
          <a:p>
            <a:pPr marL="285750" indent="-285750">
              <a:buFont typeface="Wingdings" panose="05000000000000000000" pitchFamily="2" charset="2"/>
              <a:buChar char="§"/>
            </a:pPr>
            <a:endParaRPr lang="en-IN" sz="1600" dirty="0" smtClean="0">
              <a:latin typeface="Times New Roman"/>
              <a:ea typeface="Times New Roman"/>
              <a:cs typeface="Times New Roman"/>
              <a:sym typeface="Times New Roman"/>
            </a:endParaRPr>
          </a:p>
          <a:p>
            <a:pPr marL="285750" indent="-285750">
              <a:buFont typeface="Wingdings" panose="05000000000000000000" pitchFamily="2" charset="2"/>
              <a:buChar char="§"/>
            </a:pPr>
            <a:r>
              <a:rPr lang="en-US" sz="1600" dirty="0" smtClean="0">
                <a:latin typeface="Times New Roman"/>
                <a:ea typeface="Times New Roman"/>
                <a:cs typeface="Times New Roman"/>
                <a:sym typeface="Times New Roman"/>
              </a:rPr>
              <a:t>Large volume of files can be processed at once.</a:t>
            </a:r>
          </a:p>
          <a:p>
            <a:pPr marL="285750" indent="-285750">
              <a:buFont typeface="Wingdings" panose="05000000000000000000" pitchFamily="2" charset="2"/>
              <a:buChar char="§"/>
            </a:pPr>
            <a:endParaRPr lang="en-US" sz="1600" dirty="0" smtClean="0">
              <a:latin typeface="Times New Roman"/>
              <a:ea typeface="Times New Roman"/>
              <a:cs typeface="Times New Roman"/>
              <a:sym typeface="Times New Roman"/>
            </a:endParaRPr>
          </a:p>
          <a:p>
            <a:pPr marL="285750" indent="-285750">
              <a:buFont typeface="Wingdings" panose="05000000000000000000" pitchFamily="2" charset="2"/>
              <a:buChar char="§"/>
            </a:pPr>
            <a:r>
              <a:rPr lang="en-IN" sz="1600" dirty="0">
                <a:latin typeface="Times New Roman"/>
                <a:ea typeface="Times New Roman"/>
                <a:cs typeface="Times New Roman"/>
                <a:sym typeface="Times New Roman"/>
              </a:rPr>
              <a:t>Streamlined workflows for quality control and visual inspection tasks.</a:t>
            </a:r>
          </a:p>
          <a:p>
            <a:endParaRPr lang="en-US" dirty="0" smtClean="0">
              <a:latin typeface="Times New Roman"/>
              <a:ea typeface="Times New Roman"/>
              <a:cs typeface="Times New Roman"/>
              <a:sym typeface="Times New Roman"/>
            </a:endParaRPr>
          </a:p>
        </p:txBody>
      </p:sp>
    </p:spTree>
    <p:extLst>
      <p:ext uri="{BB962C8B-B14F-4D97-AF65-F5344CB8AC3E}">
        <p14:creationId xmlns:p14="http://schemas.microsoft.com/office/powerpoint/2010/main" val="3541142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7" y="225287"/>
            <a:ext cx="5433391"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Limitations</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5287" y="1027043"/>
            <a:ext cx="8494643" cy="1323439"/>
          </a:xfrm>
          <a:prstGeom prst="rect">
            <a:avLst/>
          </a:prstGeom>
          <a:noFill/>
        </p:spPr>
        <p:txBody>
          <a:bodyPr wrap="square" rtlCol="0">
            <a:spAutoFit/>
          </a:bodyPr>
          <a:lstStyle/>
          <a:p>
            <a:pPr marL="285750"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Extraction of coordinates from graph images. Specifically from scatter plots and line plots</a:t>
            </a:r>
            <a:r>
              <a:rPr lang="en-US" sz="1600" dirty="0" smtClean="0">
                <a:latin typeface="Times New Roman" panose="02020603050405020304" pitchFamily="18" charset="0"/>
                <a:cs typeface="Times New Roman" panose="02020603050405020304" pitchFamily="18" charset="0"/>
              </a:rPr>
              <a:t>.</a:t>
            </a:r>
          </a:p>
          <a:p>
            <a:endParaRPr lang="en-US" sz="1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Usage of deep learning techniques instead of easyocr library in </a:t>
            </a:r>
            <a:r>
              <a:rPr lang="en-US" sz="1600" dirty="0" smtClean="0">
                <a:latin typeface="Times New Roman" panose="02020603050405020304" pitchFamily="18" charset="0"/>
                <a:cs typeface="Times New Roman" panose="02020603050405020304" pitchFamily="18" charset="0"/>
              </a:rPr>
              <a:t>python.</a:t>
            </a:r>
          </a:p>
          <a:p>
            <a:endParaRPr lang="en-US" sz="1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Development of a web crawler.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320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165" y="198783"/>
            <a:ext cx="57912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Future Scope</a:t>
            </a:r>
            <a:endParaRPr lang="en-IN"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44557" y="1020417"/>
            <a:ext cx="8136834" cy="2308324"/>
          </a:xfrm>
          <a:prstGeom prst="rect">
            <a:avLst/>
          </a:prstGeom>
          <a:noFill/>
        </p:spPr>
        <p:txBody>
          <a:bodyPr wrap="square" rtlCol="0">
            <a:spAutoFit/>
          </a:bodyPr>
          <a:lstStyle/>
          <a:p>
            <a:pPr marL="285750"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Extraction of coordinates from graph images can be done using deep leaning techniques using Pytesseract where you can train the model on multiple images. This enables us to achieve a much higher accuracy as well.</a:t>
            </a:r>
          </a:p>
          <a:p>
            <a:endParaRPr lang="en-US" sz="1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Developing a web crawler which is capable of mining the data available on the web server rather than only mining the data available locally.</a:t>
            </a:r>
          </a:p>
          <a:p>
            <a:endParaRPr lang="en-US" sz="1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Integrating these projects with the company’s data management system can streamline the entire data entry process.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316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0;p33"/>
          <p:cNvSpPr txBox="1">
            <a:spLocks/>
          </p:cNvSpPr>
          <p:nvPr/>
        </p:nvSpPr>
        <p:spPr>
          <a:xfrm>
            <a:off x="337930" y="526350"/>
            <a:ext cx="7908000" cy="679598"/>
          </a:xfrm>
          <a:prstGeom prst="rect">
            <a:avLst/>
          </a:prstGeom>
        </p:spPr>
        <p:txBody>
          <a:bodyPr spcFirstLastPara="1" wrap="square" lIns="91425" tIns="91425" rIns="91425" bIns="91425" anchor="ctr"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spcBef>
                <a:spcPts val="0"/>
              </a:spcBef>
            </a:pPr>
            <a:r>
              <a:rPr lang="en-US" sz="3200" dirty="0" smtClean="0">
                <a:solidFill>
                  <a:schemeClr val="tx1"/>
                </a:solidFill>
                <a:latin typeface="Times New Roman"/>
                <a:ea typeface="Times New Roman"/>
                <a:cs typeface="Times New Roman"/>
                <a:sym typeface="Times New Roman"/>
              </a:rPr>
              <a:t>Summary</a:t>
            </a:r>
            <a:endParaRPr lang="en-IN" sz="3200" dirty="0">
              <a:solidFill>
                <a:schemeClr val="tx1"/>
              </a:solidFill>
              <a:latin typeface="Times New Roman"/>
              <a:ea typeface="Times New Roman"/>
              <a:cs typeface="Times New Roman"/>
              <a:sym typeface="Times New Roman"/>
            </a:endParaRPr>
          </a:p>
        </p:txBody>
      </p:sp>
      <p:sp>
        <p:nvSpPr>
          <p:cNvPr id="3" name="TextBox 2"/>
          <p:cNvSpPr txBox="1"/>
          <p:nvPr/>
        </p:nvSpPr>
        <p:spPr>
          <a:xfrm>
            <a:off x="337929" y="1298713"/>
            <a:ext cx="8547653" cy="1323439"/>
          </a:xfrm>
          <a:prstGeom prst="rect">
            <a:avLst/>
          </a:prstGeom>
          <a:noFill/>
        </p:spPr>
        <p:txBody>
          <a:bodyPr wrap="square" rtlCol="0">
            <a:spAutoFit/>
          </a:bodyPr>
          <a:lstStyle/>
          <a:p>
            <a:pPr marL="285750" indent="-285750">
              <a:buFont typeface="Wingdings" panose="05000000000000000000" pitchFamily="2" charset="2"/>
              <a:buChar char="§"/>
            </a:pPr>
            <a:r>
              <a:rPr lang="en-US" sz="1600" dirty="0" smtClean="0">
                <a:latin typeface="Times New Roman"/>
                <a:ea typeface="Times New Roman"/>
                <a:cs typeface="Times New Roman"/>
                <a:sym typeface="Times New Roman"/>
              </a:rPr>
              <a:t>These projects contributed significantly to data handling efficiency, data analytics.</a:t>
            </a:r>
          </a:p>
          <a:p>
            <a:pPr marL="285750" indent="-285750">
              <a:buFont typeface="Wingdings" panose="05000000000000000000" pitchFamily="2" charset="2"/>
              <a:buChar char="§"/>
            </a:pPr>
            <a:endParaRPr lang="en-US" sz="1600" dirty="0" smtClean="0">
              <a:latin typeface="Times New Roman"/>
              <a:ea typeface="Times New Roman"/>
              <a:cs typeface="Times New Roman"/>
              <a:sym typeface="Times New Roman"/>
            </a:endParaRPr>
          </a:p>
          <a:p>
            <a:pPr marL="285750" indent="-285750">
              <a:buFont typeface="Wingdings" panose="05000000000000000000" pitchFamily="2" charset="2"/>
              <a:buChar char="§"/>
            </a:pPr>
            <a:r>
              <a:rPr lang="en-US" sz="1600" dirty="0" smtClean="0">
                <a:latin typeface="Times New Roman"/>
                <a:ea typeface="Times New Roman"/>
                <a:cs typeface="Times New Roman"/>
                <a:sym typeface="Times New Roman"/>
              </a:rPr>
              <a:t>Automation reduced the manual data processing efforts, saving valuable time.</a:t>
            </a:r>
          </a:p>
          <a:p>
            <a:pPr marL="285750" indent="-285750">
              <a:buFont typeface="Wingdings" panose="05000000000000000000" pitchFamily="2" charset="2"/>
              <a:buChar char="§"/>
            </a:pPr>
            <a:endParaRPr lang="en-US" sz="1600" dirty="0" smtClean="0">
              <a:latin typeface="Times New Roman"/>
              <a:ea typeface="Times New Roman"/>
              <a:cs typeface="Times New Roman"/>
              <a:sym typeface="Times New Roman"/>
            </a:endParaRPr>
          </a:p>
          <a:p>
            <a:pPr marL="285750" indent="-285750">
              <a:buFont typeface="Wingdings" panose="05000000000000000000" pitchFamily="2" charset="2"/>
              <a:buChar char="§"/>
            </a:pPr>
            <a:r>
              <a:rPr lang="en-US" sz="1600" dirty="0" smtClean="0">
                <a:latin typeface="Times New Roman"/>
                <a:ea typeface="Times New Roman"/>
                <a:cs typeface="Times New Roman"/>
                <a:sym typeface="Times New Roman"/>
              </a:rPr>
              <a:t>These extraction algorithms can be applied across various domains with minimum changes.</a:t>
            </a:r>
          </a:p>
        </p:txBody>
      </p:sp>
    </p:spTree>
    <p:extLst>
      <p:ext uri="{BB962C8B-B14F-4D97-AF65-F5344CB8AC3E}">
        <p14:creationId xmlns:p14="http://schemas.microsoft.com/office/powerpoint/2010/main" val="4116043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823291" y="2683564"/>
            <a:ext cx="3583057" cy="629479"/>
          </a:xfrm>
          <a:prstGeom prst="rect">
            <a:avLst/>
          </a:prstGeom>
        </p:spPr>
        <p:txBody>
          <a:bodyPr spcFirstLastPara="1" wrap="square" lIns="91425" tIns="91425" rIns="91425" bIns="91425" anchor="b" anchorCtr="0">
            <a:noAutofit/>
          </a:bodyPr>
          <a:lstStyle/>
          <a:p>
            <a:pPr lvl="0">
              <a:spcBef>
                <a:spcPts val="0"/>
              </a:spcBef>
            </a:pPr>
            <a:r>
              <a:rPr lang="en-US" sz="4000" dirty="0">
                <a:latin typeface="Times New Roman"/>
                <a:ea typeface="Times New Roman"/>
                <a:cs typeface="Times New Roman"/>
                <a:sym typeface="Times New Roman"/>
              </a:rPr>
              <a:t>THANK YOU</a:t>
            </a:r>
            <a:endParaRPr sz="4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034037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346" y="513098"/>
            <a:ext cx="7908000" cy="77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solidFill>
                  <a:schemeClr val="tx1"/>
                </a:solidFill>
                <a:latin typeface="Times New Roman"/>
                <a:ea typeface="Times New Roman"/>
                <a:cs typeface="Times New Roman"/>
                <a:sym typeface="Times New Roman"/>
              </a:rPr>
              <a:t>Objective</a:t>
            </a:r>
            <a:endParaRPr sz="3200" dirty="0">
              <a:solidFill>
                <a:schemeClr val="tx1"/>
              </a:solidFill>
              <a:latin typeface="Times New Roman"/>
              <a:ea typeface="Times New Roman"/>
              <a:cs typeface="Times New Roman"/>
              <a:sym typeface="Times New Roman"/>
            </a:endParaRPr>
          </a:p>
        </p:txBody>
      </p:sp>
      <p:sp>
        <p:nvSpPr>
          <p:cNvPr id="72" name="Google Shape;72;p15"/>
          <p:cNvSpPr txBox="1"/>
          <p:nvPr/>
        </p:nvSpPr>
        <p:spPr>
          <a:xfrm>
            <a:off x="364195" y="1627640"/>
            <a:ext cx="8180700" cy="31842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 sz="1600" dirty="0" smtClean="0">
                <a:latin typeface="Times New Roman"/>
                <a:ea typeface="Times New Roman"/>
                <a:cs typeface="Times New Roman"/>
                <a:sym typeface="Times New Roman"/>
              </a:rPr>
              <a:t>My primary </a:t>
            </a:r>
            <a:r>
              <a:rPr lang="en" sz="1600" dirty="0">
                <a:latin typeface="Times New Roman"/>
                <a:ea typeface="Times New Roman"/>
                <a:cs typeface="Times New Roman"/>
                <a:sym typeface="Times New Roman"/>
              </a:rPr>
              <a:t>focus was on data mining and the efficient extraction of information from PDF or Word files and images into databases using Python. </a:t>
            </a:r>
            <a:endParaRPr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endParaRPr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r>
              <a:rPr lang="en" sz="1600" dirty="0" smtClean="0">
                <a:latin typeface="Times New Roman"/>
                <a:ea typeface="Times New Roman"/>
                <a:cs typeface="Times New Roman"/>
                <a:sym typeface="Times New Roman"/>
              </a:rPr>
              <a:t>The main aim was </a:t>
            </a:r>
            <a:r>
              <a:rPr lang="en" sz="1600" dirty="0">
                <a:latin typeface="Times New Roman"/>
                <a:ea typeface="Times New Roman"/>
                <a:cs typeface="Times New Roman"/>
                <a:sym typeface="Times New Roman"/>
              </a:rPr>
              <a:t>to overcome the challenges of manual data processing and pave the way for enhanced data analysis and visualization.</a:t>
            </a: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dirty="0">
              <a:solidFill>
                <a:srgbClr val="374151"/>
              </a:solidFill>
              <a:highlight>
                <a:srgbClr val="F7F7F8"/>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66700" y="1893300"/>
            <a:ext cx="8654100" cy="1522800"/>
          </a:xfrm>
          <a:prstGeom prst="rect">
            <a:avLst/>
          </a:prstGeom>
        </p:spPr>
        <p:txBody>
          <a:bodyPr spcFirstLastPara="1" wrap="square" lIns="91425" tIns="91425" rIns="91425" bIns="91425" anchor="b" anchorCtr="0">
            <a:noAutofit/>
          </a:bodyPr>
          <a:lstStyle/>
          <a:p>
            <a:pPr lvl="0">
              <a:spcBef>
                <a:spcPts val="0"/>
              </a:spcBef>
            </a:pPr>
            <a:r>
              <a:rPr lang="en" sz="4000" dirty="0">
                <a:latin typeface="Times New Roman"/>
                <a:ea typeface="Times New Roman"/>
                <a:cs typeface="Times New Roman"/>
                <a:sym typeface="Times New Roman"/>
              </a:rPr>
              <a:t>Non-Conformance Reports (NCRs) Data Extraction</a:t>
            </a:r>
            <a:endParaRPr sz="4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458656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661" y="280554"/>
            <a:ext cx="4022034" cy="646331"/>
          </a:xfrm>
          <a:prstGeom prst="rect">
            <a:avLst/>
          </a:prstGeom>
          <a:noFill/>
        </p:spPr>
        <p:txBody>
          <a:bodyPr wrap="square" rtlCol="0">
            <a:spAutoFit/>
          </a:bodyPr>
          <a:lstStyle/>
          <a:p>
            <a:r>
              <a:rPr lang="en-IN" dirty="0">
                <a:latin typeface="Times New Roman"/>
                <a:ea typeface="Times New Roman"/>
                <a:cs typeface="Times New Roman"/>
                <a:sym typeface="Times New Roman"/>
              </a:rPr>
              <a:t>What are Non Conformance Reports?</a:t>
            </a:r>
          </a:p>
          <a:p>
            <a:endParaRPr lang="en-IN" dirty="0"/>
          </a:p>
        </p:txBody>
      </p:sp>
      <p:sp>
        <p:nvSpPr>
          <p:cNvPr id="5" name="TextBox 4"/>
          <p:cNvSpPr txBox="1"/>
          <p:nvPr/>
        </p:nvSpPr>
        <p:spPr>
          <a:xfrm>
            <a:off x="271670" y="901147"/>
            <a:ext cx="2988365" cy="1846659"/>
          </a:xfrm>
          <a:prstGeom prst="rect">
            <a:avLst/>
          </a:prstGeom>
          <a:noFill/>
        </p:spPr>
        <p:txBody>
          <a:bodyPr wrap="square" rtlCol="0">
            <a:spAutoFit/>
          </a:bodyPr>
          <a:lstStyle/>
          <a:p>
            <a:pPr lvl="0" algn="just"/>
            <a:r>
              <a:rPr lang="en-IN" sz="1600" dirty="0">
                <a:latin typeface="Times New Roman"/>
                <a:ea typeface="Times New Roman"/>
                <a:cs typeface="Times New Roman"/>
                <a:sym typeface="Times New Roman"/>
              </a:rPr>
              <a:t>Non-Conformance Reports (NCRs) are crucial documents that record instances </a:t>
            </a:r>
            <a:r>
              <a:rPr lang="en-IN" sz="1600" dirty="0" smtClean="0">
                <a:latin typeface="Times New Roman"/>
                <a:ea typeface="Times New Roman"/>
                <a:cs typeface="Times New Roman"/>
                <a:sym typeface="Times New Roman"/>
              </a:rPr>
              <a:t>of non-compliance with </a:t>
            </a:r>
            <a:r>
              <a:rPr lang="en-IN" sz="1600" dirty="0">
                <a:latin typeface="Times New Roman"/>
                <a:ea typeface="Times New Roman"/>
                <a:cs typeface="Times New Roman"/>
                <a:sym typeface="Times New Roman"/>
              </a:rPr>
              <a:t>quality standards or deviations from specified requirements. </a:t>
            </a:r>
          </a:p>
          <a:p>
            <a:endParaRPr lang="en-IN" dirty="0"/>
          </a:p>
        </p:txBody>
      </p:sp>
      <p:pic>
        <p:nvPicPr>
          <p:cNvPr id="2" name="Picture 1"/>
          <p:cNvPicPr>
            <a:picLocks noChangeAspect="1"/>
          </p:cNvPicPr>
          <p:nvPr/>
        </p:nvPicPr>
        <p:blipFill>
          <a:blip r:embed="rId2"/>
          <a:stretch>
            <a:fillRect/>
          </a:stretch>
        </p:blipFill>
        <p:spPr>
          <a:xfrm>
            <a:off x="4532243" y="331305"/>
            <a:ext cx="4390437" cy="4015408"/>
          </a:xfrm>
          <a:prstGeom prst="rect">
            <a:avLst/>
          </a:prstGeom>
        </p:spPr>
      </p:pic>
    </p:spTree>
    <p:extLst>
      <p:ext uri="{BB962C8B-B14F-4D97-AF65-F5344CB8AC3E}">
        <p14:creationId xmlns:p14="http://schemas.microsoft.com/office/powerpoint/2010/main" val="74172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661" y="1073537"/>
            <a:ext cx="8415130" cy="2831544"/>
          </a:xfrm>
          <a:prstGeom prst="rect">
            <a:avLst/>
          </a:prstGeom>
        </p:spPr>
        <p:txBody>
          <a:bodyPr wrap="square">
            <a:spAutoFit/>
          </a:bodyPr>
          <a:lstStyle/>
          <a:p>
            <a:pPr marL="285750" lvl="0" indent="-285750">
              <a:buFont typeface="Wingdings" panose="05000000000000000000" pitchFamily="2" charset="2"/>
              <a:buChar char="§"/>
            </a:pPr>
            <a:endParaRPr lang="en-IN" dirty="0">
              <a:latin typeface="Times New Roman"/>
              <a:ea typeface="Times New Roman"/>
              <a:cs typeface="Times New Roman"/>
              <a:sym typeface="Times New Roman"/>
            </a:endParaRPr>
          </a:p>
          <a:p>
            <a:pPr marL="285750" lvl="0" indent="-285750">
              <a:buFont typeface="Wingdings" panose="05000000000000000000" pitchFamily="2" charset="2"/>
              <a:buChar char="§"/>
            </a:pPr>
            <a:r>
              <a:rPr lang="en-IN" sz="1600" dirty="0" smtClean="0">
                <a:latin typeface="Times New Roman"/>
                <a:ea typeface="Times New Roman"/>
                <a:cs typeface="Times New Roman"/>
                <a:sym typeface="Times New Roman"/>
              </a:rPr>
              <a:t>The </a:t>
            </a:r>
            <a:r>
              <a:rPr lang="en-IN" sz="1600" dirty="0">
                <a:latin typeface="Times New Roman"/>
                <a:ea typeface="Times New Roman"/>
                <a:cs typeface="Times New Roman"/>
                <a:sym typeface="Times New Roman"/>
              </a:rPr>
              <a:t>primary objective of this project was to develop a Python script to extract specific data from </a:t>
            </a:r>
            <a:r>
              <a:rPr lang="en-IN" sz="1600" dirty="0" smtClean="0">
                <a:latin typeface="Times New Roman"/>
                <a:ea typeface="Times New Roman"/>
                <a:cs typeface="Times New Roman"/>
                <a:sym typeface="Times New Roman"/>
              </a:rPr>
              <a:t>NCR’s. </a:t>
            </a:r>
            <a:endParaRPr lang="en-IN" sz="1600" dirty="0">
              <a:latin typeface="Times New Roman"/>
              <a:ea typeface="Times New Roman"/>
              <a:cs typeface="Times New Roman"/>
              <a:sym typeface="Times New Roman"/>
            </a:endParaRPr>
          </a:p>
          <a:p>
            <a:pPr marL="285750" lvl="0" indent="-285750">
              <a:buFont typeface="Wingdings" panose="05000000000000000000" pitchFamily="2" charset="2"/>
              <a:buChar char="§"/>
            </a:pPr>
            <a:endParaRPr lang="en-IN" sz="1600" dirty="0">
              <a:latin typeface="Times New Roman"/>
              <a:ea typeface="Times New Roman"/>
              <a:cs typeface="Times New Roman"/>
              <a:sym typeface="Times New Roman"/>
            </a:endParaRPr>
          </a:p>
          <a:p>
            <a:pPr marL="285750" lvl="0" indent="-285750">
              <a:buFont typeface="Wingdings" panose="05000000000000000000" pitchFamily="2" charset="2"/>
              <a:buChar char="§"/>
            </a:pPr>
            <a:r>
              <a:rPr lang="en-IN" sz="1600" dirty="0">
                <a:latin typeface="Times New Roman"/>
                <a:ea typeface="Times New Roman"/>
                <a:cs typeface="Times New Roman"/>
                <a:sym typeface="Times New Roman"/>
              </a:rPr>
              <a:t>The script aims to automate the data extraction </a:t>
            </a:r>
            <a:r>
              <a:rPr lang="en-IN" sz="1600" dirty="0" smtClean="0">
                <a:latin typeface="Times New Roman"/>
                <a:ea typeface="Times New Roman"/>
                <a:cs typeface="Times New Roman"/>
                <a:sym typeface="Times New Roman"/>
              </a:rPr>
              <a:t>process from NCRs that contain unstructured </a:t>
            </a:r>
            <a:r>
              <a:rPr lang="en-IN" sz="1600" dirty="0">
                <a:latin typeface="Times New Roman"/>
                <a:ea typeface="Times New Roman"/>
                <a:cs typeface="Times New Roman"/>
                <a:sym typeface="Times New Roman"/>
              </a:rPr>
              <a:t>data which used to be manually retrieved for analysis. </a:t>
            </a:r>
            <a:endParaRPr lang="en-IN" sz="1600" dirty="0" smtClean="0">
              <a:latin typeface="Times New Roman"/>
              <a:ea typeface="Times New Roman"/>
              <a:cs typeface="Times New Roman"/>
              <a:sym typeface="Times New Roman"/>
            </a:endParaRPr>
          </a:p>
          <a:p>
            <a:pPr marL="285750" lvl="0" indent="-285750">
              <a:buFont typeface="Wingdings" panose="05000000000000000000" pitchFamily="2" charset="2"/>
              <a:buChar char="§"/>
            </a:pPr>
            <a:endParaRPr lang="en-IN" sz="1600" dirty="0">
              <a:latin typeface="Times New Roman"/>
              <a:ea typeface="Times New Roman"/>
              <a:cs typeface="Times New Roman"/>
              <a:sym typeface="Times New Roman"/>
            </a:endParaRPr>
          </a:p>
          <a:p>
            <a:pPr marL="285750" lvl="0" indent="-285750">
              <a:buFont typeface="Wingdings" panose="05000000000000000000" pitchFamily="2" charset="2"/>
              <a:buChar char="§"/>
            </a:pPr>
            <a:r>
              <a:rPr lang="en-IN" sz="1600" dirty="0" smtClean="0">
                <a:latin typeface="Times New Roman"/>
                <a:ea typeface="Times New Roman"/>
                <a:cs typeface="Times New Roman"/>
                <a:sym typeface="Times New Roman"/>
              </a:rPr>
              <a:t>The </a:t>
            </a:r>
            <a:r>
              <a:rPr lang="en-IN" sz="1600" dirty="0">
                <a:latin typeface="Times New Roman"/>
                <a:ea typeface="Times New Roman"/>
                <a:cs typeface="Times New Roman"/>
                <a:sym typeface="Times New Roman"/>
              </a:rPr>
              <a:t>extracted data will be organized into an excel file, making it suitable for data </a:t>
            </a:r>
            <a:r>
              <a:rPr lang="en-IN" sz="1600" dirty="0" smtClean="0">
                <a:latin typeface="Times New Roman"/>
                <a:ea typeface="Times New Roman"/>
                <a:cs typeface="Times New Roman"/>
                <a:sym typeface="Times New Roman"/>
              </a:rPr>
              <a:t>analytics.</a:t>
            </a:r>
          </a:p>
          <a:p>
            <a:pPr lvl="0"/>
            <a:endParaRPr lang="en-IN" sz="1600" dirty="0" smtClean="0">
              <a:latin typeface="Times New Roman"/>
              <a:ea typeface="Times New Roman"/>
              <a:cs typeface="Times New Roman"/>
              <a:sym typeface="Times New Roman"/>
            </a:endParaRPr>
          </a:p>
          <a:p>
            <a:pPr marL="285750" lvl="0" indent="-285750">
              <a:buFont typeface="Wingdings" panose="05000000000000000000" pitchFamily="2" charset="2"/>
              <a:buChar char="§"/>
            </a:pPr>
            <a:r>
              <a:rPr lang="en-IN" sz="1600" dirty="0" smtClean="0">
                <a:latin typeface="Times New Roman"/>
                <a:ea typeface="Times New Roman"/>
                <a:cs typeface="Times New Roman"/>
                <a:sym typeface="Times New Roman"/>
              </a:rPr>
              <a:t>The </a:t>
            </a:r>
            <a:r>
              <a:rPr lang="en-IN" sz="1600" dirty="0">
                <a:latin typeface="Times New Roman"/>
                <a:ea typeface="Times New Roman"/>
                <a:cs typeface="Times New Roman"/>
                <a:sym typeface="Times New Roman"/>
              </a:rPr>
              <a:t>final output of the script is a consolidated Excel file containing organized data from </a:t>
            </a:r>
            <a:r>
              <a:rPr lang="en-IN" sz="1600" dirty="0" smtClean="0">
                <a:latin typeface="Times New Roman"/>
                <a:ea typeface="Times New Roman"/>
                <a:cs typeface="Times New Roman"/>
                <a:sym typeface="Times New Roman"/>
              </a:rPr>
              <a:t>all NCRs processed that can be </a:t>
            </a:r>
            <a:r>
              <a:rPr lang="en-IN" sz="1600" dirty="0">
                <a:latin typeface="Times New Roman"/>
                <a:ea typeface="Times New Roman"/>
                <a:cs typeface="Times New Roman"/>
                <a:sym typeface="Times New Roman"/>
              </a:rPr>
              <a:t>used for further data analytics and </a:t>
            </a:r>
            <a:r>
              <a:rPr lang="en-IN" sz="1600" dirty="0" smtClean="0">
                <a:latin typeface="Times New Roman"/>
                <a:ea typeface="Times New Roman"/>
                <a:cs typeface="Times New Roman"/>
                <a:sym typeface="Times New Roman"/>
              </a:rPr>
              <a:t>insights.</a:t>
            </a:r>
            <a:endParaRPr lang="en-IN" sz="1600" dirty="0">
              <a:latin typeface="Times New Roman"/>
              <a:ea typeface="Times New Roman"/>
              <a:cs typeface="Times New Roman"/>
              <a:sym typeface="Times New Roman"/>
            </a:endParaRPr>
          </a:p>
        </p:txBody>
      </p:sp>
      <p:sp>
        <p:nvSpPr>
          <p:cNvPr id="4" name="TextBox 3"/>
          <p:cNvSpPr txBox="1"/>
          <p:nvPr/>
        </p:nvSpPr>
        <p:spPr>
          <a:xfrm>
            <a:off x="218661" y="337930"/>
            <a:ext cx="5917095"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Project Overview</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491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614" y="170805"/>
            <a:ext cx="4022035" cy="800219"/>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Output</a:t>
            </a:r>
          </a:p>
          <a:p>
            <a:endParaRPr lang="en-IN" dirty="0"/>
          </a:p>
        </p:txBody>
      </p:sp>
      <p:pic>
        <p:nvPicPr>
          <p:cNvPr id="3" name="Picture 2"/>
          <p:cNvPicPr>
            <a:picLocks noChangeAspect="1"/>
          </p:cNvPicPr>
          <p:nvPr/>
        </p:nvPicPr>
        <p:blipFill>
          <a:blip r:embed="rId2"/>
          <a:stretch>
            <a:fillRect/>
          </a:stretch>
        </p:blipFill>
        <p:spPr>
          <a:xfrm>
            <a:off x="3770243" y="689473"/>
            <a:ext cx="5236376" cy="3975708"/>
          </a:xfrm>
          <a:prstGeom prst="rect">
            <a:avLst/>
          </a:prstGeom>
        </p:spPr>
      </p:pic>
      <p:pic>
        <p:nvPicPr>
          <p:cNvPr id="5" name="Picture 4"/>
          <p:cNvPicPr>
            <a:picLocks noChangeAspect="1"/>
          </p:cNvPicPr>
          <p:nvPr/>
        </p:nvPicPr>
        <p:blipFill>
          <a:blip r:embed="rId3"/>
          <a:stretch>
            <a:fillRect/>
          </a:stretch>
        </p:blipFill>
        <p:spPr>
          <a:xfrm>
            <a:off x="143842" y="689473"/>
            <a:ext cx="3474158" cy="3975708"/>
          </a:xfrm>
          <a:prstGeom prst="rect">
            <a:avLst/>
          </a:prstGeom>
        </p:spPr>
      </p:pic>
    </p:spTree>
    <p:extLst>
      <p:ext uri="{BB962C8B-B14F-4D97-AF65-F5344CB8AC3E}">
        <p14:creationId xmlns:p14="http://schemas.microsoft.com/office/powerpoint/2010/main" val="4023200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8;p20"/>
          <p:cNvSpPr txBox="1"/>
          <p:nvPr/>
        </p:nvSpPr>
        <p:spPr>
          <a:xfrm>
            <a:off x="364675" y="364435"/>
            <a:ext cx="8327700" cy="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Times New Roman"/>
                <a:ea typeface="Times New Roman"/>
                <a:cs typeface="Times New Roman"/>
                <a:sym typeface="Times New Roman"/>
              </a:rPr>
              <a:t>Working of the code</a:t>
            </a:r>
            <a:endParaRPr sz="2800" dirty="0">
              <a:latin typeface="Times New Roman"/>
              <a:ea typeface="Times New Roman"/>
              <a:cs typeface="Times New Roman"/>
              <a:sym typeface="Times New Roman"/>
            </a:endParaRPr>
          </a:p>
        </p:txBody>
      </p:sp>
      <p:sp>
        <p:nvSpPr>
          <p:cNvPr id="3" name="Google Shape;99;p20"/>
          <p:cNvSpPr txBox="1"/>
          <p:nvPr/>
        </p:nvSpPr>
        <p:spPr>
          <a:xfrm>
            <a:off x="364675" y="1104900"/>
            <a:ext cx="8082600" cy="328157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 sz="1600" dirty="0">
                <a:latin typeface="Times New Roman"/>
                <a:ea typeface="Times New Roman"/>
                <a:cs typeface="Times New Roman"/>
                <a:sym typeface="Times New Roman"/>
              </a:rPr>
              <a:t>The Python script accepts user input </a:t>
            </a:r>
            <a:r>
              <a:rPr lang="en" sz="1600" dirty="0" smtClean="0">
                <a:latin typeface="Times New Roman"/>
                <a:ea typeface="Times New Roman"/>
                <a:cs typeface="Times New Roman"/>
                <a:sym typeface="Times New Roman"/>
              </a:rPr>
              <a:t>as a </a:t>
            </a:r>
            <a:r>
              <a:rPr lang="en" sz="1600" dirty="0">
                <a:latin typeface="Times New Roman"/>
                <a:ea typeface="Times New Roman"/>
                <a:cs typeface="Times New Roman"/>
                <a:sym typeface="Times New Roman"/>
              </a:rPr>
              <a:t>single file or a folder containing multiple </a:t>
            </a:r>
            <a:r>
              <a:rPr lang="en" sz="1600" dirty="0" smtClean="0">
                <a:latin typeface="Times New Roman"/>
                <a:ea typeface="Times New Roman"/>
                <a:cs typeface="Times New Roman"/>
                <a:sym typeface="Times New Roman"/>
              </a:rPr>
              <a:t>NC Reports.</a:t>
            </a:r>
          </a:p>
          <a:p>
            <a:pPr marL="285750" lvl="0" indent="-285750" algn="l" rtl="0">
              <a:spcBef>
                <a:spcPts val="0"/>
              </a:spcBef>
              <a:spcAft>
                <a:spcPts val="0"/>
              </a:spcAft>
              <a:buFont typeface="Wingdings" panose="05000000000000000000" pitchFamily="2" charset="2"/>
              <a:buChar char="§"/>
            </a:pPr>
            <a:endParaRPr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r>
              <a:rPr lang="en" sz="1600" dirty="0">
                <a:latin typeface="Times New Roman"/>
                <a:ea typeface="Times New Roman"/>
                <a:cs typeface="Times New Roman"/>
                <a:sym typeface="Times New Roman"/>
              </a:rPr>
              <a:t>The script utilizes the "tabula" library to extract tabular data from the NCR PDF files. </a:t>
            </a:r>
            <a:endParaRPr lang="en" sz="1600" dirty="0" smtClean="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endParaRPr lang="en"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r>
              <a:rPr lang="en" sz="1600" dirty="0" smtClean="0">
                <a:latin typeface="Times New Roman"/>
                <a:ea typeface="Times New Roman"/>
                <a:cs typeface="Times New Roman"/>
                <a:sym typeface="Times New Roman"/>
              </a:rPr>
              <a:t>For </a:t>
            </a:r>
            <a:r>
              <a:rPr lang="en" sz="1600" dirty="0">
                <a:latin typeface="Times New Roman"/>
                <a:ea typeface="Times New Roman"/>
                <a:cs typeface="Times New Roman"/>
                <a:sym typeface="Times New Roman"/>
              </a:rPr>
              <a:t>each PDF file, the script reads all tables on every page and stores them in separate sheets within an intermediate Excel file.</a:t>
            </a:r>
            <a:endParaRPr sz="1600" dirty="0">
              <a:latin typeface="Times New Roman"/>
              <a:ea typeface="Times New Roman"/>
              <a:cs typeface="Times New Roman"/>
              <a:sym typeface="Times New Roman"/>
            </a:endParaRPr>
          </a:p>
          <a:p>
            <a:pPr marL="285750" lvl="0" indent="-285750" algn="l" rtl="0">
              <a:spcBef>
                <a:spcPts val="0"/>
              </a:spcBef>
              <a:spcAft>
                <a:spcPts val="0"/>
              </a:spcAft>
              <a:buClr>
                <a:schemeClr val="dk1"/>
              </a:buClr>
              <a:buSzPts val="1100"/>
              <a:buFont typeface="Wingdings" panose="05000000000000000000" pitchFamily="2" charset="2"/>
              <a:buChar char="§"/>
            </a:pPr>
            <a:endParaRPr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r>
              <a:rPr lang="en" sz="1600" dirty="0">
                <a:latin typeface="Times New Roman"/>
                <a:ea typeface="Times New Roman"/>
                <a:cs typeface="Times New Roman"/>
                <a:sym typeface="Times New Roman"/>
              </a:rPr>
              <a:t>The extracted data from each PDF file is organized into separate sheets within the Excel file based on the drawing number associated with each report. </a:t>
            </a:r>
            <a:endParaRPr lang="en" sz="1600" dirty="0" smtClean="0">
              <a:latin typeface="Times New Roman"/>
              <a:ea typeface="Times New Roman"/>
              <a:cs typeface="Times New Roman"/>
              <a:sym typeface="Times New Roman"/>
            </a:endParaRPr>
          </a:p>
          <a:p>
            <a:pPr lvl="0" algn="l" rtl="0">
              <a:spcBef>
                <a:spcPts val="0"/>
              </a:spcBef>
              <a:spcAft>
                <a:spcPts val="0"/>
              </a:spcAft>
            </a:pPr>
            <a:endParaRPr lang="en" sz="1600" dirty="0">
              <a:latin typeface="Times New Roman"/>
              <a:ea typeface="Times New Roman"/>
              <a:cs typeface="Times New Roman"/>
              <a:sym typeface="Times New Roman"/>
            </a:endParaRPr>
          </a:p>
          <a:p>
            <a:pPr marL="285750" lvl="0" indent="-285750" algn="l" rtl="0">
              <a:spcBef>
                <a:spcPts val="0"/>
              </a:spcBef>
              <a:spcAft>
                <a:spcPts val="0"/>
              </a:spcAft>
              <a:buFont typeface="Wingdings" panose="05000000000000000000" pitchFamily="2" charset="2"/>
              <a:buChar char="§"/>
            </a:pPr>
            <a:r>
              <a:rPr lang="en" sz="1600" dirty="0" smtClean="0">
                <a:latin typeface="Times New Roman"/>
                <a:ea typeface="Times New Roman"/>
                <a:cs typeface="Times New Roman"/>
                <a:sym typeface="Times New Roman"/>
              </a:rPr>
              <a:t>The </a:t>
            </a:r>
            <a:r>
              <a:rPr lang="en" sz="1600" dirty="0">
                <a:latin typeface="Times New Roman"/>
                <a:ea typeface="Times New Roman"/>
                <a:cs typeface="Times New Roman"/>
                <a:sym typeface="Times New Roman"/>
              </a:rPr>
              <a:t>script appends the extracted data from each PDF file into the corresponding sheets in the output Excel </a:t>
            </a:r>
            <a:r>
              <a:rPr lang="en" sz="1600" dirty="0" smtClean="0">
                <a:latin typeface="Times New Roman"/>
                <a:ea typeface="Times New Roman"/>
                <a:cs typeface="Times New Roman"/>
                <a:sym typeface="Times New Roman"/>
              </a:rPr>
              <a:t>file</a:t>
            </a:r>
            <a:endParaRPr dirty="0">
              <a:latin typeface="Old Standard TT"/>
              <a:ea typeface="Old Standard TT"/>
              <a:cs typeface="Old Standard TT"/>
              <a:sym typeface="Old Standard TT"/>
            </a:endParaRPr>
          </a:p>
        </p:txBody>
      </p:sp>
    </p:spTree>
    <p:extLst>
      <p:ext uri="{BB962C8B-B14F-4D97-AF65-F5344CB8AC3E}">
        <p14:creationId xmlns:p14="http://schemas.microsoft.com/office/powerpoint/2010/main" val="22894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66700" y="1893300"/>
            <a:ext cx="8654100" cy="1320352"/>
          </a:xfrm>
          <a:prstGeom prst="rect">
            <a:avLst/>
          </a:prstGeom>
        </p:spPr>
        <p:txBody>
          <a:bodyPr spcFirstLastPara="1" wrap="square" lIns="91425" tIns="91425" rIns="91425" bIns="91425" anchor="b" anchorCtr="0">
            <a:noAutofit/>
          </a:bodyPr>
          <a:lstStyle/>
          <a:p>
            <a:pPr lvl="0">
              <a:spcBef>
                <a:spcPts val="0"/>
              </a:spcBef>
            </a:pPr>
            <a:r>
              <a:rPr lang="en" sz="4000" dirty="0">
                <a:latin typeface="Times New Roman"/>
                <a:ea typeface="Times New Roman"/>
                <a:cs typeface="Times New Roman"/>
                <a:sym typeface="Times New Roman"/>
              </a:rPr>
              <a:t>Color Codes Extraction from Images for the Fokker Plant</a:t>
            </a:r>
            <a:endParaRPr sz="4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970731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335</TotalTime>
  <Words>1335</Words>
  <Application>Microsoft Office PowerPoint</Application>
  <PresentationFormat>On-screen Show (16:9)</PresentationFormat>
  <Paragraphs>147</Paragraphs>
  <Slides>29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Times New Roman</vt:lpstr>
      <vt:lpstr>Old Standard TT</vt:lpstr>
      <vt:lpstr>Roboto</vt:lpstr>
      <vt:lpstr>Calibri Light</vt:lpstr>
      <vt:lpstr>Arial</vt:lpstr>
      <vt:lpstr>Calibri</vt:lpstr>
      <vt:lpstr>Wingdings</vt:lpstr>
      <vt:lpstr>Retrospect</vt:lpstr>
      <vt:lpstr>Efficient Data Mining and Information Extraction</vt:lpstr>
      <vt:lpstr>Introduction</vt:lpstr>
      <vt:lpstr>Objective</vt:lpstr>
      <vt:lpstr>Non-Conformance Reports (NCRs) Data Extraction</vt:lpstr>
      <vt:lpstr>PowerPoint Presentation</vt:lpstr>
      <vt:lpstr>PowerPoint Presentation</vt:lpstr>
      <vt:lpstr>PowerPoint Presentation</vt:lpstr>
      <vt:lpstr>PowerPoint Presentation</vt:lpstr>
      <vt:lpstr>Color Codes Extraction from Images for the Fokker Plant</vt:lpstr>
      <vt:lpstr>PowerPoint Presentation</vt:lpstr>
      <vt:lpstr>PowerPoint Presentation</vt:lpstr>
      <vt:lpstr>PowerPoint Presentation</vt:lpstr>
      <vt:lpstr>PowerPoint Presentation</vt:lpstr>
      <vt:lpstr>PowerPoint Presentation</vt:lpstr>
      <vt:lpstr>Generalized Data Mining from PDF and Word 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Data Mining and Information Extraction</dc:title>
  <dc:creator>Manepalli Shreya</dc:creator>
  <cp:lastModifiedBy>Manepalli Shreya</cp:lastModifiedBy>
  <cp:revision>27</cp:revision>
  <dcterms:modified xsi:type="dcterms:W3CDTF">2023-07-26T11:36:22Z</dcterms:modified>
</cp:coreProperties>
</file>