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d3b4307c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d3b4307c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d3b4307c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d3b4307c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d3b4307c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d3b4307c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3c68000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3c68000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3c68000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c68000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3c68000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3c68000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3c680008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3c680008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3c680008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3c680008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3c680008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3c68000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d3b4307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d3b4307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3c680008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3c680008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c680008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c68000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3cc25f2e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3cc25f2e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3cc25f2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3cc25f2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3cc25f2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3cc25f2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3cc25f2e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3cc25f2e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3cc25f2e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3cc25f2e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3cc25f2e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3cc25f2e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3cc25f2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3cc25f2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d3b4307c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d3b4307c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d3b4307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d3b4307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d3b4307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d3b4307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d3b4307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d3b4307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d3b4307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d3b4307c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d3b4307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d3b4307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d3b4307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d3b4307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github.com/WinVector/Examples/blob/main/dfiles/LogisticRegressionMaxEn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Shallow Parsing</a:t>
            </a:r>
            <a:endParaRPr/>
          </a:p>
          <a:p>
            <a:pPr indent="0" lvl="0" marL="0" rtl="0" algn="l">
              <a:spcBef>
                <a:spcPts val="0"/>
              </a:spcBef>
              <a:spcAft>
                <a:spcPts val="0"/>
              </a:spcAft>
              <a:buNone/>
            </a:pPr>
            <a:r>
              <a:rPr lang="en"/>
              <a:t>(Chunking)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Team 6:</a:t>
            </a:r>
            <a:endParaRPr sz="2400"/>
          </a:p>
          <a:p>
            <a:pPr indent="0" lvl="0" marL="0" rtl="0" algn="l">
              <a:spcBef>
                <a:spcPts val="0"/>
              </a:spcBef>
              <a:spcAft>
                <a:spcPts val="0"/>
              </a:spcAft>
              <a:buNone/>
            </a:pPr>
            <a:r>
              <a:rPr lang="en" sz="2400"/>
              <a:t>Shreya Pathak</a:t>
            </a:r>
            <a:endParaRPr sz="2400"/>
          </a:p>
          <a:p>
            <a:pPr indent="0" lvl="0" marL="0" rtl="0" algn="l">
              <a:spcBef>
                <a:spcPts val="0"/>
              </a:spcBef>
              <a:spcAft>
                <a:spcPts val="0"/>
              </a:spcAft>
              <a:buNone/>
            </a:pPr>
            <a:r>
              <a:rPr lang="en" sz="2400"/>
              <a:t>Neel Aryan Gupta</a:t>
            </a:r>
            <a:endParaRPr sz="2400"/>
          </a:p>
          <a:p>
            <a:pPr indent="0" lvl="0" marL="0" rtl="0" algn="l">
              <a:spcBef>
                <a:spcPts val="0"/>
              </a:spcBef>
              <a:spcAft>
                <a:spcPts val="0"/>
              </a:spcAft>
              <a:buNone/>
            </a:pPr>
            <a:r>
              <a:rPr lang="en" sz="2400"/>
              <a:t>Mohammad Ali Rehan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848125" y="902075"/>
            <a:ext cx="7578300" cy="4151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Conjunctions and their following word (within chunks) were often mistagged. Conjunctions were mistagged as 'O' and due to this the following word was considered as a 'B' tag. Eg,</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investment and asset-management (correct: I I I predicted: I O B)</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automotive and graphics ( correct: I I I predicted: B O B )</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Multiple Proper nouns occurring together (as in a name) were mistagged as separate chunks. The model was unable to group them together as they are less common words. Eg,</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 </a:t>
            </a:r>
            <a:r>
              <a:rPr lang="en" sz="1800">
                <a:solidFill>
                  <a:schemeClr val="dk2"/>
                </a:solidFill>
                <a:latin typeface="Lato"/>
                <a:ea typeface="Lato"/>
                <a:cs typeface="Lato"/>
                <a:sym typeface="Lato"/>
              </a:rPr>
              <a:t>Messrs. Wolf and ( correct: B I I predicted: B B O )</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Van Pell , ( correct: B I O predicted: B B O )</a:t>
            </a:r>
            <a:endParaRPr sz="1800">
              <a:solidFill>
                <a:schemeClr val="dk2"/>
              </a:solidFill>
              <a:latin typeface="Lato"/>
              <a:ea typeface="Lato"/>
              <a:cs typeface="Lato"/>
              <a:sym typeface="Lato"/>
            </a:endParaRPr>
          </a:p>
          <a:p>
            <a:pPr indent="0" lvl="0" marL="457200" rtl="0" algn="l">
              <a:lnSpc>
                <a:spcPct val="115000"/>
              </a:lnSpc>
              <a:spcBef>
                <a:spcPts val="1600"/>
              </a:spcBef>
              <a:spcAft>
                <a:spcPts val="0"/>
              </a:spcAft>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4294967295" type="title"/>
          </p:nvPr>
        </p:nvSpPr>
        <p:spPr>
          <a:xfrm>
            <a:off x="1230150" y="320125"/>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Error Analysis (with POS)</a:t>
            </a:r>
            <a:endParaRPr sz="2400"/>
          </a:p>
        </p:txBody>
      </p:sp>
      <p:sp>
        <p:nvSpPr>
          <p:cNvPr id="134" name="Google Shape;134;p23"/>
          <p:cNvSpPr txBox="1"/>
          <p:nvPr/>
        </p:nvSpPr>
        <p:spPr>
          <a:xfrm>
            <a:off x="902700" y="1464175"/>
            <a:ext cx="7338600" cy="329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sz="1800">
                <a:solidFill>
                  <a:schemeClr val="dk2"/>
                </a:solidFill>
                <a:latin typeface="Lato"/>
                <a:ea typeface="Lato"/>
                <a:cs typeface="Lato"/>
                <a:sym typeface="Lato"/>
              </a:rPr>
              <a:t>Mistagging due to punctuations being used within a chunk. Again the model mistakes them to be 'O' tagged. Eg,</a:t>
            </a:r>
            <a:endParaRPr sz="1800">
              <a:solidFill>
                <a:schemeClr val="dk2"/>
              </a:solidFill>
              <a:latin typeface="Lato"/>
              <a:ea typeface="Lato"/>
              <a:cs typeface="Lato"/>
              <a:sym typeface="Lato"/>
            </a:endParaRPr>
          </a:p>
          <a:p>
            <a:pPr indent="-342900" lvl="1" marL="914400" rtl="0" algn="l">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 , electronics , ( correct: I I I predicted: O B O )</a:t>
            </a:r>
            <a:endParaRPr sz="1800">
              <a:solidFill>
                <a:schemeClr val="dk2"/>
              </a:solidFill>
              <a:latin typeface="Lato"/>
              <a:ea typeface="Lato"/>
              <a:cs typeface="Lato"/>
              <a:sym typeface="Lato"/>
            </a:endParaRPr>
          </a:p>
          <a:p>
            <a:pPr indent="-342900" lvl="1" marL="914400" rtl="0" algn="l">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 Ill. , ( correct: I I I predicted: O B O )</a:t>
            </a:r>
            <a:endParaRPr sz="1800">
              <a:solidFill>
                <a:schemeClr val="dk2"/>
              </a:solidFill>
              <a:latin typeface="Lato"/>
              <a:ea typeface="Lato"/>
              <a:cs typeface="Lato"/>
              <a:sym typeface="Lato"/>
            </a:endParaRPr>
          </a:p>
          <a:p>
            <a:pPr indent="-317500" lvl="0" marL="457200" rtl="0" algn="l">
              <a:spcBef>
                <a:spcPts val="0"/>
              </a:spcBef>
              <a:spcAft>
                <a:spcPts val="0"/>
              </a:spcAft>
              <a:buSzPts val="1400"/>
              <a:buFont typeface="Lato"/>
              <a:buChar char="■"/>
            </a:pPr>
            <a:r>
              <a:rPr lang="en" sz="1800">
                <a:solidFill>
                  <a:schemeClr val="dk2"/>
                </a:solidFill>
                <a:latin typeface="Lato"/>
                <a:ea typeface="Lato"/>
                <a:cs typeface="Lato"/>
                <a:sym typeface="Lato"/>
              </a:rPr>
              <a:t> </a:t>
            </a:r>
            <a:r>
              <a:rPr lang="en" sz="1800">
                <a:solidFill>
                  <a:schemeClr val="dk2"/>
                </a:solidFill>
                <a:latin typeface="Lato"/>
                <a:ea typeface="Lato"/>
                <a:cs typeface="Lato"/>
                <a:sym typeface="Lato"/>
              </a:rPr>
              <a:t>Conjunctions and their following word (within chunks) were often mistagged. Eg,</a:t>
            </a:r>
            <a:endParaRPr sz="1800">
              <a:solidFill>
                <a:schemeClr val="dk2"/>
              </a:solidFill>
              <a:latin typeface="Lato"/>
              <a:ea typeface="Lato"/>
              <a:cs typeface="Lato"/>
              <a:sym typeface="Lato"/>
            </a:endParaRPr>
          </a:p>
          <a:p>
            <a:pPr indent="-342900" lvl="0" marL="914400" rtl="0" algn="l">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loan and real ( correct: I I I predicted: I O B )</a:t>
            </a:r>
            <a:endParaRPr sz="1800">
              <a:solidFill>
                <a:schemeClr val="dk2"/>
              </a:solidFill>
              <a:latin typeface="Lato"/>
              <a:ea typeface="Lato"/>
              <a:cs typeface="Lato"/>
              <a:sym typeface="Lato"/>
            </a:endParaRPr>
          </a:p>
          <a:p>
            <a:pPr indent="-342900" lvl="0" marL="914400" rtl="0" algn="l">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Wolf and Pope ( correct: I I I predicted: I O B )</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782850" y="1203025"/>
            <a:ext cx="7578300" cy="288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The word 'to' occuring in a chunk is often mistagged when it is present within a chunk as it is present as a ‘B’ tag in considerably more examples in the training data. Eg,</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continue to plummet ( correct: B I I predicted: B B I )</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stood to gain ( correct: B I I predicted: B B I )</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When a predominantly common noun is used as part of a proper noun chunk, eg, US Facilities closed ( correct: B I B predicted: B B B )</a:t>
            </a:r>
            <a:endParaRPr sz="1800">
              <a:solidFill>
                <a:schemeClr val="dk2"/>
              </a:solidFill>
              <a:latin typeface="Lato"/>
              <a:ea typeface="Lato"/>
              <a:cs typeface="Lato"/>
              <a:sym typeface="Lato"/>
            </a:endParaRPr>
          </a:p>
          <a:p>
            <a:pPr indent="0" lvl="0" marL="457200" rtl="0" algn="l">
              <a:lnSpc>
                <a:spcPct val="115000"/>
              </a:lnSpc>
              <a:spcBef>
                <a:spcPts val="1600"/>
              </a:spcBef>
              <a:spcAft>
                <a:spcPts val="0"/>
              </a:spcAft>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4294967295" type="title"/>
          </p:nvPr>
        </p:nvSpPr>
        <p:spPr>
          <a:xfrm>
            <a:off x="535775" y="712150"/>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Features</a:t>
            </a:r>
            <a:r>
              <a:rPr lang="en" sz="3600">
                <a:solidFill>
                  <a:schemeClr val="dk1"/>
                </a:solidFill>
              </a:rPr>
              <a:t> used in CRF </a:t>
            </a:r>
            <a:endParaRPr sz="2400"/>
          </a:p>
        </p:txBody>
      </p:sp>
      <p:sp>
        <p:nvSpPr>
          <p:cNvPr id="145" name="Google Shape;145;p25"/>
          <p:cNvSpPr txBox="1"/>
          <p:nvPr>
            <p:ph idx="4294967295" type="title"/>
          </p:nvPr>
        </p:nvSpPr>
        <p:spPr>
          <a:xfrm>
            <a:off x="535775" y="1480150"/>
            <a:ext cx="6566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The features used included:</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POS tags with a window of 5 around </a:t>
            </a:r>
            <a:r>
              <a:rPr b="0" lang="en" sz="1800">
                <a:latin typeface="Lato"/>
                <a:ea typeface="Lato"/>
                <a:cs typeface="Lato"/>
                <a:sym typeface="Lato"/>
              </a:rPr>
              <a:t>current</a:t>
            </a:r>
            <a:r>
              <a:rPr b="0" lang="en" sz="1800">
                <a:latin typeface="Lato"/>
                <a:ea typeface="Lato"/>
                <a:cs typeface="Lato"/>
                <a:sym typeface="Lato"/>
              </a:rPr>
              <a:t> word</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Glove vectors with a window of 5 around current word</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suffix as obtained using porter stemmer</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Bits to identify if the word is the first or last word in the sentence</a:t>
            </a:r>
            <a:endParaRPr b="0"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4294967295" type="title"/>
          </p:nvPr>
        </p:nvSpPr>
        <p:spPr>
          <a:xfrm>
            <a:off x="388825" y="112425"/>
            <a:ext cx="3799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700">
                <a:solidFill>
                  <a:schemeClr val="dk1"/>
                </a:solidFill>
              </a:rPr>
              <a:t>Confusion matrix without POS tags</a:t>
            </a:r>
            <a:endParaRPr sz="1500"/>
          </a:p>
        </p:txBody>
      </p:sp>
      <p:pic>
        <p:nvPicPr>
          <p:cNvPr id="151" name="Google Shape;151;p26"/>
          <p:cNvPicPr preferRelativeResize="0"/>
          <p:nvPr/>
        </p:nvPicPr>
        <p:blipFill>
          <a:blip r:embed="rId3">
            <a:alphaModFix/>
          </a:blip>
          <a:stretch>
            <a:fillRect/>
          </a:stretch>
        </p:blipFill>
        <p:spPr>
          <a:xfrm>
            <a:off x="0" y="1035550"/>
            <a:ext cx="4617868" cy="4107949"/>
          </a:xfrm>
          <a:prstGeom prst="rect">
            <a:avLst/>
          </a:prstGeom>
          <a:noFill/>
          <a:ln>
            <a:noFill/>
          </a:ln>
        </p:spPr>
      </p:pic>
      <p:pic>
        <p:nvPicPr>
          <p:cNvPr id="152" name="Google Shape;152;p26"/>
          <p:cNvPicPr preferRelativeResize="0"/>
          <p:nvPr/>
        </p:nvPicPr>
        <p:blipFill>
          <a:blip r:embed="rId4">
            <a:alphaModFix/>
          </a:blip>
          <a:stretch>
            <a:fillRect/>
          </a:stretch>
        </p:blipFill>
        <p:spPr>
          <a:xfrm>
            <a:off x="4751350" y="1111750"/>
            <a:ext cx="4392650" cy="3907623"/>
          </a:xfrm>
          <a:prstGeom prst="rect">
            <a:avLst/>
          </a:prstGeom>
          <a:noFill/>
          <a:ln>
            <a:noFill/>
          </a:ln>
        </p:spPr>
      </p:pic>
      <p:sp>
        <p:nvSpPr>
          <p:cNvPr id="153" name="Google Shape;153;p26"/>
          <p:cNvSpPr txBox="1"/>
          <p:nvPr>
            <p:ph idx="4294967295" type="title"/>
          </p:nvPr>
        </p:nvSpPr>
        <p:spPr>
          <a:xfrm>
            <a:off x="4751350" y="115150"/>
            <a:ext cx="3799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700">
                <a:solidFill>
                  <a:schemeClr val="dk1"/>
                </a:solidFill>
              </a:rPr>
              <a:t>Confusion matrix</a:t>
            </a:r>
            <a:br>
              <a:rPr lang="en" sz="2700">
                <a:solidFill>
                  <a:schemeClr val="dk1"/>
                </a:solidFill>
              </a:rPr>
            </a:br>
            <a:r>
              <a:rPr lang="en" sz="2700">
                <a:solidFill>
                  <a:schemeClr val="dk1"/>
                </a:solidFill>
              </a:rPr>
              <a:t> with POS tags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4294967295" type="title"/>
          </p:nvPr>
        </p:nvSpPr>
        <p:spPr>
          <a:xfrm>
            <a:off x="1349575" y="280450"/>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Tag scores without POS tags</a:t>
            </a:r>
            <a:endParaRPr sz="2400"/>
          </a:p>
        </p:txBody>
      </p:sp>
      <p:pic>
        <p:nvPicPr>
          <p:cNvPr id="159" name="Google Shape;159;p27"/>
          <p:cNvPicPr preferRelativeResize="0"/>
          <p:nvPr/>
        </p:nvPicPr>
        <p:blipFill>
          <a:blip r:embed="rId3">
            <a:alphaModFix/>
          </a:blip>
          <a:stretch>
            <a:fillRect/>
          </a:stretch>
        </p:blipFill>
        <p:spPr>
          <a:xfrm>
            <a:off x="969850" y="1415075"/>
            <a:ext cx="6844074" cy="3502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4294967295" type="title"/>
          </p:nvPr>
        </p:nvSpPr>
        <p:spPr>
          <a:xfrm>
            <a:off x="1478150" y="234550"/>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Tag scores with POS tags</a:t>
            </a:r>
            <a:endParaRPr sz="2400"/>
          </a:p>
        </p:txBody>
      </p:sp>
      <p:pic>
        <p:nvPicPr>
          <p:cNvPr id="165" name="Google Shape;165;p28"/>
          <p:cNvPicPr preferRelativeResize="0"/>
          <p:nvPr/>
        </p:nvPicPr>
        <p:blipFill>
          <a:blip r:embed="rId3">
            <a:alphaModFix/>
          </a:blip>
          <a:stretch>
            <a:fillRect/>
          </a:stretch>
        </p:blipFill>
        <p:spPr>
          <a:xfrm>
            <a:off x="920175" y="1448850"/>
            <a:ext cx="6778064" cy="3468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4294967295" type="title"/>
          </p:nvPr>
        </p:nvSpPr>
        <p:spPr>
          <a:xfrm>
            <a:off x="384125" y="170250"/>
            <a:ext cx="880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Classification report </a:t>
            </a:r>
            <a:r>
              <a:rPr lang="en" sz="3600">
                <a:solidFill>
                  <a:schemeClr val="dk1"/>
                </a:solidFill>
              </a:rPr>
              <a:t>without POS tags</a:t>
            </a:r>
            <a:endParaRPr sz="2400"/>
          </a:p>
        </p:txBody>
      </p:sp>
      <p:pic>
        <p:nvPicPr>
          <p:cNvPr id="171" name="Google Shape;171;p29"/>
          <p:cNvPicPr preferRelativeResize="0"/>
          <p:nvPr/>
        </p:nvPicPr>
        <p:blipFill>
          <a:blip r:embed="rId3">
            <a:alphaModFix/>
          </a:blip>
          <a:stretch>
            <a:fillRect/>
          </a:stretch>
        </p:blipFill>
        <p:spPr>
          <a:xfrm>
            <a:off x="560773" y="938250"/>
            <a:ext cx="7497954" cy="4129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4294967295" type="title"/>
          </p:nvPr>
        </p:nvSpPr>
        <p:spPr>
          <a:xfrm>
            <a:off x="384125" y="170250"/>
            <a:ext cx="880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Classification report with POS tags</a:t>
            </a:r>
            <a:endParaRPr sz="2400"/>
          </a:p>
        </p:txBody>
      </p:sp>
      <p:pic>
        <p:nvPicPr>
          <p:cNvPr id="177" name="Google Shape;177;p30"/>
          <p:cNvPicPr preferRelativeResize="0"/>
          <p:nvPr/>
        </p:nvPicPr>
        <p:blipFill>
          <a:blip r:embed="rId3">
            <a:alphaModFix/>
          </a:blip>
          <a:stretch>
            <a:fillRect/>
          </a:stretch>
        </p:blipFill>
        <p:spPr>
          <a:xfrm>
            <a:off x="457200" y="873150"/>
            <a:ext cx="7477777" cy="411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4294967295" type="title"/>
          </p:nvPr>
        </p:nvSpPr>
        <p:spPr>
          <a:xfrm>
            <a:off x="535775" y="87575"/>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Error Analysis (without POS)</a:t>
            </a:r>
            <a:endParaRPr sz="2400"/>
          </a:p>
        </p:txBody>
      </p:sp>
      <p:sp>
        <p:nvSpPr>
          <p:cNvPr id="183" name="Google Shape;183;p31"/>
          <p:cNvSpPr txBox="1"/>
          <p:nvPr>
            <p:ph idx="4294967295" type="title"/>
          </p:nvPr>
        </p:nvSpPr>
        <p:spPr>
          <a:xfrm>
            <a:off x="535775" y="929075"/>
            <a:ext cx="85389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  Because of lack of punctuation in data compared to other words, chunk are mistagged near commas and apostrophes. Eg:</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 These include , ( correct: B B O predicted: B I O )</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each jetliner 's ( correct: B I B predicted: B B B)</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aerospace , electronics ( correct: I I I predicted: I O B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     At times the model cannot figure whether a very rarely occurring word is a    noun or adjective. Eg:</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keel beam . ( correct: I I O predicted: I B O ) Here 'keel' is a rare word.</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  Proper nouns are wrongly classified, we expect this to be improved by POS tagging as it would have NNP tag. Eg</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Frank Carlucci III ( correct: B I I predicted: B B I )</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to Boeing . ( correct: B B O predicted: B I O )</a:t>
            </a:r>
            <a:endParaRPr b="0"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230150" y="438525"/>
            <a:ext cx="6683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Features used in MEMM </a:t>
            </a:r>
            <a:endParaRPr sz="2400"/>
          </a:p>
        </p:txBody>
      </p:sp>
      <p:sp>
        <p:nvSpPr>
          <p:cNvPr id="79" name="Google Shape;79;p14"/>
          <p:cNvSpPr txBox="1"/>
          <p:nvPr>
            <p:ph idx="4294967295" type="title"/>
          </p:nvPr>
        </p:nvSpPr>
        <p:spPr>
          <a:xfrm>
            <a:off x="982200" y="1630625"/>
            <a:ext cx="71796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The features used included:</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POS tags with a window of 5 around current word</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Glove vectors with a window of 5 around current word</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Some common suffixes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Bits to identify if the word is the first or last word in the sentence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Bit to indicate capitalisation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Chunking tag of the previous word</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nvSpPr>
        <p:spPr>
          <a:xfrm>
            <a:off x="955375" y="1093600"/>
            <a:ext cx="6502800" cy="4151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 Numbers are also wrongly classified sometimes. Model is not able to figure that numeral followed by year is one chunk, perhaps because numbers occur rarely in corpus. This should improve when POS tags are available.</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42 years old ( correct: B I B predicted: B B B )</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59 years old ( correct: B I B predicted: B B B )</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Longer chunks are mishandled at times.  Eg:</a:t>
            </a:r>
            <a:endParaRPr sz="1800">
              <a:solidFill>
                <a:schemeClr val="dk2"/>
              </a:solidFill>
              <a:latin typeface="Lato"/>
              <a:ea typeface="Lato"/>
              <a:cs typeface="Lato"/>
              <a:sym typeface="Lato"/>
            </a:endParaRPr>
          </a:p>
          <a:p>
            <a:pPr indent="-342900" lvl="1" marL="914400" rtl="0" algn="l">
              <a:lnSpc>
                <a:spcPct val="115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 loan and real estate ( correct: I I I I predicted: I O B I )</a:t>
            </a:r>
            <a:endParaRPr sz="1800">
              <a:solidFill>
                <a:schemeClr val="dk2"/>
              </a:solidFill>
              <a:latin typeface="Lato"/>
              <a:ea typeface="Lato"/>
              <a:cs typeface="Lato"/>
              <a:sym typeface="Lato"/>
            </a:endParaRPr>
          </a:p>
          <a:p>
            <a:pPr indent="0" lvl="0" marL="457200" rtl="0" algn="l">
              <a:lnSpc>
                <a:spcPct val="115000"/>
              </a:lnSpc>
              <a:spcBef>
                <a:spcPts val="1600"/>
              </a:spcBef>
              <a:spcAft>
                <a:spcPts val="0"/>
              </a:spcAft>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4294967295" type="title"/>
          </p:nvPr>
        </p:nvSpPr>
        <p:spPr>
          <a:xfrm>
            <a:off x="535775" y="87575"/>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Error Analysis (with POS)</a:t>
            </a:r>
            <a:endParaRPr sz="2400"/>
          </a:p>
        </p:txBody>
      </p:sp>
      <p:sp>
        <p:nvSpPr>
          <p:cNvPr id="194" name="Google Shape;194;p33"/>
          <p:cNvSpPr txBox="1"/>
          <p:nvPr/>
        </p:nvSpPr>
        <p:spPr>
          <a:xfrm>
            <a:off x="707400" y="862275"/>
            <a:ext cx="7338600" cy="329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sz="1800">
                <a:solidFill>
                  <a:schemeClr val="dk2"/>
                </a:solidFill>
                <a:latin typeface="Lato"/>
                <a:ea typeface="Lato"/>
                <a:cs typeface="Lato"/>
                <a:sym typeface="Lato"/>
              </a:rPr>
              <a:t>Long names composed of common nouns were misclassified.</a:t>
            </a:r>
            <a:endParaRPr sz="1800">
              <a:solidFill>
                <a:schemeClr val="dk2"/>
              </a:solidFill>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sz="1800">
                <a:solidFill>
                  <a:schemeClr val="dk2"/>
                </a:solidFill>
                <a:latin typeface="Lato"/>
                <a:ea typeface="Lato"/>
                <a:cs typeface="Lato"/>
                <a:sym typeface="Lato"/>
              </a:rPr>
              <a:t> US Facilities Corp. ( correct: B I I predicted: B B I )</a:t>
            </a:r>
            <a:endParaRPr sz="1800">
              <a:solidFill>
                <a:schemeClr val="dk2"/>
              </a:solidFill>
              <a:latin typeface="Lato"/>
              <a:ea typeface="Lato"/>
              <a:cs typeface="Lato"/>
              <a:sym typeface="Lato"/>
            </a:endParaRPr>
          </a:p>
          <a:p>
            <a:pPr indent="-317500" lvl="0" marL="457200" rtl="0" algn="l">
              <a:spcBef>
                <a:spcPts val="0"/>
              </a:spcBef>
              <a:spcAft>
                <a:spcPts val="0"/>
              </a:spcAft>
              <a:buSzPts val="1400"/>
              <a:buFont typeface="Lato"/>
              <a:buChar char="■"/>
            </a:pPr>
            <a:r>
              <a:rPr lang="en" sz="1800">
                <a:solidFill>
                  <a:schemeClr val="dk2"/>
                </a:solidFill>
                <a:latin typeface="Lato"/>
                <a:ea typeface="Lato"/>
                <a:cs typeface="Lato"/>
                <a:sym typeface="Lato"/>
              </a:rPr>
              <a:t> After classifying one word as 'O' the next word is misclassified,this could be because in the corpus 'O' tag is given to a variety of things like punctuation marks and conjunctions ('and' being an example) Also the total number of them is quite less because of which the model couldn't learn useful information about it.</a:t>
            </a:r>
            <a:endParaRPr sz="1800">
              <a:solidFill>
                <a:schemeClr val="dk2"/>
              </a:solidFill>
              <a:latin typeface="Lato"/>
              <a:ea typeface="Lato"/>
              <a:cs typeface="Lato"/>
              <a:sym typeface="Lato"/>
            </a:endParaRPr>
          </a:p>
          <a:p>
            <a:pPr indent="-317500" lvl="0" marL="457200" rtl="0" algn="l">
              <a:spcBef>
                <a:spcPts val="0"/>
              </a:spcBef>
              <a:spcAft>
                <a:spcPts val="0"/>
              </a:spcAft>
              <a:buSzPts val="1400"/>
              <a:buFont typeface="Lato"/>
              <a:buChar char="■"/>
            </a:pPr>
            <a:r>
              <a:rPr lang="en" sz="1800">
                <a:solidFill>
                  <a:schemeClr val="dk2"/>
                </a:solidFill>
                <a:latin typeface="Lato"/>
                <a:ea typeface="Lato"/>
                <a:cs typeface="Lato"/>
                <a:sym typeface="Lato"/>
              </a:rPr>
              <a:t>When signs such as '\$' or '\%' appear in the corpus, it can lead to mis classified words many a times. </a:t>
            </a:r>
            <a:endParaRPr sz="1800">
              <a:solidFill>
                <a:schemeClr val="dk2"/>
              </a:solidFill>
              <a:latin typeface="Lato"/>
              <a:ea typeface="Lato"/>
              <a:cs typeface="Lato"/>
              <a:sym typeface="Lato"/>
            </a:endParaRPr>
          </a:p>
          <a:p>
            <a:pPr indent="-317500" lvl="0" marL="457200" rtl="0" algn="l">
              <a:spcBef>
                <a:spcPts val="0"/>
              </a:spcBef>
              <a:spcAft>
                <a:spcPts val="0"/>
              </a:spcAft>
              <a:buSzPts val="1400"/>
              <a:buFont typeface="Lato"/>
              <a:buChar char="■"/>
            </a:pPr>
            <a:r>
              <a:rPr lang="en" sz="1800">
                <a:solidFill>
                  <a:schemeClr val="dk2"/>
                </a:solidFill>
                <a:latin typeface="Lato"/>
                <a:ea typeface="Lato"/>
                <a:cs typeface="Lato"/>
                <a:sym typeface="Lato"/>
              </a:rPr>
              <a:t>Some hyphenated words were misclassified  when they appeared with 'I' tag. Eg: </a:t>
            </a:r>
            <a:endParaRPr sz="1800">
              <a:solidFill>
                <a:schemeClr val="dk2"/>
              </a:solidFill>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sz="1800">
                <a:solidFill>
                  <a:schemeClr val="dk2"/>
                </a:solidFill>
                <a:latin typeface="Lato"/>
                <a:ea typeface="Lato"/>
                <a:cs typeface="Lato"/>
                <a:sym typeface="Lato"/>
              </a:rPr>
              <a:t>and personal-care businesses ( correct: I I I predicted: O B I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The accuracy is quite high and rest of the misclassifications dont follow a definitive pattern</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idx="4294967295" type="title"/>
          </p:nvPr>
        </p:nvSpPr>
        <p:spPr>
          <a:xfrm>
            <a:off x="535775" y="712150"/>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BiLSTM Model Architecture</a:t>
            </a:r>
            <a:endParaRPr sz="2400"/>
          </a:p>
        </p:txBody>
      </p:sp>
      <p:sp>
        <p:nvSpPr>
          <p:cNvPr id="200" name="Google Shape;200;p34"/>
          <p:cNvSpPr txBox="1"/>
          <p:nvPr>
            <p:ph idx="4294967295" type="title"/>
          </p:nvPr>
        </p:nvSpPr>
        <p:spPr>
          <a:xfrm>
            <a:off x="535775" y="1480150"/>
            <a:ext cx="68157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300 dimensional GloVe embeddings used as initialization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Embedding layer used for word features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Additional Embedding layer to analyse the effects of POS tags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TimeDistributed Layer followed by LSTM architecture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As expected (in the following slides), the inclusion of POS tags along with the sentences doesn’t have much effect on the accuracy as opposed to other models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Better performance with GloVe embeddings as compared to Word2Vec</a:t>
            </a:r>
            <a:endParaRPr b="0" sz="18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idx="4294967295" type="title"/>
          </p:nvPr>
        </p:nvSpPr>
        <p:spPr>
          <a:xfrm>
            <a:off x="388825" y="112425"/>
            <a:ext cx="3799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700">
                <a:solidFill>
                  <a:schemeClr val="dk1"/>
                </a:solidFill>
              </a:rPr>
              <a:t>Confusion matrix without POS tags</a:t>
            </a:r>
            <a:endParaRPr sz="1500"/>
          </a:p>
        </p:txBody>
      </p:sp>
      <p:sp>
        <p:nvSpPr>
          <p:cNvPr id="206" name="Google Shape;206;p35"/>
          <p:cNvSpPr txBox="1"/>
          <p:nvPr>
            <p:ph idx="4294967295" type="title"/>
          </p:nvPr>
        </p:nvSpPr>
        <p:spPr>
          <a:xfrm>
            <a:off x="4751350" y="115150"/>
            <a:ext cx="3799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700">
                <a:solidFill>
                  <a:schemeClr val="dk1"/>
                </a:solidFill>
              </a:rPr>
              <a:t>Confusion matrix</a:t>
            </a:r>
            <a:br>
              <a:rPr lang="en" sz="2700">
                <a:solidFill>
                  <a:schemeClr val="dk1"/>
                </a:solidFill>
              </a:rPr>
            </a:br>
            <a:r>
              <a:rPr lang="en" sz="2700">
                <a:solidFill>
                  <a:schemeClr val="dk1"/>
                </a:solidFill>
              </a:rPr>
              <a:t> with POS tags</a:t>
            </a:r>
            <a:endParaRPr sz="1500"/>
          </a:p>
        </p:txBody>
      </p:sp>
      <p:pic>
        <p:nvPicPr>
          <p:cNvPr id="207" name="Google Shape;207;p35"/>
          <p:cNvPicPr preferRelativeResize="0"/>
          <p:nvPr/>
        </p:nvPicPr>
        <p:blipFill>
          <a:blip r:embed="rId3">
            <a:alphaModFix/>
          </a:blip>
          <a:stretch>
            <a:fillRect/>
          </a:stretch>
        </p:blipFill>
        <p:spPr>
          <a:xfrm>
            <a:off x="152400" y="1035550"/>
            <a:ext cx="4371099" cy="3888425"/>
          </a:xfrm>
          <a:prstGeom prst="rect">
            <a:avLst/>
          </a:prstGeom>
          <a:noFill/>
          <a:ln>
            <a:noFill/>
          </a:ln>
        </p:spPr>
      </p:pic>
      <p:pic>
        <p:nvPicPr>
          <p:cNvPr id="208" name="Google Shape;208;p35"/>
          <p:cNvPicPr preferRelativeResize="0"/>
          <p:nvPr/>
        </p:nvPicPr>
        <p:blipFill>
          <a:blip r:embed="rId4">
            <a:alphaModFix/>
          </a:blip>
          <a:stretch>
            <a:fillRect/>
          </a:stretch>
        </p:blipFill>
        <p:spPr>
          <a:xfrm>
            <a:off x="4620500" y="1035550"/>
            <a:ext cx="4371099" cy="388845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4294967295" type="title"/>
          </p:nvPr>
        </p:nvSpPr>
        <p:spPr>
          <a:xfrm>
            <a:off x="388825" y="112425"/>
            <a:ext cx="3799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700">
                <a:solidFill>
                  <a:schemeClr val="dk1"/>
                </a:solidFill>
              </a:rPr>
              <a:t>Tag Scores</a:t>
            </a:r>
            <a:r>
              <a:rPr lang="en" sz="2700">
                <a:solidFill>
                  <a:schemeClr val="dk1"/>
                </a:solidFill>
              </a:rPr>
              <a:t> without POS tags</a:t>
            </a:r>
            <a:endParaRPr sz="1500"/>
          </a:p>
        </p:txBody>
      </p:sp>
      <p:sp>
        <p:nvSpPr>
          <p:cNvPr id="214" name="Google Shape;214;p36"/>
          <p:cNvSpPr txBox="1"/>
          <p:nvPr>
            <p:ph idx="4294967295" type="title"/>
          </p:nvPr>
        </p:nvSpPr>
        <p:spPr>
          <a:xfrm>
            <a:off x="4751350" y="115150"/>
            <a:ext cx="3799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700">
                <a:solidFill>
                  <a:schemeClr val="dk1"/>
                </a:solidFill>
              </a:rPr>
              <a:t>Tag Scores</a:t>
            </a:r>
            <a:br>
              <a:rPr lang="en" sz="2700">
                <a:solidFill>
                  <a:schemeClr val="dk1"/>
                </a:solidFill>
              </a:rPr>
            </a:br>
            <a:r>
              <a:rPr lang="en" sz="2700">
                <a:solidFill>
                  <a:schemeClr val="dk1"/>
                </a:solidFill>
              </a:rPr>
              <a:t> with POS tags</a:t>
            </a:r>
            <a:endParaRPr sz="1500"/>
          </a:p>
        </p:txBody>
      </p:sp>
      <p:pic>
        <p:nvPicPr>
          <p:cNvPr id="215" name="Google Shape;215;p36"/>
          <p:cNvPicPr preferRelativeResize="0"/>
          <p:nvPr/>
        </p:nvPicPr>
        <p:blipFill>
          <a:blip r:embed="rId3">
            <a:alphaModFix/>
          </a:blip>
          <a:stretch>
            <a:fillRect/>
          </a:stretch>
        </p:blipFill>
        <p:spPr>
          <a:xfrm>
            <a:off x="152400" y="1035550"/>
            <a:ext cx="4250775" cy="3955549"/>
          </a:xfrm>
          <a:prstGeom prst="rect">
            <a:avLst/>
          </a:prstGeom>
          <a:noFill/>
          <a:ln>
            <a:noFill/>
          </a:ln>
        </p:spPr>
      </p:pic>
      <p:pic>
        <p:nvPicPr>
          <p:cNvPr id="216" name="Google Shape;216;p36"/>
          <p:cNvPicPr preferRelativeResize="0"/>
          <p:nvPr/>
        </p:nvPicPr>
        <p:blipFill>
          <a:blip r:embed="rId4">
            <a:alphaModFix/>
          </a:blip>
          <a:stretch>
            <a:fillRect/>
          </a:stretch>
        </p:blipFill>
        <p:spPr>
          <a:xfrm>
            <a:off x="4572000" y="1035550"/>
            <a:ext cx="4419601" cy="3955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4294967295" type="title"/>
          </p:nvPr>
        </p:nvSpPr>
        <p:spPr>
          <a:xfrm>
            <a:off x="384125" y="170250"/>
            <a:ext cx="880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Classification report without POS tags</a:t>
            </a:r>
            <a:endParaRPr sz="2400"/>
          </a:p>
        </p:txBody>
      </p:sp>
      <p:pic>
        <p:nvPicPr>
          <p:cNvPr id="222" name="Google Shape;222;p37"/>
          <p:cNvPicPr preferRelativeResize="0"/>
          <p:nvPr/>
        </p:nvPicPr>
        <p:blipFill>
          <a:blip r:embed="rId3">
            <a:alphaModFix/>
          </a:blip>
          <a:stretch>
            <a:fillRect/>
          </a:stretch>
        </p:blipFill>
        <p:spPr>
          <a:xfrm>
            <a:off x="384125" y="938250"/>
            <a:ext cx="8577176" cy="405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idx="4294967295" type="title"/>
          </p:nvPr>
        </p:nvSpPr>
        <p:spPr>
          <a:xfrm>
            <a:off x="384125" y="170250"/>
            <a:ext cx="880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Classification report with POS tags</a:t>
            </a:r>
            <a:endParaRPr sz="2400"/>
          </a:p>
        </p:txBody>
      </p:sp>
      <p:pic>
        <p:nvPicPr>
          <p:cNvPr id="228" name="Google Shape;228;p38"/>
          <p:cNvPicPr preferRelativeResize="0"/>
          <p:nvPr/>
        </p:nvPicPr>
        <p:blipFill>
          <a:blip r:embed="rId3">
            <a:alphaModFix/>
          </a:blip>
          <a:stretch>
            <a:fillRect/>
          </a:stretch>
        </p:blipFill>
        <p:spPr>
          <a:xfrm>
            <a:off x="384125" y="938250"/>
            <a:ext cx="8495400" cy="4052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4294967295" type="title"/>
          </p:nvPr>
        </p:nvSpPr>
        <p:spPr>
          <a:xfrm>
            <a:off x="535775" y="87575"/>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Error Analysis (with POS)</a:t>
            </a:r>
            <a:endParaRPr sz="2400"/>
          </a:p>
        </p:txBody>
      </p:sp>
      <p:sp>
        <p:nvSpPr>
          <p:cNvPr id="234" name="Google Shape;234;p39"/>
          <p:cNvSpPr txBox="1"/>
          <p:nvPr>
            <p:ph idx="4294967295" type="title"/>
          </p:nvPr>
        </p:nvSpPr>
        <p:spPr>
          <a:xfrm>
            <a:off x="535775" y="929075"/>
            <a:ext cx="8538900" cy="4048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Many word are present in the test data which are unknown to the train data vocabulary, which results in the model to map this &lt;UNK&gt; to I, most of these unknown words are nouns at the beginning of a chunk</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Most punctuations such as comma when used alongside the a noun or verb are actually part of the chunk, but are mapped to O tag by the model</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Model sometimes fails to identify conjunctions in the same chunk, similar to comma misclassification</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chairman and president (correct: I I I	predicted: I O B)</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formulate and execute (correct: I I I	predicted: I O B)</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Symbols for currency like ‘$’ are tagged as B when it occurs as a part of compound/longer chunk</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paltry $ 43.5 (correct: I I I	predicted: I B I)</a:t>
            </a:r>
            <a:endParaRPr b="0" sz="18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idx="4294967295" type="title"/>
          </p:nvPr>
        </p:nvSpPr>
        <p:spPr>
          <a:xfrm>
            <a:off x="535775" y="87575"/>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Error Analysis (without POS)</a:t>
            </a:r>
            <a:endParaRPr sz="2400"/>
          </a:p>
        </p:txBody>
      </p:sp>
      <p:sp>
        <p:nvSpPr>
          <p:cNvPr id="240" name="Google Shape;240;p40"/>
          <p:cNvSpPr txBox="1"/>
          <p:nvPr/>
        </p:nvSpPr>
        <p:spPr>
          <a:xfrm>
            <a:off x="707400" y="862275"/>
            <a:ext cx="7338600" cy="410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This model also suffers with the same misclassifications as the one with postags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‘to’ word is misclassified often as it is sometimes the VP chunk beginning as a part of infinitives, and sometimes occurs inside the VP chunk</a:t>
            </a:r>
            <a:endParaRPr sz="1800">
              <a:solidFill>
                <a:schemeClr val="dk2"/>
              </a:solidFill>
              <a:latin typeface="Lato"/>
              <a:ea typeface="Lato"/>
              <a:cs typeface="Lato"/>
              <a:sym typeface="Lato"/>
            </a:endParaRPr>
          </a:p>
          <a:p>
            <a:pPr indent="-342900" lvl="1" marL="914400" rtl="0" algn="l">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stood to gain (correct: B I I	predicted: B B I)</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Misclassifies the words which follow O tag in the sentences as a single word chunk, this did not occur in model with POS tags, as NN tag would help the model to identify the type of chunk</a:t>
            </a:r>
            <a:endParaRPr sz="1800">
              <a:solidFill>
                <a:schemeClr val="dk2"/>
              </a:solidFill>
              <a:latin typeface="Lato"/>
              <a:ea typeface="Lato"/>
              <a:cs typeface="Lato"/>
              <a:sym typeface="Lato"/>
            </a:endParaRPr>
          </a:p>
          <a:p>
            <a:pPr indent="-342900" lvl="1" marL="914400" rtl="0" algn="l">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general and administrative (correct: B I I	predicted: B O B)</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Some verbs which are followed by auxiliary verbs are also marked as chunk beginners</a:t>
            </a:r>
            <a:endParaRPr sz="1800">
              <a:solidFill>
                <a:schemeClr val="dk2"/>
              </a:solidFill>
              <a:latin typeface="Lato"/>
              <a:ea typeface="Lato"/>
              <a:cs typeface="Lato"/>
              <a:sym typeface="Lato"/>
            </a:endParaRPr>
          </a:p>
          <a:p>
            <a:pPr indent="-342900" lvl="1" marL="914400" rtl="0" algn="l">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was dismissed on (correct: B I B	predicted: B B B)</a:t>
            </a:r>
            <a:endParaRPr sz="1800">
              <a:solidFill>
                <a:schemeClr val="dk2"/>
              </a:solidFill>
              <a:latin typeface="Lato"/>
              <a:ea typeface="Lato"/>
              <a:cs typeface="Lato"/>
              <a:sym typeface="Lato"/>
            </a:endParaRPr>
          </a:p>
          <a:p>
            <a:pPr indent="-342900" lvl="1" marL="914400" rtl="0" algn="l">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was involved in (correct: B I B	predicted: B B B)</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1230150" y="465925"/>
            <a:ext cx="6683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Description of MEMM model</a:t>
            </a:r>
            <a:endParaRPr sz="2400"/>
          </a:p>
        </p:txBody>
      </p:sp>
      <p:sp>
        <p:nvSpPr>
          <p:cNvPr id="85" name="Google Shape;85;p15"/>
          <p:cNvSpPr txBox="1"/>
          <p:nvPr>
            <p:ph idx="4294967295" type="title"/>
          </p:nvPr>
        </p:nvSpPr>
        <p:spPr>
          <a:xfrm>
            <a:off x="729150" y="1644300"/>
            <a:ext cx="76857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As has been proved in </a:t>
            </a:r>
            <a:r>
              <a:rPr b="0" lang="en" sz="1800" u="sng">
                <a:solidFill>
                  <a:schemeClr val="hlink"/>
                </a:solidFill>
                <a:latin typeface="Lato"/>
                <a:ea typeface="Lato"/>
                <a:cs typeface="Lato"/>
                <a:sym typeface="Lato"/>
                <a:hlinkClick r:id="rId3"/>
              </a:rPr>
              <a:t>LogisticRegressionMaxEntropy</a:t>
            </a:r>
            <a:r>
              <a:rPr b="0" lang="en" sz="1800">
                <a:latin typeface="Lato"/>
                <a:ea typeface="Lato"/>
                <a:cs typeface="Lato"/>
                <a:sym typeface="Lato"/>
              </a:rPr>
              <a:t>, logistic regression and maximum entropy models are equivalent. Thus, we use a simple logistic regression model to calculate the weights corresponding to the different features.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We then use these features+weights to calculate transition probabilities for our MEMM on which we then apply the Viterbi algorithm to obtain the most probable sequence of the BIO tags</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388825" y="112425"/>
            <a:ext cx="3799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700">
                <a:solidFill>
                  <a:schemeClr val="dk1"/>
                </a:solidFill>
              </a:rPr>
              <a:t>Confusion matrix without POS tags</a:t>
            </a:r>
            <a:endParaRPr sz="1500"/>
          </a:p>
        </p:txBody>
      </p:sp>
      <p:sp>
        <p:nvSpPr>
          <p:cNvPr id="91" name="Google Shape;91;p16"/>
          <p:cNvSpPr txBox="1"/>
          <p:nvPr>
            <p:ph idx="4294967295" type="title"/>
          </p:nvPr>
        </p:nvSpPr>
        <p:spPr>
          <a:xfrm>
            <a:off x="4751350" y="115150"/>
            <a:ext cx="3799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700">
                <a:solidFill>
                  <a:schemeClr val="dk1"/>
                </a:solidFill>
              </a:rPr>
              <a:t>Confusion matrix</a:t>
            </a:r>
            <a:br>
              <a:rPr lang="en" sz="2700">
                <a:solidFill>
                  <a:schemeClr val="dk1"/>
                </a:solidFill>
              </a:rPr>
            </a:br>
            <a:r>
              <a:rPr lang="en" sz="2700">
                <a:solidFill>
                  <a:schemeClr val="dk1"/>
                </a:solidFill>
              </a:rPr>
              <a:t> with POS tags</a:t>
            </a:r>
            <a:endParaRPr sz="1500"/>
          </a:p>
        </p:txBody>
      </p:sp>
      <p:pic>
        <p:nvPicPr>
          <p:cNvPr id="92" name="Google Shape;92;p16"/>
          <p:cNvPicPr preferRelativeResize="0"/>
          <p:nvPr/>
        </p:nvPicPr>
        <p:blipFill>
          <a:blip r:embed="rId3">
            <a:alphaModFix/>
          </a:blip>
          <a:stretch>
            <a:fillRect/>
          </a:stretch>
        </p:blipFill>
        <p:spPr>
          <a:xfrm>
            <a:off x="152400" y="1032825"/>
            <a:ext cx="4446551" cy="3955555"/>
          </a:xfrm>
          <a:prstGeom prst="rect">
            <a:avLst/>
          </a:prstGeom>
          <a:noFill/>
          <a:ln>
            <a:noFill/>
          </a:ln>
        </p:spPr>
      </p:pic>
      <p:pic>
        <p:nvPicPr>
          <p:cNvPr id="93" name="Google Shape;93;p16"/>
          <p:cNvPicPr preferRelativeResize="0"/>
          <p:nvPr/>
        </p:nvPicPr>
        <p:blipFill>
          <a:blip r:embed="rId4">
            <a:alphaModFix/>
          </a:blip>
          <a:stretch>
            <a:fillRect/>
          </a:stretch>
        </p:blipFill>
        <p:spPr>
          <a:xfrm>
            <a:off x="4751351" y="1035550"/>
            <a:ext cx="4240249" cy="37720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1349575" y="280450"/>
            <a:ext cx="6683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Tag scores without POS tags</a:t>
            </a:r>
            <a:endParaRPr sz="2400"/>
          </a:p>
        </p:txBody>
      </p:sp>
      <p:pic>
        <p:nvPicPr>
          <p:cNvPr id="99" name="Google Shape;99;p17"/>
          <p:cNvPicPr preferRelativeResize="0"/>
          <p:nvPr/>
        </p:nvPicPr>
        <p:blipFill>
          <a:blip r:embed="rId3">
            <a:alphaModFix/>
          </a:blip>
          <a:stretch>
            <a:fillRect/>
          </a:stretch>
        </p:blipFill>
        <p:spPr>
          <a:xfrm>
            <a:off x="834650" y="1187175"/>
            <a:ext cx="7474697" cy="379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1478150" y="234550"/>
            <a:ext cx="6683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Tag scores with POS tags</a:t>
            </a:r>
            <a:endParaRPr sz="2400"/>
          </a:p>
        </p:txBody>
      </p:sp>
      <p:pic>
        <p:nvPicPr>
          <p:cNvPr id="105" name="Google Shape;105;p18"/>
          <p:cNvPicPr preferRelativeResize="0"/>
          <p:nvPr/>
        </p:nvPicPr>
        <p:blipFill>
          <a:blip r:embed="rId3">
            <a:alphaModFix/>
          </a:blip>
          <a:stretch>
            <a:fillRect/>
          </a:stretch>
        </p:blipFill>
        <p:spPr>
          <a:xfrm>
            <a:off x="824038" y="1168625"/>
            <a:ext cx="7495923" cy="3836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384125" y="170250"/>
            <a:ext cx="880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Classification report without POS tags</a:t>
            </a:r>
            <a:endParaRPr sz="2400"/>
          </a:p>
        </p:txBody>
      </p:sp>
      <p:pic>
        <p:nvPicPr>
          <p:cNvPr id="111" name="Google Shape;111;p19"/>
          <p:cNvPicPr preferRelativeResize="0"/>
          <p:nvPr/>
        </p:nvPicPr>
        <p:blipFill>
          <a:blip r:embed="rId3">
            <a:alphaModFix/>
          </a:blip>
          <a:stretch>
            <a:fillRect/>
          </a:stretch>
        </p:blipFill>
        <p:spPr>
          <a:xfrm>
            <a:off x="1030588" y="1104325"/>
            <a:ext cx="7082828" cy="3900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4294967295" type="title"/>
          </p:nvPr>
        </p:nvSpPr>
        <p:spPr>
          <a:xfrm>
            <a:off x="247350" y="170250"/>
            <a:ext cx="88089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Classification report with POS tags</a:t>
            </a:r>
            <a:endParaRPr sz="2400"/>
          </a:p>
        </p:txBody>
      </p:sp>
      <p:pic>
        <p:nvPicPr>
          <p:cNvPr id="117" name="Google Shape;117;p20"/>
          <p:cNvPicPr preferRelativeResize="0"/>
          <p:nvPr/>
        </p:nvPicPr>
        <p:blipFill>
          <a:blip r:embed="rId3">
            <a:alphaModFix/>
          </a:blip>
          <a:stretch>
            <a:fillRect/>
          </a:stretch>
        </p:blipFill>
        <p:spPr>
          <a:xfrm>
            <a:off x="1030588" y="1159075"/>
            <a:ext cx="7082828" cy="3900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4294967295" type="title"/>
          </p:nvPr>
        </p:nvSpPr>
        <p:spPr>
          <a:xfrm>
            <a:off x="1230150" y="374850"/>
            <a:ext cx="668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Error Analysis (without POS)</a:t>
            </a:r>
            <a:endParaRPr sz="2400"/>
          </a:p>
        </p:txBody>
      </p:sp>
      <p:sp>
        <p:nvSpPr>
          <p:cNvPr id="123" name="Google Shape;123;p21"/>
          <p:cNvSpPr txBox="1"/>
          <p:nvPr>
            <p:ph idx="4294967295" type="title"/>
          </p:nvPr>
        </p:nvSpPr>
        <p:spPr>
          <a:xfrm>
            <a:off x="302550" y="1380500"/>
            <a:ext cx="85389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Mistagging due to punctuations being used within a chunk. The model mistakes them for 'O' tag</a:t>
            </a:r>
            <a:r>
              <a:rPr b="0" lang="en" sz="1800">
                <a:latin typeface="Lato"/>
                <a:ea typeface="Lato"/>
                <a:cs typeface="Lato"/>
                <a:sym typeface="Lato"/>
              </a:rPr>
              <a:t>. Eg:</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 electronics , ( correct: I I I predicted: O B O )</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 Ill. , ( correct: I I I predicted: O B O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Numbers inside chunks were often misclassified. The model mistakes non-words as 'B' tags as that is a common occurrence in English. Eg,</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about 60\%-held by ( correct: B I B predicted: B B B )</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AutoNum type="alphaLcPeriod"/>
            </a:pPr>
            <a:r>
              <a:rPr b="0" lang="en" sz="1800">
                <a:latin typeface="Lato"/>
                <a:ea typeface="Lato"/>
                <a:cs typeface="Lato"/>
                <a:sym typeface="Lato"/>
              </a:rPr>
              <a:t>'s 747 jetliners ( correct: B I I predicted: B B I )</a:t>
            </a:r>
            <a:endParaRPr b="0"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