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9a3abeb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b9a3ab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77874bb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77874bb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77874bbc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77874bbc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77874bbc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77874bbc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9f267ec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9f267ec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9f267ec9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9f267ec9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8a44074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8a4407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8a44074b7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8a44074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8a44074b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8a44074b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98a44074b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8a44074b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8a44074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8a44074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9ea7ce010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9ea7ce01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42e3e7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42e3e7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77874bb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77874bb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77874bb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77874bb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9ea7ce0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9ea7ce0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9ea7ce0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9ea7ce0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CS 626 - A1</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Mohammad Ali Rehan, Neel Aryan Gupta, Shreya Pathak</a:t>
            </a:r>
            <a:endParaRPr/>
          </a:p>
        </p:txBody>
      </p:sp>
      <p:sp>
        <p:nvSpPr>
          <p:cNvPr id="107" name="Google Shape;107;p25"/>
          <p:cNvSpPr txBox="1"/>
          <p:nvPr>
            <p:ph idx="1" type="subTitle"/>
          </p:nvPr>
        </p:nvSpPr>
        <p:spPr>
          <a:xfrm>
            <a:off x="510450" y="3996598"/>
            <a:ext cx="81231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180050061, 180050067, 180050100</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an SVM</a:t>
            </a:r>
            <a:endParaRPr/>
          </a:p>
        </p:txBody>
      </p:sp>
      <p:sp>
        <p:nvSpPr>
          <p:cNvPr id="161" name="Google Shape;161;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Trained using Stochastic Gradient Descent (SGD) optimization</a:t>
            </a:r>
            <a:endParaRPr/>
          </a:p>
          <a:p>
            <a:pPr indent="-342900" lvl="0" marL="457200" rtl="0" algn="l">
              <a:spcBef>
                <a:spcPts val="1600"/>
              </a:spcBef>
              <a:spcAft>
                <a:spcPts val="0"/>
              </a:spcAft>
              <a:buSzPts val="1800"/>
              <a:buChar char="●"/>
            </a:pPr>
            <a:r>
              <a:rPr lang="en"/>
              <a:t>Trigram-based count (with backoff) feature vectors</a:t>
            </a:r>
            <a:endParaRPr/>
          </a:p>
          <a:p>
            <a:pPr indent="-342900" lvl="0" marL="457200" rtl="0" algn="l">
              <a:spcBef>
                <a:spcPts val="1600"/>
              </a:spcBef>
              <a:spcAft>
                <a:spcPts val="1600"/>
              </a:spcAft>
              <a:buSzPts val="1800"/>
              <a:buChar char="●"/>
            </a:pPr>
            <a:r>
              <a:rPr lang="en"/>
              <a:t>Hinge loss function was used with L2 norm regularization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5"/>
          <p:cNvSpPr txBox="1"/>
          <p:nvPr>
            <p:ph type="title"/>
          </p:nvPr>
        </p:nvSpPr>
        <p:spPr>
          <a:xfrm>
            <a:off x="319350" y="220875"/>
            <a:ext cx="8505300" cy="45198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en" sz="2400"/>
              <a:t>Model works great with about 95 % accuracy across all folds (5-fold cross validation)</a:t>
            </a:r>
            <a:endParaRPr sz="2400"/>
          </a:p>
          <a:p>
            <a:pPr indent="-381000" lvl="0" marL="457200" rtl="0" algn="l">
              <a:spcBef>
                <a:spcPts val="0"/>
              </a:spcBef>
              <a:spcAft>
                <a:spcPts val="0"/>
              </a:spcAft>
              <a:buSzPts val="2400"/>
              <a:buChar char="●"/>
            </a:pPr>
            <a:r>
              <a:rPr lang="en" sz="2400"/>
              <a:t>Simplistic features were used, trigram-based counts (previous 2 tags + current word) with backoff added as lower ngram-counts, and some morphological features pertaining to the current word</a:t>
            </a:r>
            <a:endParaRPr sz="2400"/>
          </a:p>
          <a:p>
            <a:pPr indent="-381000" lvl="0" marL="457200" rtl="0" algn="l">
              <a:spcBef>
                <a:spcPts val="0"/>
              </a:spcBef>
              <a:spcAft>
                <a:spcPts val="0"/>
              </a:spcAft>
              <a:buSzPts val="2400"/>
              <a:buChar char="●"/>
            </a:pPr>
            <a:r>
              <a:rPr lang="en" sz="2400"/>
              <a:t>High per-POS accuracy for most of the tags is seen</a:t>
            </a:r>
            <a:endParaRPr sz="2400"/>
          </a:p>
          <a:p>
            <a:pPr indent="-381000" lvl="0" marL="457200" rtl="0" algn="l">
              <a:spcBef>
                <a:spcPts val="0"/>
              </a:spcBef>
              <a:spcAft>
                <a:spcPts val="0"/>
              </a:spcAft>
              <a:buSzPts val="2400"/>
              <a:buChar char="●"/>
            </a:pPr>
            <a:r>
              <a:rPr lang="en" sz="2400"/>
              <a:t>Tag ‘X’ is poorly classified (high precision, low recall), owing to the insufficient data for the tag</a:t>
            </a:r>
            <a:endParaRPr sz="2400"/>
          </a:p>
          <a:p>
            <a:pPr indent="-381000" lvl="0" marL="457200" rtl="0" algn="l">
              <a:spcBef>
                <a:spcPts val="0"/>
              </a:spcBef>
              <a:spcAft>
                <a:spcPts val="0"/>
              </a:spcAft>
              <a:buSzPts val="2400"/>
              <a:buChar char="●"/>
            </a:pPr>
            <a:r>
              <a:rPr lang="en" sz="2400"/>
              <a:t>Common misclassifications : (PRT, VERB) --&gt; (ADP, NOUN)</a:t>
            </a:r>
            <a:endParaRPr sz="2400"/>
          </a:p>
          <a:p>
            <a:pPr indent="-381000" lvl="0" marL="457200" rtl="0" algn="l">
              <a:spcBef>
                <a:spcPts val="0"/>
              </a:spcBef>
              <a:spcAft>
                <a:spcPts val="0"/>
              </a:spcAft>
              <a:buSzPts val="2400"/>
              <a:buChar char="●"/>
            </a:pPr>
            <a:r>
              <a:rPr lang="en" sz="2400"/>
              <a:t>Backoff for unknown words goes to NOUN tag as complex unknown words are likely to be nouns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6"/>
          <p:cNvSpPr txBox="1"/>
          <p:nvPr>
            <p:ph type="title"/>
          </p:nvPr>
        </p:nvSpPr>
        <p:spPr>
          <a:xfrm>
            <a:off x="31170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Confusion Matrix</a:t>
            </a:r>
            <a:endParaRPr sz="3600"/>
          </a:p>
        </p:txBody>
      </p:sp>
      <p:pic>
        <p:nvPicPr>
          <p:cNvPr id="172" name="Google Shape;172;p36"/>
          <p:cNvPicPr preferRelativeResize="0"/>
          <p:nvPr/>
        </p:nvPicPr>
        <p:blipFill>
          <a:blip r:embed="rId3">
            <a:alphaModFix/>
          </a:blip>
          <a:stretch>
            <a:fillRect/>
          </a:stretch>
        </p:blipFill>
        <p:spPr>
          <a:xfrm>
            <a:off x="3462900" y="152400"/>
            <a:ext cx="5487466" cy="483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Classification</a:t>
            </a:r>
            <a:endParaRPr sz="3600"/>
          </a:p>
          <a:p>
            <a:pPr indent="0" lvl="0" marL="0" rtl="0" algn="l">
              <a:spcBef>
                <a:spcPts val="0"/>
              </a:spcBef>
              <a:spcAft>
                <a:spcPts val="0"/>
              </a:spcAft>
              <a:buNone/>
            </a:pPr>
            <a:r>
              <a:rPr lang="en" sz="3600"/>
              <a:t>Report</a:t>
            </a:r>
            <a:endParaRPr sz="3600"/>
          </a:p>
          <a:p>
            <a:pPr indent="0" lvl="0" marL="0" rtl="0" algn="l">
              <a:spcBef>
                <a:spcPts val="0"/>
              </a:spcBef>
              <a:spcAft>
                <a:spcPts val="0"/>
              </a:spcAft>
              <a:buNone/>
            </a:pPr>
            <a:r>
              <a:t/>
            </a:r>
            <a:endParaRPr sz="3600"/>
          </a:p>
        </p:txBody>
      </p:sp>
      <p:pic>
        <p:nvPicPr>
          <p:cNvPr id="178" name="Google Shape;178;p37"/>
          <p:cNvPicPr preferRelativeResize="0"/>
          <p:nvPr/>
        </p:nvPicPr>
        <p:blipFill>
          <a:blip r:embed="rId3">
            <a:alphaModFix/>
          </a:blip>
          <a:stretch>
            <a:fillRect/>
          </a:stretch>
        </p:blipFill>
        <p:spPr>
          <a:xfrm>
            <a:off x="3151200" y="152400"/>
            <a:ext cx="5840400" cy="478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327150" y="0"/>
            <a:ext cx="24897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Tag scores</a:t>
            </a:r>
            <a:endParaRPr sz="3600"/>
          </a:p>
          <a:p>
            <a:pPr indent="0" lvl="0" marL="0" rtl="0" algn="l">
              <a:spcBef>
                <a:spcPts val="0"/>
              </a:spcBef>
              <a:spcAft>
                <a:spcPts val="0"/>
              </a:spcAft>
              <a:buNone/>
            </a:pPr>
            <a:r>
              <a:t/>
            </a:r>
            <a:endParaRPr sz="3600"/>
          </a:p>
        </p:txBody>
      </p:sp>
      <p:pic>
        <p:nvPicPr>
          <p:cNvPr id="184" name="Google Shape;184;p38"/>
          <p:cNvPicPr preferRelativeResize="0"/>
          <p:nvPr/>
        </p:nvPicPr>
        <p:blipFill>
          <a:blip r:embed="rId3">
            <a:alphaModFix/>
          </a:blip>
          <a:stretch>
            <a:fillRect/>
          </a:stretch>
        </p:blipFill>
        <p:spPr>
          <a:xfrm>
            <a:off x="152400" y="677125"/>
            <a:ext cx="8772774" cy="4313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Misclassifications</a:t>
            </a:r>
            <a:endParaRPr/>
          </a:p>
        </p:txBody>
      </p:sp>
      <p:sp>
        <p:nvSpPr>
          <p:cNvPr id="190" name="Google Shape;19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a:t>
            </a:r>
            <a:r>
              <a:rPr b="1" lang="en" sz="1900"/>
              <a:t>to</a:t>
            </a:r>
            <a:r>
              <a:rPr lang="en" sz="1900"/>
              <a:t>’ (2011) : owing to the misclassification between the particle and adposition classes</a:t>
            </a:r>
            <a:endParaRPr sz="1900"/>
          </a:p>
          <a:p>
            <a:pPr indent="-349250" lvl="0" marL="457200" rtl="0" algn="l">
              <a:spcBef>
                <a:spcPts val="0"/>
              </a:spcBef>
              <a:spcAft>
                <a:spcPts val="0"/>
              </a:spcAft>
              <a:buSzPts val="1900"/>
              <a:buChar char="●"/>
            </a:pPr>
            <a:r>
              <a:rPr lang="en" sz="1900"/>
              <a:t>’</a:t>
            </a:r>
            <a:r>
              <a:rPr b="1" lang="en" sz="1900"/>
              <a:t>that</a:t>
            </a:r>
            <a:r>
              <a:rPr lang="en" sz="1900"/>
              <a:t>’ (659) : due to its occurrence before a NOUN and a VERB resulting in confusion between adposition and adverb tags respectively, also accounts to the error for Noun and Verb labels</a:t>
            </a:r>
            <a:endParaRPr sz="1900"/>
          </a:p>
          <a:p>
            <a:pPr indent="-349250" lvl="0" marL="457200" rtl="0" algn="l">
              <a:spcBef>
                <a:spcPts val="0"/>
              </a:spcBef>
              <a:spcAft>
                <a:spcPts val="0"/>
              </a:spcAft>
              <a:buSzPts val="1900"/>
              <a:buChar char="●"/>
            </a:pPr>
            <a:r>
              <a:rPr lang="en" sz="1900"/>
              <a:t>’</a:t>
            </a:r>
            <a:r>
              <a:rPr b="1" lang="en" sz="1900"/>
              <a:t>as</a:t>
            </a:r>
            <a:r>
              <a:rPr lang="en" sz="1900"/>
              <a:t>’ (261) : follows the same misclassifications as ’that’ but with fewer instances</a:t>
            </a:r>
            <a:endParaRPr sz="1900"/>
          </a:p>
          <a:p>
            <a:pPr indent="-349250" lvl="0" marL="457200" rtl="0" algn="l">
              <a:spcBef>
                <a:spcPts val="0"/>
              </a:spcBef>
              <a:spcAft>
                <a:spcPts val="0"/>
              </a:spcAft>
              <a:buSzPts val="1900"/>
              <a:buChar char="●"/>
            </a:pPr>
            <a:r>
              <a:rPr lang="en" sz="1900"/>
              <a:t>’</a:t>
            </a:r>
            <a:r>
              <a:rPr b="1" lang="en" sz="1900"/>
              <a:t>her</a:t>
            </a:r>
            <a:r>
              <a:rPr lang="en" sz="1900"/>
              <a:t>’ (186) : due to the misclassification between the determiner and pronoun classes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Analytics</a:t>
            </a:r>
            <a:endParaRPr/>
          </a:p>
        </p:txBody>
      </p:sp>
      <p:sp>
        <p:nvSpPr>
          <p:cNvPr id="196" name="Google Shape;196;p40"/>
          <p:cNvSpPr txBox="1"/>
          <p:nvPr>
            <p:ph idx="1" type="body"/>
          </p:nvPr>
        </p:nvSpPr>
        <p:spPr>
          <a:xfrm>
            <a:off x="311700" y="1152475"/>
            <a:ext cx="8520600" cy="356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Verbs misclassified as nouns and particles misclassified as adpositions often occur together, that is the tuple (PRT, VERB) is often misclassified as (ADP, NOUN).</a:t>
            </a:r>
            <a:endParaRPr/>
          </a:p>
          <a:p>
            <a:pPr indent="-342900" lvl="0" marL="457200" rtl="0" algn="l">
              <a:spcBef>
                <a:spcPts val="0"/>
              </a:spcBef>
              <a:spcAft>
                <a:spcPts val="0"/>
              </a:spcAft>
              <a:buSzPts val="1800"/>
              <a:buChar char="●"/>
            </a:pPr>
            <a:r>
              <a:rPr lang="en"/>
              <a:t>Articles such as ’to’,  ’on’ commonly occur as both as both particles as well as adpositions, which can  possibly result in same feature vectors.</a:t>
            </a:r>
            <a:endParaRPr/>
          </a:p>
          <a:p>
            <a:pPr indent="-342900" lvl="0" marL="457200" rtl="0" algn="l">
              <a:spcBef>
                <a:spcPts val="0"/>
              </a:spcBef>
              <a:spcAft>
                <a:spcPts val="0"/>
              </a:spcAft>
              <a:buSzPts val="1800"/>
              <a:buChar char="●"/>
            </a:pPr>
            <a:r>
              <a:rPr lang="en"/>
              <a:t>Another misclassification, although rare, is adverbs being mistaken for as adjectives. This probably happens because of their similar properties of describing the following word.</a:t>
            </a:r>
            <a:endParaRPr/>
          </a:p>
          <a:p>
            <a:pPr indent="-342900" lvl="0" marL="457200" rtl="0" algn="l">
              <a:spcBef>
                <a:spcPts val="0"/>
              </a:spcBef>
              <a:spcAft>
                <a:spcPts val="0"/>
              </a:spcAft>
              <a:buSzPts val="1800"/>
              <a:buChar char="●"/>
            </a:pPr>
            <a:r>
              <a:rPr lang="en"/>
              <a:t>The use of simplistic features results in some feature vectors having multiple tags/labels across dataset, so choosing the most occuring label will result in the misclassification of classes with relatively low occurrences</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 a BiLSTM</a:t>
            </a:r>
            <a:endParaRPr/>
          </a:p>
        </p:txBody>
      </p:sp>
      <p:sp>
        <p:nvSpPr>
          <p:cNvPr id="202" name="Google Shape;202;p4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Trained using ADAM</a:t>
            </a:r>
            <a:endParaRPr/>
          </a:p>
          <a:p>
            <a:pPr indent="-342900" lvl="0" marL="457200" rtl="0" algn="l">
              <a:spcBef>
                <a:spcPts val="1600"/>
              </a:spcBef>
              <a:spcAft>
                <a:spcPts val="0"/>
              </a:spcAft>
              <a:buSzPts val="1800"/>
              <a:buChar char="●"/>
            </a:pPr>
            <a:r>
              <a:rPr lang="en"/>
              <a:t>Used word Embeddings of size 64 that were learnt during training</a:t>
            </a:r>
            <a:endParaRPr/>
          </a:p>
          <a:p>
            <a:pPr indent="-342900" lvl="0" marL="457200" rtl="0" algn="l">
              <a:spcBef>
                <a:spcPts val="1600"/>
              </a:spcBef>
              <a:spcAft>
                <a:spcPts val="0"/>
              </a:spcAft>
              <a:buSzPts val="1800"/>
              <a:buChar char="●"/>
            </a:pPr>
            <a:r>
              <a:rPr lang="en"/>
              <a:t>Hidden layer size is also 64 in BiLSTM</a:t>
            </a:r>
            <a:endParaRPr/>
          </a:p>
          <a:p>
            <a:pPr indent="-342900" lvl="0" marL="457200" rtl="0" algn="l">
              <a:spcBef>
                <a:spcPts val="1600"/>
              </a:spcBef>
              <a:spcAft>
                <a:spcPts val="1600"/>
              </a:spcAft>
              <a:buSzPts val="1800"/>
              <a:buChar char="●"/>
            </a:pPr>
            <a:r>
              <a:rPr lang="en"/>
              <a:t>Useful in modelling long range word relations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txBox="1"/>
          <p:nvPr>
            <p:ph type="title"/>
          </p:nvPr>
        </p:nvSpPr>
        <p:spPr>
          <a:xfrm>
            <a:off x="437675" y="323600"/>
            <a:ext cx="8505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400"/>
              <a:t>The model performs fairly well and is able to predict with 96% plus accuracy, however it needs to see enough words per tag, eg: ‘x’ is poorly classified. Adjectives are mistaken for adverbs, perhaps where a verb can also be a noun. Nums are mistaken for nouns since they can occupy grammatical position in a sentence.</a:t>
            </a:r>
            <a:endParaRPr sz="3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ph type="title"/>
          </p:nvPr>
        </p:nvSpPr>
        <p:spPr>
          <a:xfrm>
            <a:off x="31170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Confusion Matrix</a:t>
            </a:r>
            <a:endParaRPr sz="3600"/>
          </a:p>
        </p:txBody>
      </p:sp>
      <p:pic>
        <p:nvPicPr>
          <p:cNvPr id="213" name="Google Shape;213;p43"/>
          <p:cNvPicPr preferRelativeResize="0"/>
          <p:nvPr/>
        </p:nvPicPr>
        <p:blipFill>
          <a:blip r:embed="rId3">
            <a:alphaModFix/>
          </a:blip>
          <a:stretch>
            <a:fillRect/>
          </a:stretch>
        </p:blipFill>
        <p:spPr>
          <a:xfrm>
            <a:off x="3192575" y="152400"/>
            <a:ext cx="547306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POS tagging</a:t>
            </a:r>
            <a:endParaRPr sz="3600"/>
          </a:p>
        </p:txBody>
      </p:sp>
      <p:sp>
        <p:nvSpPr>
          <p:cNvPr id="114" name="Google Shape;114;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Using HMM</a:t>
            </a:r>
            <a:endParaRPr sz="2400"/>
          </a:p>
          <a:p>
            <a:pPr indent="-381000" lvl="0" marL="457200" rtl="0" algn="l">
              <a:spcBef>
                <a:spcPts val="0"/>
              </a:spcBef>
              <a:spcAft>
                <a:spcPts val="0"/>
              </a:spcAft>
              <a:buSzPts val="2400"/>
              <a:buChar char="-"/>
            </a:pPr>
            <a:r>
              <a:rPr lang="en" sz="2400"/>
              <a:t>Using SVM</a:t>
            </a:r>
            <a:endParaRPr sz="2400"/>
          </a:p>
          <a:p>
            <a:pPr indent="-381000" lvl="0" marL="457200" rtl="0" algn="l">
              <a:spcBef>
                <a:spcPts val="0"/>
              </a:spcBef>
              <a:spcAft>
                <a:spcPts val="0"/>
              </a:spcAft>
              <a:buSzPts val="2400"/>
              <a:buChar char="-"/>
            </a:pPr>
            <a:r>
              <a:rPr lang="en" sz="2400"/>
              <a:t>Using LSTM</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type="title"/>
          </p:nvPr>
        </p:nvSpPr>
        <p:spPr>
          <a:xfrm>
            <a:off x="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Classification</a:t>
            </a:r>
            <a:endParaRPr sz="3600"/>
          </a:p>
          <a:p>
            <a:pPr indent="0" lvl="0" marL="0" rtl="0" algn="l">
              <a:spcBef>
                <a:spcPts val="0"/>
              </a:spcBef>
              <a:spcAft>
                <a:spcPts val="0"/>
              </a:spcAft>
              <a:buNone/>
            </a:pPr>
            <a:r>
              <a:rPr lang="en" sz="3600"/>
              <a:t>Report</a:t>
            </a:r>
            <a:endParaRPr sz="3600"/>
          </a:p>
          <a:p>
            <a:pPr indent="0" lvl="0" marL="0" rtl="0" algn="l">
              <a:spcBef>
                <a:spcPts val="0"/>
              </a:spcBef>
              <a:spcAft>
                <a:spcPts val="0"/>
              </a:spcAft>
              <a:buNone/>
            </a:pPr>
            <a:r>
              <a:t/>
            </a:r>
            <a:endParaRPr sz="3600"/>
          </a:p>
        </p:txBody>
      </p:sp>
      <p:pic>
        <p:nvPicPr>
          <p:cNvPr id="219" name="Google Shape;219;p44"/>
          <p:cNvPicPr preferRelativeResize="0"/>
          <p:nvPr/>
        </p:nvPicPr>
        <p:blipFill>
          <a:blip r:embed="rId3">
            <a:alphaModFix/>
          </a:blip>
          <a:stretch>
            <a:fillRect/>
          </a:stretch>
        </p:blipFill>
        <p:spPr>
          <a:xfrm>
            <a:off x="2823300" y="60075"/>
            <a:ext cx="6168301" cy="4813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type="title"/>
          </p:nvPr>
        </p:nvSpPr>
        <p:spPr>
          <a:xfrm>
            <a:off x="3327150" y="0"/>
            <a:ext cx="24897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Tag scores</a:t>
            </a:r>
            <a:endParaRPr sz="3600"/>
          </a:p>
          <a:p>
            <a:pPr indent="0" lvl="0" marL="0" rtl="0" algn="l">
              <a:spcBef>
                <a:spcPts val="0"/>
              </a:spcBef>
              <a:spcAft>
                <a:spcPts val="0"/>
              </a:spcAft>
              <a:buNone/>
            </a:pPr>
            <a:r>
              <a:t/>
            </a:r>
            <a:endParaRPr sz="3600"/>
          </a:p>
        </p:txBody>
      </p:sp>
      <p:pic>
        <p:nvPicPr>
          <p:cNvPr id="225" name="Google Shape;225;p45"/>
          <p:cNvPicPr preferRelativeResize="0"/>
          <p:nvPr/>
        </p:nvPicPr>
        <p:blipFill>
          <a:blip r:embed="rId3">
            <a:alphaModFix/>
          </a:blip>
          <a:stretch>
            <a:fillRect/>
          </a:stretch>
        </p:blipFill>
        <p:spPr>
          <a:xfrm>
            <a:off x="159925" y="680750"/>
            <a:ext cx="8850574" cy="423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6"/>
          <p:cNvSpPr txBox="1"/>
          <p:nvPr>
            <p:ph idx="4294967295" type="title"/>
          </p:nvPr>
        </p:nvSpPr>
        <p:spPr>
          <a:xfrm>
            <a:off x="311700" y="445025"/>
            <a:ext cx="40845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Phrases that are wrongly classified</a:t>
            </a:r>
            <a:endParaRPr sz="1800"/>
          </a:p>
        </p:txBody>
      </p:sp>
      <p:sp>
        <p:nvSpPr>
          <p:cNvPr id="231" name="Google Shape;231;p46"/>
          <p:cNvSpPr txBox="1"/>
          <p:nvPr>
            <p:ph idx="4294967295" type="body"/>
          </p:nvPr>
        </p:nvSpPr>
        <p:spPr>
          <a:xfrm>
            <a:off x="281300" y="939225"/>
            <a:ext cx="8106300" cy="315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 'to' in 'steps to  remedy' was given the tag of adposition which is a common usage of 'to. </a:t>
            </a:r>
            <a:r>
              <a:rPr lang="en"/>
              <a:t>It's</a:t>
            </a:r>
            <a:r>
              <a:rPr lang="en"/>
              <a:t> rare occurrence as a particle in </a:t>
            </a:r>
            <a:r>
              <a:rPr lang="en"/>
              <a:t>infinitive</a:t>
            </a:r>
            <a:r>
              <a:rPr lang="en"/>
              <a:t> form wasn't detected</a:t>
            </a:r>
            <a:endParaRPr/>
          </a:p>
          <a:p>
            <a:pPr indent="-342900" lvl="0" marL="457200" rtl="0" algn="l">
              <a:spcBef>
                <a:spcPts val="1600"/>
              </a:spcBef>
              <a:spcAft>
                <a:spcPts val="0"/>
              </a:spcAft>
              <a:buSzPts val="1800"/>
              <a:buAutoNum type="arabicPeriod"/>
            </a:pPr>
            <a:r>
              <a:rPr lang="en"/>
              <a:t> 'top' in 'a top official' official was mistaken as a noun instead of adjective</a:t>
            </a:r>
            <a:endParaRPr/>
          </a:p>
          <a:p>
            <a:pPr indent="-342900" lvl="0" marL="457200" rtl="0" algn="l">
              <a:spcBef>
                <a:spcPts val="1600"/>
              </a:spcBef>
              <a:spcAft>
                <a:spcPts val="0"/>
              </a:spcAft>
              <a:buSzPts val="1800"/>
              <a:buAutoNum type="arabicPeriod"/>
            </a:pPr>
            <a:r>
              <a:rPr lang="en"/>
              <a:t>'worth' was treated as an adjective </a:t>
            </a:r>
            <a:r>
              <a:rPr lang="en"/>
              <a:t>instead</a:t>
            </a:r>
            <a:r>
              <a:rPr lang="en"/>
              <a:t> of 'noun'</a:t>
            </a:r>
            <a:endParaRPr/>
          </a:p>
          <a:p>
            <a:pPr indent="-342900" lvl="0" marL="457200" rtl="0" algn="l">
              <a:spcBef>
                <a:spcPts val="1600"/>
              </a:spcBef>
              <a:spcAft>
                <a:spcPts val="1600"/>
              </a:spcAft>
              <a:buSzPts val="1800"/>
              <a:buAutoNum type="arabicPeriod"/>
            </a:pPr>
            <a:r>
              <a:rPr lang="en"/>
              <a:t>'consulting' in 'top consulting firm' was classified as verb</a:t>
            </a:r>
            <a:endParaRPr/>
          </a:p>
        </p:txBody>
      </p:sp>
      <p:sp>
        <p:nvSpPr>
          <p:cNvPr id="232" name="Google Shape;232;p46"/>
          <p:cNvSpPr txBox="1"/>
          <p:nvPr/>
        </p:nvSpPr>
        <p:spPr>
          <a:xfrm>
            <a:off x="182350" y="3844325"/>
            <a:ext cx="82965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So, adj are tagged as adv and adj are also treated as verb if the words are same(eg soaring). Ambiguity in nouns also exists like 'raises' which can also be a present simple tense verb. This is also observed in the dataset.</a:t>
            </a:r>
            <a:endParaRPr>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txBox="1"/>
          <p:nvPr>
            <p:ph idx="4294967295" type="title"/>
          </p:nvPr>
        </p:nvSpPr>
        <p:spPr>
          <a:xfrm>
            <a:off x="311700" y="445025"/>
            <a:ext cx="63969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Top 3 POS trigrams where middle TAG is misclassified</a:t>
            </a:r>
            <a:endParaRPr sz="1800"/>
          </a:p>
        </p:txBody>
      </p:sp>
      <p:sp>
        <p:nvSpPr>
          <p:cNvPr id="238" name="Google Shape;238;p47"/>
          <p:cNvSpPr txBox="1"/>
          <p:nvPr>
            <p:ph idx="4294967295" type="body"/>
          </p:nvPr>
        </p:nvSpPr>
        <p:spPr>
          <a:xfrm>
            <a:off x="281300" y="939225"/>
            <a:ext cx="8106300" cy="315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('det', 'adj', 'noun'): 2157 times</a:t>
            </a:r>
            <a:endParaRPr/>
          </a:p>
          <a:p>
            <a:pPr indent="-342900" lvl="0" marL="457200" rtl="0" algn="l">
              <a:spcBef>
                <a:spcPts val="1600"/>
              </a:spcBef>
              <a:spcAft>
                <a:spcPts val="0"/>
              </a:spcAft>
              <a:buSzPts val="1800"/>
              <a:buAutoNum type="arabicPeriod"/>
            </a:pPr>
            <a:r>
              <a:rPr lang="en"/>
              <a:t>('det', '</a:t>
            </a:r>
            <a:r>
              <a:rPr lang="en"/>
              <a:t>ver</a:t>
            </a:r>
            <a:r>
              <a:rPr lang="en"/>
              <a:t>b', 'noun'): 601 times</a:t>
            </a:r>
            <a:endParaRPr/>
          </a:p>
          <a:p>
            <a:pPr indent="-342900" lvl="0" marL="457200" rtl="0" algn="l">
              <a:spcBef>
                <a:spcPts val="1600"/>
              </a:spcBef>
              <a:spcAft>
                <a:spcPts val="0"/>
              </a:spcAft>
              <a:buSzPts val="1800"/>
              <a:buAutoNum type="arabicPeriod"/>
            </a:pPr>
            <a:r>
              <a:rPr lang="en"/>
              <a:t>('det', 'adv', 'adj'): 580 times</a:t>
            </a:r>
            <a:endParaRPr/>
          </a:p>
          <a:p>
            <a:pPr indent="0" lvl="0" marL="457200" rtl="0" algn="l">
              <a:spcBef>
                <a:spcPts val="1600"/>
              </a:spcBef>
              <a:spcAft>
                <a:spcPts val="1600"/>
              </a:spcAft>
              <a:buNone/>
            </a:pPr>
            <a:r>
              <a:rPr lang="en"/>
              <a:t>As highlighted before, adj maybe mistake for adv or noun or verb depending on its other use. </a:t>
            </a:r>
            <a:r>
              <a:rPr lang="en"/>
              <a:t>SImilarly adv is mistaken for adj too as highlighted by confusion matrix. Adv is also mistaken for adposition owing to similar positions in the sentence around the verb perhaps.</a:t>
            </a:r>
            <a:endParaRPr/>
          </a:p>
        </p:txBody>
      </p:sp>
      <p:sp>
        <p:nvSpPr>
          <p:cNvPr id="239" name="Google Shape;239;p47"/>
          <p:cNvSpPr txBox="1"/>
          <p:nvPr/>
        </p:nvSpPr>
        <p:spPr>
          <a:xfrm>
            <a:off x="182350" y="3844325"/>
            <a:ext cx="8296500" cy="8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8"/>
          <p:cNvSpPr txBox="1"/>
          <p:nvPr>
            <p:ph type="title"/>
          </p:nvPr>
        </p:nvSpPr>
        <p:spPr>
          <a:xfrm>
            <a:off x="311700" y="221875"/>
            <a:ext cx="85206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Conclusion</a:t>
            </a:r>
            <a:endParaRPr sz="3600"/>
          </a:p>
        </p:txBody>
      </p:sp>
      <p:sp>
        <p:nvSpPr>
          <p:cNvPr id="245" name="Google Shape;245;p48"/>
          <p:cNvSpPr txBox="1"/>
          <p:nvPr>
            <p:ph idx="1" type="body"/>
          </p:nvPr>
        </p:nvSpPr>
        <p:spPr>
          <a:xfrm>
            <a:off x="311700" y="905425"/>
            <a:ext cx="8520600" cy="40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LSTM performs very well as it can capture long distance relationships between words which can help in POS tagging when sentences have long subordinate clauses</a:t>
            </a:r>
            <a:endParaRPr sz="2000"/>
          </a:p>
          <a:p>
            <a:pPr indent="0" lvl="0" marL="0" rtl="0" algn="l">
              <a:spcBef>
                <a:spcPts val="1600"/>
              </a:spcBef>
              <a:spcAft>
                <a:spcPts val="0"/>
              </a:spcAft>
              <a:buNone/>
            </a:pPr>
            <a:r>
              <a:rPr lang="en" sz="2000"/>
              <a:t>Linear SVM achieves great accuracy with very simple features, and the model can be improved further by using word embedding and exploiting the future word context. SMO algorithm (using the kernel trick) could also provide great results for even larger POS tag classes.</a:t>
            </a:r>
            <a:endParaRPr sz="2000"/>
          </a:p>
          <a:p>
            <a:pPr indent="0" lvl="0" marL="0" rtl="0" algn="l">
              <a:spcBef>
                <a:spcPts val="1600"/>
              </a:spcBef>
              <a:spcAft>
                <a:spcPts val="1600"/>
              </a:spcAft>
              <a:buNone/>
            </a:pPr>
            <a:r>
              <a:rPr lang="en" sz="2000"/>
              <a:t>HMM performs well, though not as good as the more complex models, showing that POS is a shallow parsing task and does not require very rich features for good accuracy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USING</a:t>
            </a:r>
            <a:endParaRPr/>
          </a:p>
          <a:p>
            <a:pPr indent="0" lvl="0" marL="0" rtl="0" algn="ctr">
              <a:spcBef>
                <a:spcPts val="0"/>
              </a:spcBef>
              <a:spcAft>
                <a:spcPts val="0"/>
              </a:spcAft>
              <a:buNone/>
            </a:pPr>
            <a:r>
              <a:rPr lang="en"/>
              <a:t>HMM</a:t>
            </a:r>
            <a:endParaRPr/>
          </a:p>
        </p:txBody>
      </p:sp>
      <p:sp>
        <p:nvSpPr>
          <p:cNvPr id="120" name="Google Shape;120;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Char char="●"/>
            </a:pPr>
            <a:r>
              <a:rPr lang="en" sz="2300"/>
              <a:t>Stochastic method. </a:t>
            </a:r>
            <a:endParaRPr sz="2300"/>
          </a:p>
          <a:p>
            <a:pPr indent="-374650" lvl="0" marL="457200" rtl="0" algn="l">
              <a:spcBef>
                <a:spcPts val="0"/>
              </a:spcBef>
              <a:spcAft>
                <a:spcPts val="0"/>
              </a:spcAft>
              <a:buSzPts val="2300"/>
              <a:buChar char="●"/>
            </a:pPr>
            <a:r>
              <a:rPr lang="en" sz="2300"/>
              <a:t>Uses training data to find empirical transition and emission probabilities. </a:t>
            </a:r>
            <a:endParaRPr sz="2300"/>
          </a:p>
          <a:p>
            <a:pPr indent="-374650" lvl="0" marL="457200" rtl="0" algn="l">
              <a:spcBef>
                <a:spcPts val="0"/>
              </a:spcBef>
              <a:spcAft>
                <a:spcPts val="0"/>
              </a:spcAft>
              <a:buSzPts val="2300"/>
              <a:buChar char="●"/>
            </a:pPr>
            <a:r>
              <a:rPr lang="en" sz="2300"/>
              <a:t>Viterbi algorithm is then applied to an HMM to predict tags for unseen statements.</a:t>
            </a:r>
            <a:endParaRPr sz="2300"/>
          </a:p>
          <a:p>
            <a:pPr indent="-374650" lvl="0" marL="457200" rtl="0" algn="l">
              <a:spcBef>
                <a:spcPts val="0"/>
              </a:spcBef>
              <a:spcAft>
                <a:spcPts val="0"/>
              </a:spcAft>
              <a:buSzPts val="2300"/>
              <a:buChar char="●"/>
            </a:pPr>
            <a:r>
              <a:rPr lang="en" sz="2300"/>
              <a:t> Add 1-Smoothing is used for OOV words</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490250" y="526350"/>
            <a:ext cx="8169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The model attains an average accuracy of around 93.8% across all folds. High per-POS accuracy (98-99%) is obtained for several tags. Some tags are misclassified due to possibility of multiple tags for a specific word and less probable tag sequences, eg, adjectives and adverbs are misclassified as each other. Lack of complex features and no long range context could be a possible reason for the errors.</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Confusion Matrix</a:t>
            </a:r>
            <a:endParaRPr sz="3600"/>
          </a:p>
        </p:txBody>
      </p:sp>
      <p:pic>
        <p:nvPicPr>
          <p:cNvPr id="131" name="Google Shape;131;p29"/>
          <p:cNvPicPr preferRelativeResize="0"/>
          <p:nvPr/>
        </p:nvPicPr>
        <p:blipFill>
          <a:blip r:embed="rId3">
            <a:alphaModFix/>
          </a:blip>
          <a:stretch>
            <a:fillRect/>
          </a:stretch>
        </p:blipFill>
        <p:spPr>
          <a:xfrm>
            <a:off x="3462900" y="152400"/>
            <a:ext cx="5487466"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0" y="1850400"/>
            <a:ext cx="2998800" cy="14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Classification</a:t>
            </a:r>
            <a:endParaRPr sz="3600"/>
          </a:p>
          <a:p>
            <a:pPr indent="0" lvl="0" marL="0" rtl="0" algn="l">
              <a:spcBef>
                <a:spcPts val="0"/>
              </a:spcBef>
              <a:spcAft>
                <a:spcPts val="0"/>
              </a:spcAft>
              <a:buNone/>
            </a:pPr>
            <a:r>
              <a:rPr lang="en" sz="3600"/>
              <a:t>Report</a:t>
            </a:r>
            <a:endParaRPr sz="3600"/>
          </a:p>
          <a:p>
            <a:pPr indent="0" lvl="0" marL="0" rtl="0" algn="l">
              <a:spcBef>
                <a:spcPts val="0"/>
              </a:spcBef>
              <a:spcAft>
                <a:spcPts val="0"/>
              </a:spcAft>
              <a:buNone/>
            </a:pPr>
            <a:r>
              <a:t/>
            </a:r>
            <a:endParaRPr sz="3600"/>
          </a:p>
        </p:txBody>
      </p:sp>
      <p:pic>
        <p:nvPicPr>
          <p:cNvPr id="137" name="Google Shape;137;p30"/>
          <p:cNvPicPr preferRelativeResize="0"/>
          <p:nvPr/>
        </p:nvPicPr>
        <p:blipFill>
          <a:blip r:embed="rId3">
            <a:alphaModFix/>
          </a:blip>
          <a:stretch>
            <a:fillRect/>
          </a:stretch>
        </p:blipFill>
        <p:spPr>
          <a:xfrm>
            <a:off x="2749575" y="152400"/>
            <a:ext cx="6242024" cy="4785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327150" y="0"/>
            <a:ext cx="24897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Tag scores</a:t>
            </a:r>
            <a:endParaRPr sz="3600"/>
          </a:p>
          <a:p>
            <a:pPr indent="0" lvl="0" marL="0" rtl="0" algn="l">
              <a:spcBef>
                <a:spcPts val="0"/>
              </a:spcBef>
              <a:spcAft>
                <a:spcPts val="0"/>
              </a:spcAft>
              <a:buNone/>
            </a:pPr>
            <a:r>
              <a:t/>
            </a:r>
            <a:endParaRPr sz="3600"/>
          </a:p>
        </p:txBody>
      </p:sp>
      <p:pic>
        <p:nvPicPr>
          <p:cNvPr id="143" name="Google Shape;143;p31"/>
          <p:cNvPicPr preferRelativeResize="0"/>
          <p:nvPr/>
        </p:nvPicPr>
        <p:blipFill>
          <a:blip r:embed="rId3">
            <a:alphaModFix/>
          </a:blip>
          <a:stretch>
            <a:fillRect/>
          </a:stretch>
        </p:blipFill>
        <p:spPr>
          <a:xfrm>
            <a:off x="152400" y="738600"/>
            <a:ext cx="8917125" cy="4252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Misclassifications (some examples)</a:t>
            </a:r>
            <a:endParaRPr/>
          </a:p>
        </p:txBody>
      </p:sp>
      <p:sp>
        <p:nvSpPr>
          <p:cNvPr id="149" name="Google Shape;14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phrases were misclassified by the model</a:t>
            </a:r>
            <a:endParaRPr/>
          </a:p>
          <a:p>
            <a:pPr indent="-342900" lvl="0" marL="457200" rtl="0" algn="l">
              <a:spcBef>
                <a:spcPts val="1600"/>
              </a:spcBef>
              <a:spcAft>
                <a:spcPts val="0"/>
              </a:spcAft>
              <a:buSzPts val="1800"/>
              <a:buChar char="●"/>
            </a:pPr>
            <a:r>
              <a:rPr lang="en"/>
              <a:t>('\^', '\^'), ('issue', 'VERB'), ('jury', 'NOUN'). Here 'issue' is classified as a noun by the model instead of a verb. </a:t>
            </a:r>
            <a:endParaRPr/>
          </a:p>
          <a:p>
            <a:pPr indent="-342900" lvl="0" marL="457200" rtl="0" algn="l">
              <a:spcBef>
                <a:spcPts val="0"/>
              </a:spcBef>
              <a:spcAft>
                <a:spcPts val="0"/>
              </a:spcAft>
              <a:buSzPts val="1800"/>
              <a:buChar char="●"/>
            </a:pPr>
            <a:r>
              <a:rPr lang="en"/>
              <a:t>('go', 'VERB'), ('higher', 'ADV'), ('in', 'ADP'). Here 'higher' is classified as an adjective </a:t>
            </a:r>
            <a:endParaRPr/>
          </a:p>
          <a:p>
            <a:pPr indent="-342900" lvl="0" marL="457200" rtl="0" algn="l">
              <a:spcBef>
                <a:spcPts val="0"/>
              </a:spcBef>
              <a:spcAft>
                <a:spcPts val="0"/>
              </a:spcAft>
              <a:buSzPts val="1800"/>
              <a:buChar char="●"/>
            </a:pPr>
            <a:r>
              <a:rPr lang="en"/>
              <a:t>('louis', 'NOUN'), ('crump', 'NOUN'), ('of', 'ADP'). Here 'crump' is misclassified as a verb. </a:t>
            </a:r>
            <a:endParaRPr/>
          </a:p>
          <a:p>
            <a:pPr indent="0" lvl="0" marL="0" rtl="0" algn="l">
              <a:spcBef>
                <a:spcPts val="1600"/>
              </a:spcBef>
              <a:spcAft>
                <a:spcPts val="1600"/>
              </a:spcAft>
              <a:buNone/>
            </a:pPr>
            <a:r>
              <a:rPr lang="en"/>
              <a:t>These can be attributed to common tag sequences as well as multiple possible tags for the same word.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Misclassifications (continued)</a:t>
            </a:r>
            <a:endParaRPr/>
          </a:p>
        </p:txBody>
      </p:sp>
      <p:sp>
        <p:nvSpPr>
          <p:cNvPr id="155" name="Google Shape;155;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trigrams which are maximally misclassified by the model are shown below (Note that the middle word is the one misclassified in these cases):</a:t>
            </a:r>
            <a:endParaRPr/>
          </a:p>
          <a:p>
            <a:pPr indent="-342900" lvl="0" marL="457200" rtl="0" algn="l">
              <a:spcBef>
                <a:spcPts val="1600"/>
              </a:spcBef>
              <a:spcAft>
                <a:spcPts val="0"/>
              </a:spcAft>
              <a:buSzPts val="1800"/>
              <a:buChar char="●"/>
            </a:pPr>
            <a:r>
              <a:rPr lang="en"/>
              <a:t>('ADP', 'NOUN', 'NOUN'), 2698 times</a:t>
            </a:r>
            <a:endParaRPr/>
          </a:p>
          <a:p>
            <a:pPr indent="-342900" lvl="0" marL="457200" rtl="0" algn="l">
              <a:spcBef>
                <a:spcPts val="0"/>
              </a:spcBef>
              <a:spcAft>
                <a:spcPts val="0"/>
              </a:spcAft>
              <a:buSzPts val="1800"/>
              <a:buChar char="●"/>
            </a:pPr>
            <a:r>
              <a:rPr lang="en"/>
              <a:t>('DET', 'VERB', 'NOUN'), 2455 times</a:t>
            </a:r>
            <a:endParaRPr/>
          </a:p>
          <a:p>
            <a:pPr indent="-342900" lvl="0" marL="457200" rtl="0" algn="l">
              <a:spcBef>
                <a:spcPts val="0"/>
              </a:spcBef>
              <a:spcAft>
                <a:spcPts val="0"/>
              </a:spcAft>
              <a:buSzPts val="1800"/>
              <a:buChar char="●"/>
            </a:pPr>
            <a:r>
              <a:rPr lang="en"/>
              <a:t> ('DET', 'NOUN', 'NOUN'), 2399 times</a:t>
            </a:r>
            <a:endParaRPr/>
          </a:p>
          <a:p>
            <a:pPr indent="0" lvl="0" marL="0" rtl="0" algn="l">
              <a:spcBef>
                <a:spcPts val="1600"/>
              </a:spcBef>
              <a:spcAft>
                <a:spcPts val="1600"/>
              </a:spcAft>
              <a:buNone/>
            </a:pPr>
            <a:r>
              <a:rPr lang="en"/>
              <a:t>These errors can again be attributed to transition and emission probabilities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