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77" r:id="rId3"/>
    <p:sldId id="278" r:id="rId4"/>
    <p:sldId id="279" r:id="rId5"/>
    <p:sldId id="261" r:id="rId6"/>
    <p:sldId id="256" r:id="rId7"/>
    <p:sldId id="263" r:id="rId8"/>
    <p:sldId id="267" r:id="rId9"/>
    <p:sldId id="262" r:id="rId10"/>
    <p:sldId id="268" r:id="rId11"/>
    <p:sldId id="269" r:id="rId12"/>
    <p:sldId id="270" r:id="rId13"/>
    <p:sldId id="272" r:id="rId14"/>
    <p:sldId id="271" r:id="rId15"/>
    <p:sldId id="264" r:id="rId16"/>
    <p:sldId id="281" r:id="rId17"/>
    <p:sldId id="273" r:id="rId18"/>
    <p:sldId id="276" r:id="rId19"/>
    <p:sldId id="280" r:id="rId20"/>
    <p:sldId id="275" r:id="rId21"/>
    <p:sldId id="274" r:id="rId22"/>
    <p:sldId id="259" r:id="rId23"/>
    <p:sldId id="260" r:id="rId24"/>
    <p:sldId id="265" r:id="rId25"/>
    <p:sldId id="282" r:id="rId26"/>
    <p:sldId id="26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E7F41B-AF0C-478F-94E5-B010E53A18B7}" type="datetimeFigureOut">
              <a:rPr lang="en-US" smtClean="0"/>
              <a:t>9/24/2024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C365764F-58B0-4AD7-B8D4-CE38C9CDCB2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7421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7F41B-AF0C-478F-94E5-B010E53A18B7}"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5764F-58B0-4AD7-B8D4-CE38C9CDCB2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3580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7F41B-AF0C-478F-94E5-B010E53A18B7}"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5764F-58B0-4AD7-B8D4-CE38C9CDCB2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1140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E7F41B-AF0C-478F-94E5-B010E53A18B7}"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5764F-58B0-4AD7-B8D4-CE38C9CDCB2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0475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E7F41B-AF0C-478F-94E5-B010E53A18B7}"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65764F-58B0-4AD7-B8D4-CE38C9CDCB2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85041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E7F41B-AF0C-478F-94E5-B010E53A18B7}"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5764F-58B0-4AD7-B8D4-CE38C9CDCB2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8777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E7F41B-AF0C-478F-94E5-B010E53A18B7}"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65764F-58B0-4AD7-B8D4-CE38C9CDCB2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982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E7F41B-AF0C-478F-94E5-B010E53A18B7}"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65764F-58B0-4AD7-B8D4-CE38C9CDCB2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549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E7F41B-AF0C-478F-94E5-B010E53A18B7}"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65764F-58B0-4AD7-B8D4-CE38C9CDCB20}" type="slidenum">
              <a:rPr lang="en-US" smtClean="0"/>
              <a:t>‹#›</a:t>
            </a:fld>
            <a:endParaRPr lang="en-US"/>
          </a:p>
        </p:txBody>
      </p:sp>
    </p:spTree>
    <p:extLst>
      <p:ext uri="{BB962C8B-B14F-4D97-AF65-F5344CB8AC3E}">
        <p14:creationId xmlns:p14="http://schemas.microsoft.com/office/powerpoint/2010/main" val="139715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E7F41B-AF0C-478F-94E5-B010E53A18B7}"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65764F-58B0-4AD7-B8D4-CE38C9CDCB2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8750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AE7F41B-AF0C-478F-94E5-B010E53A18B7}" type="datetimeFigureOut">
              <a:rPr lang="en-US" smtClean="0"/>
              <a:t>9/24/2024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C365764F-58B0-4AD7-B8D4-CE38C9CDCB2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8449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AE7F41B-AF0C-478F-94E5-B010E53A18B7}" type="datetimeFigureOut">
              <a:rPr lang="en-US" smtClean="0"/>
              <a:t>9/24/2024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365764F-58B0-4AD7-B8D4-CE38C9CDCB2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3144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kincancer.org/risk-factors/uv-radiation/" TargetMode="Externa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ieeexplore.ieee.org/document/10051378" TargetMode="External"/><Relationship Id="rId2" Type="http://schemas.openxmlformats.org/officeDocument/2006/relationships/hyperlink" Target="https://www.ncbi.nlm.nih.gov/pmc/articles/PMC8705277/#:~:text=AI%20can%20be%20of%20use,better%20outcomes%20of%20skin%20cancer" TargetMode="External"/><Relationship Id="rId1" Type="http://schemas.openxmlformats.org/officeDocument/2006/relationships/slideLayout" Target="../slideLayouts/slideLayout6.xml"/><Relationship Id="rId4" Type="http://schemas.openxmlformats.org/officeDocument/2006/relationships/hyperlink" Target="https://ieeexplore.ieee.org/document/8641762"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02DA677-C58A-4FCE-A9A0-E66A42EBD9A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3" name="Picture 12">
            <a:extLst>
              <a:ext uri="{FF2B5EF4-FFF2-40B4-BE49-F238E27FC236}">
                <a16:creationId xmlns:a16="http://schemas.microsoft.com/office/drawing/2014/main" id="{9D85B319-9C30-4D92-B664-CA444ECD79BA}"/>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D7573C1E-3785-43C9-A262-1DA9DF97F85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48C4394-BE4E-4302-AF74-4781C6C66E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229C93CD-877B-4A89-AC8A-768E0D89352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845BB70-1EF0-4722-B492-785F65F6D1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399C7C43-3ECD-679C-CF2E-CA3358EAA6D4}"/>
              </a:ext>
            </a:extLst>
          </p:cNvPr>
          <p:cNvSpPr>
            <a:spLocks noGrp="1"/>
          </p:cNvSpPr>
          <p:nvPr>
            <p:ph type="title"/>
          </p:nvPr>
        </p:nvSpPr>
        <p:spPr>
          <a:xfrm>
            <a:off x="1444467" y="802298"/>
            <a:ext cx="5541503" cy="2541431"/>
          </a:xfrm>
        </p:spPr>
        <p:txBody>
          <a:bodyPr vert="horz" lIns="91440" tIns="45720" rIns="91440" bIns="0" rtlCol="0" anchor="b">
            <a:normAutofit/>
          </a:bodyPr>
          <a:lstStyle/>
          <a:p>
            <a:r>
              <a:rPr lang="en-US" sz="3000" dirty="0"/>
              <a:t>Transfer Learning for Multi-Class Skin Cancer Detection using Deep </a:t>
            </a:r>
            <a:br>
              <a:rPr lang="en-US" sz="3000" dirty="0"/>
            </a:br>
            <a:r>
              <a:rPr lang="en-US" sz="3000" dirty="0"/>
              <a:t>Convolutional Neural Networks                                                                        </a:t>
            </a:r>
          </a:p>
        </p:txBody>
      </p:sp>
      <p:cxnSp>
        <p:nvCxnSpPr>
          <p:cNvPr id="23" name="Straight Connector 22">
            <a:extLst>
              <a:ext uri="{FF2B5EF4-FFF2-40B4-BE49-F238E27FC236}">
                <a16:creationId xmlns:a16="http://schemas.microsoft.com/office/drawing/2014/main" id="{F577C617-75CE-4DC4-B39D-C5E92D04A2F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2924" y="3526496"/>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5" name="Group 24">
            <a:extLst>
              <a:ext uri="{FF2B5EF4-FFF2-40B4-BE49-F238E27FC236}">
                <a16:creationId xmlns:a16="http://schemas.microsoft.com/office/drawing/2014/main" id="{4FFB8341-96F9-4495-AD0E-FDE80860E2A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19478" y="477854"/>
            <a:ext cx="3928567" cy="2496254"/>
            <a:chOff x="7807230" y="2012810"/>
            <a:chExt cx="3251252" cy="3459865"/>
          </a:xfrm>
        </p:grpSpPr>
        <p:sp>
          <p:nvSpPr>
            <p:cNvPr id="26" name="Rectangle 25">
              <a:extLst>
                <a:ext uri="{FF2B5EF4-FFF2-40B4-BE49-F238E27FC236}">
                  <a16:creationId xmlns:a16="http://schemas.microsoft.com/office/drawing/2014/main" id="{970112B6-31EE-457E-9CCD-63BAB8C3DF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0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768071D-C0BF-4DB7-8417-6522DBEE5A2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807231" y="2026142"/>
              <a:ext cx="3251250" cy="3442087"/>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58A8AE9C-FD72-B5DC-C04E-F1F77603D763}"/>
              </a:ext>
            </a:extLst>
          </p:cNvPr>
          <p:cNvPicPr>
            <a:picLocks noChangeAspect="1"/>
          </p:cNvPicPr>
          <p:nvPr/>
        </p:nvPicPr>
        <p:blipFill>
          <a:blip r:embed="rId3"/>
          <a:srcRect l="4388" r="9554" b="2"/>
          <a:stretch/>
        </p:blipFill>
        <p:spPr>
          <a:xfrm>
            <a:off x="7778920" y="637525"/>
            <a:ext cx="3593958" cy="2175638"/>
          </a:xfrm>
          <a:prstGeom prst="rect">
            <a:avLst/>
          </a:prstGeom>
        </p:spPr>
      </p:pic>
      <p:grpSp>
        <p:nvGrpSpPr>
          <p:cNvPr id="29" name="Group 28">
            <a:extLst>
              <a:ext uri="{FF2B5EF4-FFF2-40B4-BE49-F238E27FC236}">
                <a16:creationId xmlns:a16="http://schemas.microsoft.com/office/drawing/2014/main" id="{E566F495-168A-430E-BFAF-A028E6CCFD1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09569" y="3139262"/>
            <a:ext cx="3928567" cy="2478034"/>
            <a:chOff x="7807230" y="2012810"/>
            <a:chExt cx="3251252" cy="3459865"/>
          </a:xfrm>
        </p:grpSpPr>
        <p:sp>
          <p:nvSpPr>
            <p:cNvPr id="30" name="Rectangle 29">
              <a:extLst>
                <a:ext uri="{FF2B5EF4-FFF2-40B4-BE49-F238E27FC236}">
                  <a16:creationId xmlns:a16="http://schemas.microsoft.com/office/drawing/2014/main" id="{B971CBE4-6E0B-46D7-B56D-CB7923E5A29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D03A49-B9C5-4383-8A19-2F871D0449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05B12BA4-52F3-3541-3B0C-C06BA4EF46C1}"/>
              </a:ext>
            </a:extLst>
          </p:cNvPr>
          <p:cNvPicPr>
            <a:picLocks noChangeAspect="1"/>
          </p:cNvPicPr>
          <p:nvPr/>
        </p:nvPicPr>
        <p:blipFill>
          <a:blip r:embed="rId4"/>
          <a:srcRect t="33341" r="2" b="12319"/>
          <a:stretch/>
        </p:blipFill>
        <p:spPr>
          <a:xfrm>
            <a:off x="7778919" y="3226086"/>
            <a:ext cx="3591559" cy="2221524"/>
          </a:xfrm>
          <a:prstGeom prst="rect">
            <a:avLst/>
          </a:prstGeom>
        </p:spPr>
      </p:pic>
      <p:pic>
        <p:nvPicPr>
          <p:cNvPr id="33" name="Picture 32">
            <a:extLst>
              <a:ext uri="{FF2B5EF4-FFF2-40B4-BE49-F238E27FC236}">
                <a16:creationId xmlns:a16="http://schemas.microsoft.com/office/drawing/2014/main" id="{E97AC793-493B-4EEE-9750-EC3D7627474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921D84F5-DA97-471F-9A8A-FB3F7694E7B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380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8FFF4-8FF9-2F64-4AFA-45E3F467B97F}"/>
              </a:ext>
            </a:extLst>
          </p:cNvPr>
          <p:cNvSpPr>
            <a:spLocks noGrp="1"/>
          </p:cNvSpPr>
          <p:nvPr>
            <p:ph type="title"/>
          </p:nvPr>
        </p:nvSpPr>
        <p:spPr>
          <a:xfrm>
            <a:off x="323273" y="434109"/>
            <a:ext cx="10731582" cy="5565999"/>
          </a:xfrm>
        </p:spPr>
        <p:txBody>
          <a:bodyPr>
            <a:normAutofit fontScale="90000"/>
          </a:bodyPr>
          <a:lstStyle/>
          <a:p>
            <a:r>
              <a:rPr lang="en-US" sz="2200" b="1" dirty="0">
                <a:solidFill>
                  <a:srgbClr val="000000"/>
                </a:solidFill>
                <a:effectLst/>
                <a:latin typeface="CIDFont"/>
              </a:rPr>
              <a:t>CODE OUTLINE: </a:t>
            </a:r>
            <a:r>
              <a:rPr lang="en-US" sz="900" dirty="0"/>
              <a:t/>
            </a:r>
            <a:br>
              <a:rPr lang="en-US" sz="900" dirty="0"/>
            </a:br>
            <a:r>
              <a:rPr lang="en-US" sz="1800" b="1" dirty="0">
                <a:solidFill>
                  <a:srgbClr val="000000"/>
                </a:solidFill>
                <a:effectLst/>
                <a:latin typeface="CIDFont"/>
              </a:rPr>
              <a:t>1. Importing Libraries: </a:t>
            </a:r>
            <a:r>
              <a:rPr lang="en-US" sz="900" dirty="0"/>
              <a:t/>
            </a:r>
            <a:br>
              <a:rPr lang="en-US" sz="900" dirty="0"/>
            </a:br>
            <a:r>
              <a:rPr lang="en-US" sz="1800" dirty="0">
                <a:solidFill>
                  <a:srgbClr val="000000"/>
                </a:solidFill>
                <a:effectLst/>
                <a:latin typeface="CIDFont"/>
              </a:rPr>
              <a:t>- The code starts by importing necessary libraries like pandas, </a:t>
            </a:r>
            <a:r>
              <a:rPr lang="en-US" sz="1800" dirty="0" err="1">
                <a:solidFill>
                  <a:srgbClr val="000000"/>
                </a:solidFill>
                <a:effectLst/>
                <a:latin typeface="CIDFont"/>
              </a:rPr>
              <a:t>numpy</a:t>
            </a:r>
            <a:r>
              <a:rPr lang="en-US" sz="1800" dirty="0">
                <a:solidFill>
                  <a:srgbClr val="000000"/>
                </a:solidFill>
                <a:effectLst/>
                <a:latin typeface="CIDFont"/>
              </a:rPr>
              <a:t>, cv2, </a:t>
            </a:r>
            <a:r>
              <a:rPr lang="en-US" sz="1800" dirty="0" err="1">
                <a:solidFill>
                  <a:srgbClr val="000000"/>
                </a:solidFill>
                <a:effectLst/>
                <a:latin typeface="CIDFont"/>
              </a:rPr>
              <a:t>os</a:t>
            </a:r>
            <a:r>
              <a:rPr lang="en-US" sz="1800" dirty="0">
                <a:solidFill>
                  <a:srgbClr val="000000"/>
                </a:solidFill>
                <a:effectLst/>
                <a:latin typeface="CIDFont"/>
              </a:rPr>
              <a:t>, </a:t>
            </a:r>
            <a:r>
              <a:rPr lang="en-US" sz="900" dirty="0"/>
              <a:t/>
            </a:r>
            <a:br>
              <a:rPr lang="en-US" sz="900" dirty="0"/>
            </a:br>
            <a:r>
              <a:rPr lang="en-US" sz="1800" dirty="0" err="1">
                <a:solidFill>
                  <a:srgbClr val="000000"/>
                </a:solidFill>
                <a:effectLst/>
                <a:latin typeface="CIDFont"/>
              </a:rPr>
              <a:t>tqdm</a:t>
            </a:r>
            <a:r>
              <a:rPr lang="en-US" sz="1800" dirty="0">
                <a:solidFill>
                  <a:srgbClr val="000000"/>
                </a:solidFill>
                <a:effectLst/>
                <a:latin typeface="CIDFont"/>
              </a:rPr>
              <a:t>, random, etc. These are used for data handling, image processing, machine </a:t>
            </a:r>
            <a:r>
              <a:rPr lang="en-US" sz="900" dirty="0"/>
              <a:t/>
            </a:r>
            <a:br>
              <a:rPr lang="en-US" sz="900" dirty="0"/>
            </a:br>
            <a:r>
              <a:rPr lang="en-US" sz="1800" dirty="0">
                <a:solidFill>
                  <a:srgbClr val="000000"/>
                </a:solidFill>
                <a:effectLst/>
                <a:latin typeface="CIDFont"/>
              </a:rPr>
              <a:t>learning, and visualization. </a:t>
            </a:r>
            <a:r>
              <a:rPr lang="en-US" sz="900" dirty="0"/>
              <a:t/>
            </a:r>
            <a:br>
              <a:rPr lang="en-US" sz="900" dirty="0"/>
            </a:br>
            <a:r>
              <a:rPr lang="en-US" sz="1800" b="1" dirty="0">
                <a:solidFill>
                  <a:srgbClr val="000000"/>
                </a:solidFill>
                <a:effectLst/>
                <a:latin typeface="CIDFont"/>
              </a:rPr>
              <a:t>2. Mounting Google Drive: </a:t>
            </a:r>
            <a:r>
              <a:rPr lang="en-US" sz="900" dirty="0"/>
              <a:t/>
            </a:r>
            <a:br>
              <a:rPr lang="en-US" sz="900" dirty="0"/>
            </a:br>
            <a:r>
              <a:rPr lang="en-US" sz="1800" dirty="0">
                <a:solidFill>
                  <a:srgbClr val="000000"/>
                </a:solidFill>
                <a:effectLst/>
                <a:latin typeface="CIDFont"/>
              </a:rPr>
              <a:t>- The code mounts Google Drive to access and load image data from specific </a:t>
            </a:r>
            <a:r>
              <a:rPr lang="en-US" sz="900" dirty="0"/>
              <a:t/>
            </a:r>
            <a:br>
              <a:rPr lang="en-US" sz="900" dirty="0"/>
            </a:br>
            <a:r>
              <a:rPr lang="en-US" sz="1800" dirty="0">
                <a:solidFill>
                  <a:srgbClr val="000000"/>
                </a:solidFill>
                <a:effectLst/>
                <a:latin typeface="CIDFont"/>
              </a:rPr>
              <a:t>directories. </a:t>
            </a:r>
            <a:r>
              <a:rPr lang="en-US" sz="900" dirty="0"/>
              <a:t/>
            </a:r>
            <a:br>
              <a:rPr lang="en-US" sz="900" dirty="0"/>
            </a:br>
            <a:r>
              <a:rPr lang="en-US" sz="1800" b="1" dirty="0">
                <a:solidFill>
                  <a:srgbClr val="000000"/>
                </a:solidFill>
                <a:effectLst/>
                <a:latin typeface="CIDFont"/>
              </a:rPr>
              <a:t>3. Loading Images: </a:t>
            </a:r>
            <a:r>
              <a:rPr lang="en-US" sz="900" dirty="0"/>
              <a:t/>
            </a:r>
            <a:br>
              <a:rPr lang="en-US" sz="900" dirty="0"/>
            </a:br>
            <a:r>
              <a:rPr lang="en-US" sz="1800" dirty="0">
                <a:solidFill>
                  <a:srgbClr val="000000"/>
                </a:solidFill>
                <a:effectLst/>
                <a:latin typeface="CIDFont"/>
              </a:rPr>
              <a:t>- Images from directories (`</a:t>
            </a:r>
            <a:r>
              <a:rPr lang="en-US" sz="1800" dirty="0" err="1">
                <a:solidFill>
                  <a:srgbClr val="000000"/>
                </a:solidFill>
                <a:effectLst/>
                <a:latin typeface="CIDFont"/>
              </a:rPr>
              <a:t>Basal_cell_carcinoma</a:t>
            </a:r>
            <a:r>
              <a:rPr lang="en-US" sz="1800" dirty="0">
                <a:solidFill>
                  <a:srgbClr val="000000"/>
                </a:solidFill>
                <a:effectLst/>
                <a:latin typeface="CIDFont"/>
              </a:rPr>
              <a:t>`, `Melanoma`, `Nevus`) are </a:t>
            </a:r>
            <a:r>
              <a:rPr lang="en-US" sz="900" dirty="0"/>
              <a:t/>
            </a:r>
            <a:br>
              <a:rPr lang="en-US" sz="900" dirty="0"/>
            </a:br>
            <a:r>
              <a:rPr lang="en-US" sz="1800" dirty="0">
                <a:solidFill>
                  <a:srgbClr val="000000"/>
                </a:solidFill>
                <a:effectLst/>
                <a:latin typeface="CIDFont"/>
              </a:rPr>
              <a:t>loaded and displayed as sample images using `</a:t>
            </a:r>
            <a:r>
              <a:rPr lang="en-US" sz="1800" dirty="0" err="1">
                <a:solidFill>
                  <a:srgbClr val="000000"/>
                </a:solidFill>
                <a:effectLst/>
                <a:latin typeface="CIDFont"/>
              </a:rPr>
              <a:t>matplotlib.pyplot</a:t>
            </a:r>
            <a:r>
              <a:rPr lang="en-US" sz="1800" dirty="0">
                <a:solidFill>
                  <a:srgbClr val="000000"/>
                </a:solidFill>
                <a:effectLst/>
                <a:latin typeface="CIDFont"/>
              </a:rPr>
              <a:t>`. </a:t>
            </a:r>
            <a:r>
              <a:rPr lang="en-US" sz="900" dirty="0"/>
              <a:t/>
            </a:r>
            <a:br>
              <a:rPr lang="en-US" sz="900" dirty="0"/>
            </a:br>
            <a:r>
              <a:rPr lang="en-US" sz="1800" b="1" dirty="0">
                <a:solidFill>
                  <a:srgbClr val="000000"/>
                </a:solidFill>
                <a:effectLst/>
                <a:latin typeface="CIDFont"/>
              </a:rPr>
              <a:t>4. Data Preparation: </a:t>
            </a:r>
            <a:r>
              <a:rPr lang="en-US" sz="900" dirty="0"/>
              <a:t/>
            </a:r>
            <a:br>
              <a:rPr lang="en-US" sz="900" dirty="0"/>
            </a:br>
            <a:r>
              <a:rPr lang="en-US" sz="1800" dirty="0">
                <a:solidFill>
                  <a:srgbClr val="000000"/>
                </a:solidFill>
                <a:effectLst/>
                <a:latin typeface="CIDFont"/>
              </a:rPr>
              <a:t>- Images are loaded, resized to 224x224 pixels, converted to arrays, and appended </a:t>
            </a:r>
            <a:r>
              <a:rPr lang="en-US" sz="900" dirty="0"/>
              <a:t/>
            </a:r>
            <a:br>
              <a:rPr lang="en-US" sz="900" dirty="0"/>
            </a:br>
            <a:r>
              <a:rPr lang="en-US" sz="1800" dirty="0">
                <a:solidFill>
                  <a:srgbClr val="000000"/>
                </a:solidFill>
                <a:effectLst/>
                <a:latin typeface="CIDFont"/>
              </a:rPr>
              <a:t>to `data`. Corresponding labels (0 for Basal Cell Carcinoma, 1 for Melanoma, 2 for </a:t>
            </a:r>
            <a:r>
              <a:rPr lang="en-US" sz="900" dirty="0"/>
              <a:t/>
            </a:r>
            <a:br>
              <a:rPr lang="en-US" sz="900" dirty="0"/>
            </a:br>
            <a:r>
              <a:rPr lang="en-US" sz="1800" dirty="0">
                <a:solidFill>
                  <a:srgbClr val="000000"/>
                </a:solidFill>
                <a:effectLst/>
                <a:latin typeface="CIDFont"/>
              </a:rPr>
              <a:t>Nevus) are stored in `labels`. </a:t>
            </a:r>
            <a:r>
              <a:rPr lang="en-US" sz="900" dirty="0"/>
              <a:t/>
            </a:r>
            <a:br>
              <a:rPr lang="en-US" sz="900" dirty="0"/>
            </a:br>
            <a:r>
              <a:rPr lang="en-US" sz="1800" b="1" dirty="0">
                <a:solidFill>
                  <a:srgbClr val="000000"/>
                </a:solidFill>
                <a:effectLst/>
                <a:latin typeface="CIDFont"/>
              </a:rPr>
              <a:t>5. Data Randomization: </a:t>
            </a:r>
            <a:r>
              <a:rPr lang="en-US" sz="900" dirty="0"/>
              <a:t/>
            </a:r>
            <a:br>
              <a:rPr lang="en-US" sz="900" dirty="0"/>
            </a:br>
            <a:r>
              <a:rPr lang="en-US" sz="1800" dirty="0">
                <a:solidFill>
                  <a:srgbClr val="000000"/>
                </a:solidFill>
                <a:effectLst/>
                <a:latin typeface="CIDFont"/>
              </a:rPr>
              <a:t>- Data and labels are shuffled randomly to ensure a balanced distribution in </a:t>
            </a:r>
            <a:r>
              <a:rPr lang="en-US" sz="900" dirty="0"/>
              <a:t/>
            </a:r>
            <a:br>
              <a:rPr lang="en-US" sz="900" dirty="0"/>
            </a:br>
            <a:r>
              <a:rPr lang="en-US" sz="1800" dirty="0">
                <a:solidFill>
                  <a:srgbClr val="000000"/>
                </a:solidFill>
                <a:effectLst/>
                <a:latin typeface="CIDFont"/>
              </a:rPr>
              <a:t>training and testing datasets. </a:t>
            </a:r>
            <a:r>
              <a:rPr lang="en-US" sz="900" dirty="0"/>
              <a:t/>
            </a:r>
            <a:br>
              <a:rPr lang="en-US" sz="900" dirty="0"/>
            </a:br>
            <a:r>
              <a:rPr lang="en-US" sz="1800" b="1" dirty="0">
                <a:solidFill>
                  <a:srgbClr val="000000"/>
                </a:solidFill>
                <a:effectLst/>
                <a:latin typeface="CIDFont"/>
              </a:rPr>
              <a:t>6. Train-Test Split: </a:t>
            </a:r>
            <a:r>
              <a:rPr lang="en-US" sz="900" dirty="0"/>
              <a:t/>
            </a:r>
            <a:br>
              <a:rPr lang="en-US" sz="900" dirty="0"/>
            </a:br>
            <a:r>
              <a:rPr lang="en-US" sz="1800" dirty="0">
                <a:solidFill>
                  <a:srgbClr val="000000"/>
                </a:solidFill>
                <a:effectLst/>
                <a:latin typeface="CIDFont"/>
              </a:rPr>
              <a:t>- The dataset is split into training and testing sets with an 80:20 ratio. Image data </a:t>
            </a:r>
            <a:r>
              <a:rPr lang="en-US" sz="900" dirty="0"/>
              <a:t/>
            </a:r>
            <a:br>
              <a:rPr lang="en-US" sz="900" dirty="0"/>
            </a:br>
            <a:r>
              <a:rPr lang="en-US" sz="1800" dirty="0">
                <a:solidFill>
                  <a:srgbClr val="000000"/>
                </a:solidFill>
                <a:effectLst/>
                <a:latin typeface="CIDFont"/>
              </a:rPr>
              <a:t>is normalized by dividing by 255. </a:t>
            </a:r>
            <a:r>
              <a:rPr lang="en-US" sz="900" dirty="0"/>
              <a:t/>
            </a:r>
            <a:br>
              <a:rPr lang="en-US" sz="900" dirty="0"/>
            </a:br>
            <a:r>
              <a:rPr lang="en-US" sz="1800" b="1" dirty="0">
                <a:solidFill>
                  <a:srgbClr val="000000"/>
                </a:solidFill>
                <a:effectLst/>
                <a:latin typeface="CIDFont"/>
              </a:rPr>
              <a:t>7. Image Augmentation: </a:t>
            </a:r>
            <a:r>
              <a:rPr lang="en-US" sz="900" dirty="0"/>
              <a:t/>
            </a:r>
            <a:br>
              <a:rPr lang="en-US" sz="900" dirty="0"/>
            </a:br>
            <a:r>
              <a:rPr lang="en-US" sz="1800" dirty="0">
                <a:solidFill>
                  <a:srgbClr val="000000"/>
                </a:solidFill>
                <a:effectLst/>
                <a:latin typeface="CIDFont"/>
              </a:rPr>
              <a:t>- Augmentation techniques like rotation, zoom, and horizontal shift are applied to </a:t>
            </a:r>
            <a:r>
              <a:rPr lang="en-US" sz="900" dirty="0"/>
              <a:t/>
            </a:r>
            <a:br>
              <a:rPr lang="en-US" sz="900" dirty="0"/>
            </a:br>
            <a:r>
              <a:rPr lang="en-US" sz="1800" dirty="0">
                <a:solidFill>
                  <a:srgbClr val="000000"/>
                </a:solidFill>
                <a:effectLst/>
                <a:latin typeface="CIDFont"/>
              </a:rPr>
              <a:t>increase dataset diversity and improve model generalization. </a:t>
            </a:r>
            <a:r>
              <a:rPr lang="en-US" sz="900" dirty="0"/>
              <a:t/>
            </a:r>
            <a:br>
              <a:rPr lang="en-US" sz="900" dirty="0"/>
            </a:br>
            <a:endParaRPr lang="en-US" sz="1200" dirty="0"/>
          </a:p>
        </p:txBody>
      </p:sp>
    </p:spTree>
    <p:extLst>
      <p:ext uri="{BB962C8B-B14F-4D97-AF65-F5344CB8AC3E}">
        <p14:creationId xmlns:p14="http://schemas.microsoft.com/office/powerpoint/2010/main" val="4005572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04335-8E0C-C463-02E4-F31F6DAE62B0}"/>
              </a:ext>
            </a:extLst>
          </p:cNvPr>
          <p:cNvSpPr>
            <a:spLocks noGrp="1"/>
          </p:cNvSpPr>
          <p:nvPr>
            <p:ph type="title"/>
          </p:nvPr>
        </p:nvSpPr>
        <p:spPr>
          <a:xfrm>
            <a:off x="152400" y="893851"/>
            <a:ext cx="11805919" cy="5090389"/>
          </a:xfrm>
        </p:spPr>
        <p:txBody>
          <a:bodyPr>
            <a:normAutofit/>
          </a:bodyPr>
          <a:lstStyle/>
          <a:p>
            <a:r>
              <a:rPr lang="en-US" sz="1400" dirty="0">
                <a:solidFill>
                  <a:srgbClr val="000000"/>
                </a:solidFill>
                <a:effectLst/>
                <a:latin typeface="CIDFont"/>
              </a:rPr>
              <a:t>8. Model Building: </a:t>
            </a:r>
            <a:r>
              <a:rPr lang="en-US" sz="800" dirty="0"/>
              <a:t/>
            </a:r>
            <a:br>
              <a:rPr lang="en-US" sz="800" dirty="0"/>
            </a:br>
            <a:r>
              <a:rPr lang="en-US" sz="1400" dirty="0">
                <a:solidFill>
                  <a:srgbClr val="000000"/>
                </a:solidFill>
                <a:effectLst/>
                <a:latin typeface="CIDFont"/>
              </a:rPr>
              <a:t>- Transfer learning is used with MobileNetV2 as a base model. Additional layers </a:t>
            </a:r>
            <a:r>
              <a:rPr lang="en-US" sz="800" dirty="0"/>
              <a:t/>
            </a:r>
            <a:br>
              <a:rPr lang="en-US" sz="800" dirty="0"/>
            </a:br>
            <a:r>
              <a:rPr lang="en-US" sz="1400" dirty="0">
                <a:solidFill>
                  <a:srgbClr val="000000"/>
                </a:solidFill>
                <a:effectLst/>
                <a:latin typeface="CIDFont"/>
              </a:rPr>
              <a:t>are added for classification. The model is compiled with categorical cross-entropy </a:t>
            </a:r>
            <a:r>
              <a:rPr lang="en-US" sz="800" dirty="0"/>
              <a:t/>
            </a:r>
            <a:br>
              <a:rPr lang="en-US" sz="800" dirty="0"/>
            </a:br>
            <a:r>
              <a:rPr lang="en-US" sz="1400" dirty="0">
                <a:solidFill>
                  <a:srgbClr val="000000"/>
                </a:solidFill>
                <a:effectLst/>
                <a:latin typeface="CIDFont"/>
              </a:rPr>
              <a:t>loss and Adam optimizer. </a:t>
            </a:r>
            <a:br>
              <a:rPr lang="en-US" sz="1400" dirty="0">
                <a:solidFill>
                  <a:srgbClr val="000000"/>
                </a:solidFill>
                <a:effectLst/>
                <a:latin typeface="CIDFont"/>
              </a:rPr>
            </a:br>
            <a:r>
              <a:rPr lang="en-US" sz="1400" dirty="0">
                <a:solidFill>
                  <a:srgbClr val="000000"/>
                </a:solidFill>
                <a:effectLst/>
                <a:latin typeface="CIDFont"/>
              </a:rPr>
              <a:t/>
            </a:r>
            <a:br>
              <a:rPr lang="en-US" sz="1400" dirty="0">
                <a:solidFill>
                  <a:srgbClr val="000000"/>
                </a:solidFill>
                <a:effectLst/>
                <a:latin typeface="CIDFont"/>
              </a:rPr>
            </a:br>
            <a:r>
              <a:rPr lang="en-US" sz="800" dirty="0"/>
              <a:t/>
            </a:r>
            <a:br>
              <a:rPr lang="en-US" sz="800" dirty="0"/>
            </a:br>
            <a:r>
              <a:rPr lang="en-US" sz="1400" dirty="0">
                <a:solidFill>
                  <a:srgbClr val="000000"/>
                </a:solidFill>
                <a:effectLst/>
                <a:latin typeface="CIDFont"/>
              </a:rPr>
              <a:t>9. Training the Model: </a:t>
            </a:r>
            <a:r>
              <a:rPr lang="en-US" sz="800" dirty="0"/>
              <a:t/>
            </a:r>
            <a:br>
              <a:rPr lang="en-US" sz="800" dirty="0"/>
            </a:br>
            <a:r>
              <a:rPr lang="en-US" sz="1400" dirty="0">
                <a:solidFill>
                  <a:srgbClr val="000000"/>
                </a:solidFill>
                <a:effectLst/>
                <a:latin typeface="CIDFont"/>
              </a:rPr>
              <a:t>- The model is trained using `fit()` method on augmented data with specified batch </a:t>
            </a:r>
            <a:r>
              <a:rPr lang="en-US" sz="1400" b="1" dirty="0">
                <a:solidFill>
                  <a:srgbClr val="000000"/>
                </a:solidFill>
                <a:effectLst/>
                <a:latin typeface="CIDFont"/>
              </a:rPr>
              <a:t>vi </a:t>
            </a:r>
            <a:r>
              <a:rPr lang="en-US" sz="800" dirty="0"/>
              <a:t/>
            </a:r>
            <a:br>
              <a:rPr lang="en-US" sz="800" dirty="0"/>
            </a:br>
            <a:r>
              <a:rPr lang="en-US" sz="1400" dirty="0">
                <a:solidFill>
                  <a:srgbClr val="000000"/>
                </a:solidFill>
                <a:effectLst/>
                <a:latin typeface="CIDFont"/>
              </a:rPr>
              <a:t>size and epochs. Callbacks like </a:t>
            </a:r>
            <a:r>
              <a:rPr lang="en-US" sz="1400" dirty="0" err="1">
                <a:solidFill>
                  <a:srgbClr val="000000"/>
                </a:solidFill>
                <a:effectLst/>
                <a:latin typeface="CIDFont"/>
              </a:rPr>
              <a:t>ModelCheckpoint</a:t>
            </a:r>
            <a:r>
              <a:rPr lang="en-US" sz="1400" dirty="0">
                <a:solidFill>
                  <a:srgbClr val="000000"/>
                </a:solidFill>
                <a:effectLst/>
                <a:latin typeface="CIDFont"/>
              </a:rPr>
              <a:t> and </a:t>
            </a:r>
            <a:r>
              <a:rPr lang="en-US" sz="1400" dirty="0" err="1">
                <a:solidFill>
                  <a:srgbClr val="000000"/>
                </a:solidFill>
                <a:effectLst/>
                <a:latin typeface="CIDFont"/>
              </a:rPr>
              <a:t>ReduceLROnPlateau</a:t>
            </a:r>
            <a:r>
              <a:rPr lang="en-US" sz="1400" dirty="0">
                <a:solidFill>
                  <a:srgbClr val="000000"/>
                </a:solidFill>
                <a:effectLst/>
                <a:latin typeface="CIDFont"/>
              </a:rPr>
              <a:t> are used </a:t>
            </a:r>
            <a:r>
              <a:rPr lang="en-US" sz="800" dirty="0"/>
              <a:t/>
            </a:r>
            <a:br>
              <a:rPr lang="en-US" sz="800" dirty="0"/>
            </a:br>
            <a:r>
              <a:rPr lang="en-US" sz="1400" dirty="0">
                <a:solidFill>
                  <a:srgbClr val="000000"/>
                </a:solidFill>
                <a:effectLst/>
                <a:latin typeface="CIDFont"/>
              </a:rPr>
              <a:t>for model saving and learning rate adjustment. </a:t>
            </a:r>
            <a:r>
              <a:rPr lang="en-US" sz="1400" dirty="0" smtClean="0">
                <a:solidFill>
                  <a:srgbClr val="000000"/>
                </a:solidFill>
                <a:effectLst/>
                <a:latin typeface="CIDFont"/>
              </a:rPr>
              <a:t/>
            </a:r>
            <a:br>
              <a:rPr lang="en-US" sz="1400" dirty="0" smtClean="0">
                <a:solidFill>
                  <a:srgbClr val="000000"/>
                </a:solidFill>
                <a:effectLst/>
                <a:latin typeface="CIDFont"/>
              </a:rPr>
            </a:br>
            <a:r>
              <a:rPr lang="en-US" sz="800" dirty="0"/>
              <a:t/>
            </a:r>
            <a:br>
              <a:rPr lang="en-US" sz="800" dirty="0"/>
            </a:br>
            <a:r>
              <a:rPr lang="en-US" sz="1400" dirty="0">
                <a:solidFill>
                  <a:srgbClr val="000000"/>
                </a:solidFill>
                <a:effectLst/>
                <a:latin typeface="CIDFont"/>
              </a:rPr>
              <a:t>10. Saving and Loading the Model: </a:t>
            </a:r>
            <a:r>
              <a:rPr lang="en-US" sz="800" dirty="0"/>
              <a:t/>
            </a:r>
            <a:br>
              <a:rPr lang="en-US" sz="800" dirty="0"/>
            </a:br>
            <a:r>
              <a:rPr lang="en-US" sz="1400" dirty="0">
                <a:solidFill>
                  <a:srgbClr val="000000"/>
                </a:solidFill>
                <a:effectLst/>
                <a:latin typeface="CIDFont"/>
              </a:rPr>
              <a:t>- Trained model weights are saved and loaded for further evaluation. </a:t>
            </a:r>
            <a:r>
              <a:rPr lang="en-US" sz="1400" dirty="0" smtClean="0">
                <a:solidFill>
                  <a:srgbClr val="000000"/>
                </a:solidFill>
                <a:effectLst/>
                <a:latin typeface="CIDFont"/>
              </a:rPr>
              <a:t/>
            </a:r>
            <a:br>
              <a:rPr lang="en-US" sz="1400" dirty="0" smtClean="0">
                <a:solidFill>
                  <a:srgbClr val="000000"/>
                </a:solidFill>
                <a:effectLst/>
                <a:latin typeface="CIDFont"/>
              </a:rPr>
            </a:br>
            <a:r>
              <a:rPr lang="en-US" sz="800" dirty="0"/>
              <a:t/>
            </a:r>
            <a:br>
              <a:rPr lang="en-US" sz="800" dirty="0"/>
            </a:br>
            <a:r>
              <a:rPr lang="en-US" sz="1400" dirty="0">
                <a:solidFill>
                  <a:srgbClr val="000000"/>
                </a:solidFill>
                <a:effectLst/>
                <a:latin typeface="CIDFont"/>
              </a:rPr>
              <a:t>11. Evaluation Metrics: </a:t>
            </a:r>
            <a:r>
              <a:rPr lang="en-US" sz="800" dirty="0"/>
              <a:t/>
            </a:r>
            <a:br>
              <a:rPr lang="en-US" sz="800" dirty="0"/>
            </a:br>
            <a:r>
              <a:rPr lang="en-US" sz="1400" dirty="0">
                <a:solidFill>
                  <a:srgbClr val="000000"/>
                </a:solidFill>
                <a:effectLst/>
                <a:latin typeface="CIDFont"/>
              </a:rPr>
              <a:t>- The model's performance is evaluated using confusion matrix, classification </a:t>
            </a:r>
            <a:r>
              <a:rPr lang="en-US" sz="800" dirty="0"/>
              <a:t/>
            </a:r>
            <a:br>
              <a:rPr lang="en-US" sz="800" dirty="0"/>
            </a:br>
            <a:r>
              <a:rPr lang="en-US" sz="1400" dirty="0">
                <a:solidFill>
                  <a:srgbClr val="000000"/>
                </a:solidFill>
                <a:effectLst/>
                <a:latin typeface="CIDFont"/>
              </a:rPr>
              <a:t>report, and ROC curves for multi-class classification. </a:t>
            </a:r>
            <a:r>
              <a:rPr lang="en-US" sz="1400" dirty="0" smtClean="0">
                <a:solidFill>
                  <a:srgbClr val="000000"/>
                </a:solidFill>
                <a:effectLst/>
                <a:latin typeface="CIDFont"/>
              </a:rPr>
              <a:t/>
            </a:r>
            <a:br>
              <a:rPr lang="en-US" sz="1400" dirty="0" smtClean="0">
                <a:solidFill>
                  <a:srgbClr val="000000"/>
                </a:solidFill>
                <a:effectLst/>
                <a:latin typeface="CIDFont"/>
              </a:rPr>
            </a:br>
            <a:r>
              <a:rPr lang="en-US" sz="800" dirty="0"/>
              <a:t/>
            </a:r>
            <a:br>
              <a:rPr lang="en-US" sz="800" dirty="0"/>
            </a:br>
            <a:r>
              <a:rPr lang="en-US" sz="1400" dirty="0">
                <a:solidFill>
                  <a:srgbClr val="000000"/>
                </a:solidFill>
                <a:effectLst/>
                <a:latin typeface="CIDFont"/>
              </a:rPr>
              <a:t>12. Testing with New Data: </a:t>
            </a:r>
            <a:r>
              <a:rPr lang="en-US" sz="800" dirty="0"/>
              <a:t/>
            </a:r>
            <a:br>
              <a:rPr lang="en-US" sz="800" dirty="0"/>
            </a:br>
            <a:r>
              <a:rPr lang="en-US" sz="1400" dirty="0">
                <a:solidFill>
                  <a:srgbClr val="000000"/>
                </a:solidFill>
                <a:effectLst/>
                <a:latin typeface="CIDFont"/>
              </a:rPr>
              <a:t>- Test data is prepared similarly to training data and used to predict classes. </a:t>
            </a:r>
            <a:r>
              <a:rPr lang="en-US" sz="800" dirty="0"/>
              <a:t/>
            </a:r>
            <a:br>
              <a:rPr lang="en-US" sz="800" dirty="0"/>
            </a:br>
            <a:r>
              <a:rPr lang="en-US" sz="1400" dirty="0">
                <a:solidFill>
                  <a:srgbClr val="000000"/>
                </a:solidFill>
                <a:effectLst/>
                <a:latin typeface="CIDFont"/>
              </a:rPr>
              <a:t>Images are resized, preprocessed, and predictions are made using the trained </a:t>
            </a:r>
            <a:r>
              <a:rPr lang="en-US" sz="800" dirty="0"/>
              <a:t/>
            </a:r>
            <a:br>
              <a:rPr lang="en-US" sz="800" dirty="0"/>
            </a:br>
            <a:r>
              <a:rPr lang="en-US" sz="1400" dirty="0">
                <a:solidFill>
                  <a:srgbClr val="000000"/>
                </a:solidFill>
                <a:effectLst/>
                <a:latin typeface="CIDFont"/>
              </a:rPr>
              <a:t>model. </a:t>
            </a:r>
            <a:r>
              <a:rPr lang="en-US" sz="1400" dirty="0" smtClean="0">
                <a:solidFill>
                  <a:srgbClr val="000000"/>
                </a:solidFill>
                <a:effectLst/>
                <a:latin typeface="CIDFont"/>
              </a:rPr>
              <a:t/>
            </a:r>
            <a:br>
              <a:rPr lang="en-US" sz="1400" dirty="0" smtClean="0">
                <a:solidFill>
                  <a:srgbClr val="000000"/>
                </a:solidFill>
                <a:effectLst/>
                <a:latin typeface="CIDFont"/>
              </a:rPr>
            </a:br>
            <a:r>
              <a:rPr lang="en-US" sz="800" dirty="0"/>
              <a:t/>
            </a:r>
            <a:br>
              <a:rPr lang="en-US" sz="800" dirty="0"/>
            </a:br>
            <a:r>
              <a:rPr lang="en-US" sz="1400" dirty="0">
                <a:solidFill>
                  <a:srgbClr val="000000"/>
                </a:solidFill>
                <a:effectLst/>
                <a:latin typeface="CIDFont"/>
              </a:rPr>
              <a:t>13. Prediction on New Images: </a:t>
            </a:r>
            <a:r>
              <a:rPr lang="en-US" sz="800" dirty="0"/>
              <a:t/>
            </a:r>
            <a:br>
              <a:rPr lang="en-US" sz="800" dirty="0"/>
            </a:br>
            <a:r>
              <a:rPr lang="en-US" sz="1400" dirty="0">
                <a:solidFill>
                  <a:srgbClr val="000000"/>
                </a:solidFill>
                <a:effectLst/>
                <a:latin typeface="CIDFont"/>
              </a:rPr>
              <a:t>- Finally, new images are loaded, preprocessed, and fed into the model for </a:t>
            </a:r>
            <a:r>
              <a:rPr lang="en-US" sz="800" dirty="0"/>
              <a:t/>
            </a:r>
            <a:br>
              <a:rPr lang="en-US" sz="800" dirty="0"/>
            </a:br>
            <a:r>
              <a:rPr lang="en-US" sz="1400" dirty="0">
                <a:solidFill>
                  <a:srgbClr val="000000"/>
                </a:solidFill>
                <a:effectLst/>
                <a:latin typeface="CIDFont"/>
              </a:rPr>
              <a:t>prediction of Basal Cell Carcinoma, Melanoma, or Nevus.</a:t>
            </a:r>
            <a:endParaRPr lang="en-US" sz="1400" dirty="0"/>
          </a:p>
        </p:txBody>
      </p:sp>
    </p:spTree>
    <p:extLst>
      <p:ext uri="{BB962C8B-B14F-4D97-AF65-F5344CB8AC3E}">
        <p14:creationId xmlns:p14="http://schemas.microsoft.com/office/powerpoint/2010/main" val="1934381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D0712110-0BC1-4B31-B3BB-63B44222E8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66B5F3-C053-4580-B04A-1EF9498882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0B10CC5-4289-FC78-6437-7B37A28B440D}"/>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000" dirty="0"/>
              <a:t>Flowchart</a:t>
            </a:r>
          </a:p>
        </p:txBody>
      </p:sp>
      <p:cxnSp>
        <p:nvCxnSpPr>
          <p:cNvPr id="21" name="Straight Connector 20">
            <a:extLst>
              <a:ext uri="{FF2B5EF4-FFF2-40B4-BE49-F238E27FC236}">
                <a16:creationId xmlns:a16="http://schemas.microsoft.com/office/drawing/2014/main" id="{FA6123F2-4B61-414F-A7E5-5B7828EACAE2}"/>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Picture 3">
            <a:extLst>
              <a:ext uri="{FF2B5EF4-FFF2-40B4-BE49-F238E27FC236}">
                <a16:creationId xmlns:a16="http://schemas.microsoft.com/office/drawing/2014/main" id="{AE94E100-6C00-6048-15AE-9FF1E56DF7DB}"/>
              </a:ext>
            </a:extLst>
          </p:cNvPr>
          <p:cNvPicPr>
            <a:picLocks noChangeAspect="1"/>
          </p:cNvPicPr>
          <p:nvPr/>
        </p:nvPicPr>
        <p:blipFill>
          <a:blip r:embed="rId3"/>
          <a:stretch>
            <a:fillRect/>
          </a:stretch>
        </p:blipFill>
        <p:spPr>
          <a:xfrm>
            <a:off x="6319988" y="805583"/>
            <a:ext cx="5536389" cy="4660762"/>
          </a:xfrm>
          <a:prstGeom prst="rect">
            <a:avLst/>
          </a:prstGeom>
        </p:spPr>
      </p:pic>
      <p:pic>
        <p:nvPicPr>
          <p:cNvPr id="23" name="Picture 22">
            <a:extLst>
              <a:ext uri="{FF2B5EF4-FFF2-40B4-BE49-F238E27FC236}">
                <a16:creationId xmlns:a16="http://schemas.microsoft.com/office/drawing/2014/main" id="{25CED634-E2D0-4AB7-96DD-816C9B52C5CF}"/>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CDDCDFB-696D-4FDF-9B58-24F71B7C37B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2760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9683" y="1240076"/>
            <a:ext cx="2727813" cy="4584527"/>
          </a:xfrm>
        </p:spPr>
        <p:txBody>
          <a:bodyPr>
            <a:normAutofit/>
          </a:bodyPr>
          <a:lstStyle/>
          <a:p>
            <a:r>
              <a:rPr lang="en-US" altLang="en-US" sz="3000" b="1" cap="none">
                <a:solidFill>
                  <a:srgbClr val="FFFFFF"/>
                </a:solidFill>
                <a:latin typeface="Arial" panose="020B0604020202020204" pitchFamily="34" charset="0"/>
              </a:rPr>
              <a:t>Project Flow for Skin Cancer Classification</a:t>
            </a:r>
            <a:endParaRPr lang="en-IN" sz="3000">
              <a:solidFill>
                <a:srgbClr val="FFFFFF"/>
              </a:solidFill>
            </a:endParaRPr>
          </a:p>
        </p:txBody>
      </p:sp>
      <p:sp>
        <p:nvSpPr>
          <p:cNvPr id="4" name="Rectangle 1"/>
          <p:cNvSpPr>
            <a:spLocks noGrp="1" noChangeArrowheads="1"/>
          </p:cNvSpPr>
          <p:nvPr>
            <p:ph idx="1"/>
          </p:nvPr>
        </p:nvSpPr>
        <p:spPr bwMode="auto">
          <a:xfrm>
            <a:off x="4705594" y="1240077"/>
            <a:ext cx="6034827" cy="491646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sz="900"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AutoNum type="arabicPeriod"/>
              <a:tabLst/>
            </a:pPr>
            <a:r>
              <a:rPr kumimoji="0" lang="en-US" altLang="en-US" sz="900" b="1" i="0" u="none" strike="noStrike" cap="none" normalizeH="0" baseline="0" dirty="0">
                <a:ln>
                  <a:noFill/>
                </a:ln>
                <a:effectLst/>
                <a:latin typeface="Arial" panose="020B0604020202020204" pitchFamily="34" charset="0"/>
              </a:rPr>
              <a:t>Importing Libraries</a:t>
            </a:r>
            <a:r>
              <a:rPr kumimoji="0" lang="en-US" altLang="en-US" sz="900" b="0" i="0" u="none" strike="noStrike" cap="none" normalizeH="0" baseline="0" dirty="0">
                <a:ln>
                  <a:noFill/>
                </a:ln>
                <a:effectLst/>
                <a:latin typeface="Arial" panose="020B0604020202020204" pitchFamily="34" charset="0"/>
              </a:rPr>
              <a:t>:</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sz="900" b="0" i="0" u="none" strike="noStrike" cap="none" normalizeH="0" baseline="0" dirty="0">
                <a:ln>
                  <a:noFill/>
                </a:ln>
                <a:effectLst/>
                <a:latin typeface="Arial" panose="020B0604020202020204" pitchFamily="34" charset="0"/>
              </a:rPr>
              <a:t>Import necessary libraries like </a:t>
            </a:r>
            <a:r>
              <a:rPr kumimoji="0" lang="en-US" altLang="en-US" sz="900" b="0" i="0" u="none" strike="noStrike" cap="none" normalizeH="0" baseline="0" dirty="0">
                <a:ln>
                  <a:noFill/>
                </a:ln>
                <a:effectLst/>
                <a:latin typeface="Arial Unicode MS"/>
              </a:rPr>
              <a:t>cv2</a:t>
            </a:r>
            <a:r>
              <a:rPr kumimoji="0" lang="en-US" altLang="en-US" sz="900" b="0" i="0" u="none" strike="noStrike" cap="none" normalizeH="0" baseline="0" dirty="0">
                <a:ln>
                  <a:noFill/>
                </a:ln>
                <a:effectLst/>
              </a:rPr>
              <a:t>, </a:t>
            </a:r>
            <a:r>
              <a:rPr kumimoji="0" lang="en-US" altLang="en-US" sz="900" b="0" i="0" u="none" strike="noStrike" cap="none" normalizeH="0" baseline="0" dirty="0">
                <a:ln>
                  <a:noFill/>
                </a:ln>
                <a:effectLst/>
                <a:latin typeface="Arial Unicode MS"/>
              </a:rPr>
              <a:t>PIL</a:t>
            </a:r>
            <a:r>
              <a:rPr kumimoji="0" lang="en-US" altLang="en-US" sz="900" b="0" i="0" u="none" strike="noStrike" cap="none" normalizeH="0" baseline="0" dirty="0">
                <a:ln>
                  <a:noFill/>
                </a:ln>
                <a:effectLst/>
              </a:rPr>
              <a:t>, </a:t>
            </a:r>
            <a:r>
              <a:rPr kumimoji="0" lang="en-US" altLang="en-US" sz="900" b="0" i="0" u="none" strike="noStrike" cap="none" normalizeH="0" baseline="0" dirty="0" err="1">
                <a:ln>
                  <a:noFill/>
                </a:ln>
                <a:effectLst/>
                <a:latin typeface="Arial Unicode MS"/>
              </a:rPr>
              <a:t>tensorflow.keras</a:t>
            </a:r>
            <a:r>
              <a:rPr kumimoji="0" lang="en-US" altLang="en-US" sz="900" b="0" i="0" u="none" strike="noStrike" cap="none" normalizeH="0" baseline="0" dirty="0">
                <a:ln>
                  <a:noFill/>
                </a:ln>
                <a:effectLst/>
              </a:rPr>
              <a:t>, and others required for image processing, deep learning, and data handling.</a:t>
            </a:r>
            <a:endParaRPr kumimoji="0" lang="en-US" altLang="en-US" sz="9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AutoNum type="arabicPeriod" startAt="2"/>
              <a:tabLst/>
            </a:pPr>
            <a:r>
              <a:rPr kumimoji="0" lang="en-US" altLang="en-US" sz="900" b="1" i="0" u="none" strike="noStrike" cap="none" normalizeH="0" baseline="0" dirty="0">
                <a:ln>
                  <a:noFill/>
                </a:ln>
                <a:effectLst/>
                <a:latin typeface="Arial" panose="020B0604020202020204" pitchFamily="34" charset="0"/>
              </a:rPr>
              <a:t>Loading and Preprocessing the Dataset</a:t>
            </a:r>
            <a:r>
              <a:rPr kumimoji="0" lang="en-US" altLang="en-US" sz="900" b="0" i="0" u="none" strike="noStrike" cap="none" normalizeH="0" baseline="0" dirty="0">
                <a:ln>
                  <a:noFill/>
                </a:ln>
                <a:effectLst/>
                <a:latin typeface="Arial" panose="020B0604020202020204" pitchFamily="34" charset="0"/>
              </a:rPr>
              <a:t>:</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sz="900" b="1" i="0" u="none" strike="noStrike" cap="none" normalizeH="0" baseline="0" dirty="0">
                <a:ln>
                  <a:noFill/>
                </a:ln>
                <a:effectLst/>
                <a:latin typeface="Arial" panose="020B0604020202020204" pitchFamily="34" charset="0"/>
              </a:rPr>
              <a:t>Step 1</a:t>
            </a:r>
            <a:r>
              <a:rPr kumimoji="0" lang="en-US" altLang="en-US" sz="900" b="0" i="0" u="none" strike="noStrike" cap="none" normalizeH="0" baseline="0" dirty="0">
                <a:ln>
                  <a:noFill/>
                </a:ln>
                <a:effectLst/>
                <a:latin typeface="Arial" panose="020B0604020202020204" pitchFamily="34" charset="0"/>
              </a:rPr>
              <a:t>: Load images from different directories corresponding to three classes (Basal Cell Carcinoma, Melanoma, Nevus).</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sz="900" b="1" i="0" u="none" strike="noStrike" cap="none" normalizeH="0" baseline="0" dirty="0">
                <a:ln>
                  <a:noFill/>
                </a:ln>
                <a:effectLst/>
                <a:latin typeface="Arial" panose="020B0604020202020204" pitchFamily="34" charset="0"/>
              </a:rPr>
              <a:t>Step 2</a:t>
            </a:r>
            <a:r>
              <a:rPr kumimoji="0" lang="en-US" altLang="en-US" sz="900" b="0" i="0" u="none" strike="noStrike" cap="none" normalizeH="0" baseline="0" dirty="0">
                <a:ln>
                  <a:noFill/>
                </a:ln>
                <a:effectLst/>
                <a:latin typeface="Arial" panose="020B0604020202020204" pitchFamily="34" charset="0"/>
              </a:rPr>
              <a:t>: Resize images to (224, 224) to match the input size for the MobileNetV2 model.</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sz="900" b="1" i="0" u="none" strike="noStrike" cap="none" normalizeH="0" baseline="0" dirty="0">
                <a:ln>
                  <a:noFill/>
                </a:ln>
                <a:effectLst/>
                <a:latin typeface="Arial" panose="020B0604020202020204" pitchFamily="34" charset="0"/>
              </a:rPr>
              <a:t>Step 3</a:t>
            </a:r>
            <a:r>
              <a:rPr kumimoji="0" lang="en-US" altLang="en-US" sz="900" b="0" i="0" u="none" strike="noStrike" cap="none" normalizeH="0" baseline="0" dirty="0">
                <a:ln>
                  <a:noFill/>
                </a:ln>
                <a:effectLst/>
                <a:latin typeface="Arial" panose="020B0604020202020204" pitchFamily="34" charset="0"/>
              </a:rPr>
              <a:t>: Convert images to </a:t>
            </a:r>
            <a:r>
              <a:rPr kumimoji="0" lang="en-US" altLang="en-US" sz="900" b="0" i="0" u="none" strike="noStrike" cap="none" normalizeH="0" baseline="0" dirty="0" err="1">
                <a:ln>
                  <a:noFill/>
                </a:ln>
                <a:effectLst/>
                <a:latin typeface="Arial" panose="020B0604020202020204" pitchFamily="34" charset="0"/>
              </a:rPr>
              <a:t>NumPy</a:t>
            </a:r>
            <a:r>
              <a:rPr kumimoji="0" lang="en-US" altLang="en-US" sz="900" b="0" i="0" u="none" strike="noStrike" cap="none" normalizeH="0" baseline="0" dirty="0">
                <a:ln>
                  <a:noFill/>
                </a:ln>
                <a:effectLst/>
                <a:latin typeface="Arial" panose="020B0604020202020204" pitchFamily="34" charset="0"/>
              </a:rPr>
              <a:t> arrays and append them to </a:t>
            </a:r>
            <a:r>
              <a:rPr kumimoji="0" lang="en-US" altLang="en-US" sz="900" b="0" i="0" u="none" strike="noStrike" cap="none" normalizeH="0" baseline="0" dirty="0">
                <a:ln>
                  <a:noFill/>
                </a:ln>
                <a:effectLst/>
                <a:latin typeface="Arial Unicode MS"/>
              </a:rPr>
              <a:t>data</a:t>
            </a:r>
            <a:r>
              <a:rPr kumimoji="0" lang="en-US" altLang="en-US" sz="900" b="0" i="0" u="none" strike="noStrike" cap="none" normalizeH="0" baseline="0" dirty="0">
                <a:ln>
                  <a:noFill/>
                </a:ln>
                <a:effectLst/>
              </a:rPr>
              <a:t>, while appending the corresponding class label (</a:t>
            </a:r>
            <a:r>
              <a:rPr kumimoji="0" lang="en-US" altLang="en-US" sz="900" b="0" i="0" u="none" strike="noStrike" cap="none" normalizeH="0" baseline="0" dirty="0">
                <a:ln>
                  <a:noFill/>
                </a:ln>
                <a:effectLst/>
                <a:latin typeface="Arial Unicode MS"/>
              </a:rPr>
              <a:t>0</a:t>
            </a:r>
            <a:r>
              <a:rPr kumimoji="0" lang="en-US" altLang="en-US" sz="900" b="0" i="0" u="none" strike="noStrike" cap="none" normalizeH="0" baseline="0" dirty="0">
                <a:ln>
                  <a:noFill/>
                </a:ln>
                <a:effectLst/>
              </a:rPr>
              <a:t>, </a:t>
            </a:r>
            <a:r>
              <a:rPr kumimoji="0" lang="en-US" altLang="en-US" sz="900" b="0" i="0" u="none" strike="noStrike" cap="none" normalizeH="0" baseline="0" dirty="0">
                <a:ln>
                  <a:noFill/>
                </a:ln>
                <a:effectLst/>
                <a:latin typeface="Arial Unicode MS"/>
              </a:rPr>
              <a:t>1</a:t>
            </a:r>
            <a:r>
              <a:rPr kumimoji="0" lang="en-US" altLang="en-US" sz="900" b="0" i="0" u="none" strike="noStrike" cap="none" normalizeH="0" baseline="0" dirty="0">
                <a:ln>
                  <a:noFill/>
                </a:ln>
                <a:effectLst/>
              </a:rPr>
              <a:t>, </a:t>
            </a:r>
            <a:r>
              <a:rPr kumimoji="0" lang="en-US" altLang="en-US" sz="900" b="0" i="0" u="none" strike="noStrike" cap="none" normalizeH="0" baseline="0" dirty="0">
                <a:ln>
                  <a:noFill/>
                </a:ln>
                <a:effectLst/>
                <a:latin typeface="Arial Unicode MS"/>
              </a:rPr>
              <a:t>2</a:t>
            </a:r>
            <a:r>
              <a:rPr kumimoji="0" lang="en-US" altLang="en-US" sz="900" b="0" i="0" u="none" strike="noStrike" cap="none" normalizeH="0" baseline="0" dirty="0">
                <a:ln>
                  <a:noFill/>
                </a:ln>
                <a:effectLst/>
              </a:rPr>
              <a:t>) to </a:t>
            </a:r>
            <a:r>
              <a:rPr kumimoji="0" lang="en-US" altLang="en-US" sz="900" b="0" i="0" u="none" strike="noStrike" cap="none" normalizeH="0" baseline="0" dirty="0">
                <a:ln>
                  <a:noFill/>
                </a:ln>
                <a:effectLst/>
                <a:latin typeface="Arial Unicode MS"/>
              </a:rPr>
              <a:t>labels</a:t>
            </a:r>
            <a:r>
              <a:rPr kumimoji="0" lang="en-US" altLang="en-US" sz="900" b="0" i="0" u="none" strike="noStrike" cap="none" normalizeH="0" baseline="0" dirty="0">
                <a:ln>
                  <a:noFill/>
                </a:ln>
                <a:effectLst/>
              </a:rPr>
              <a:t>.</a:t>
            </a:r>
            <a:endParaRPr kumimoji="0" lang="en-US" altLang="en-US" sz="9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AutoNum type="arabicPeriod" startAt="3"/>
              <a:tabLst/>
            </a:pPr>
            <a:r>
              <a:rPr kumimoji="0" lang="en-US" altLang="en-US" sz="900" b="1" i="0" u="none" strike="noStrike" cap="none" normalizeH="0" baseline="0" dirty="0">
                <a:ln>
                  <a:noFill/>
                </a:ln>
                <a:effectLst/>
                <a:latin typeface="Arial" panose="020B0604020202020204" pitchFamily="34" charset="0"/>
              </a:rPr>
              <a:t>Saving and Loading Processed Data</a:t>
            </a:r>
            <a:r>
              <a:rPr kumimoji="0" lang="en-US" altLang="en-US" sz="900" b="0" i="0" u="none" strike="noStrike" cap="none" normalizeH="0" baseline="0" dirty="0">
                <a:ln>
                  <a:noFill/>
                </a:ln>
                <a:effectLst/>
                <a:latin typeface="Arial" panose="020B0604020202020204" pitchFamily="34" charset="0"/>
              </a:rPr>
              <a:t>:</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sz="900" b="1" i="0" u="none" strike="noStrike" cap="none" normalizeH="0" baseline="0" dirty="0">
                <a:ln>
                  <a:noFill/>
                </a:ln>
                <a:effectLst/>
                <a:latin typeface="Arial" panose="020B0604020202020204" pitchFamily="34" charset="0"/>
              </a:rPr>
              <a:t>Step 4</a:t>
            </a:r>
            <a:r>
              <a:rPr kumimoji="0" lang="en-US" altLang="en-US" sz="900" b="0" i="0" u="none" strike="noStrike" cap="none" normalizeH="0" baseline="0" dirty="0">
                <a:ln>
                  <a:noFill/>
                </a:ln>
                <a:effectLst/>
                <a:latin typeface="Arial" panose="020B0604020202020204" pitchFamily="34" charset="0"/>
              </a:rPr>
              <a:t>: Convert the </a:t>
            </a:r>
            <a:r>
              <a:rPr kumimoji="0" lang="en-US" altLang="en-US" sz="900" b="0" i="0" u="none" strike="noStrike" cap="none" normalizeH="0" baseline="0" dirty="0">
                <a:ln>
                  <a:noFill/>
                </a:ln>
                <a:effectLst/>
                <a:latin typeface="Arial Unicode MS"/>
              </a:rPr>
              <a:t>data</a:t>
            </a:r>
            <a:r>
              <a:rPr kumimoji="0" lang="en-US" altLang="en-US" sz="900" b="0" i="0" u="none" strike="noStrike" cap="none" normalizeH="0" baseline="0" dirty="0">
                <a:ln>
                  <a:noFill/>
                </a:ln>
                <a:effectLst/>
              </a:rPr>
              <a:t> and </a:t>
            </a:r>
            <a:r>
              <a:rPr kumimoji="0" lang="en-US" altLang="en-US" sz="900" b="0" i="0" u="none" strike="noStrike" cap="none" normalizeH="0" baseline="0" dirty="0">
                <a:ln>
                  <a:noFill/>
                </a:ln>
                <a:effectLst/>
                <a:latin typeface="Arial Unicode MS"/>
              </a:rPr>
              <a:t>labels</a:t>
            </a:r>
            <a:r>
              <a:rPr kumimoji="0" lang="en-US" altLang="en-US" sz="900" b="0" i="0" u="none" strike="noStrike" cap="none" normalizeH="0" baseline="0" dirty="0">
                <a:ln>
                  <a:noFill/>
                </a:ln>
                <a:effectLst/>
              </a:rPr>
              <a:t> lists into </a:t>
            </a:r>
            <a:r>
              <a:rPr kumimoji="0" lang="en-US" altLang="en-US" sz="900" b="0" i="0" u="none" strike="noStrike" cap="none" normalizeH="0" baseline="0" dirty="0" err="1">
                <a:ln>
                  <a:noFill/>
                </a:ln>
                <a:effectLst/>
              </a:rPr>
              <a:t>NumPy</a:t>
            </a:r>
            <a:r>
              <a:rPr kumimoji="0" lang="en-US" altLang="en-US" sz="900" b="0" i="0" u="none" strike="noStrike" cap="none" normalizeH="0" baseline="0" dirty="0">
                <a:ln>
                  <a:noFill/>
                </a:ln>
                <a:effectLst/>
              </a:rPr>
              <a:t> arrays and save them as </a:t>
            </a:r>
            <a:r>
              <a:rPr kumimoji="0" lang="en-US" altLang="en-US" sz="900" b="0" i="0" u="none" strike="noStrike" cap="none" normalizeH="0" baseline="0" dirty="0">
                <a:ln>
                  <a:noFill/>
                </a:ln>
                <a:effectLst/>
                <a:latin typeface="Arial Unicode MS"/>
              </a:rPr>
              <a:t>.</a:t>
            </a:r>
            <a:r>
              <a:rPr kumimoji="0" lang="en-US" altLang="en-US" sz="900" b="0" i="0" u="none" strike="noStrike" cap="none" normalizeH="0" baseline="0" dirty="0" err="1">
                <a:ln>
                  <a:noFill/>
                </a:ln>
                <a:effectLst/>
                <a:latin typeface="Arial Unicode MS"/>
              </a:rPr>
              <a:t>npy</a:t>
            </a:r>
            <a:r>
              <a:rPr kumimoji="0" lang="en-US" altLang="en-US" sz="900" b="0" i="0" u="none" strike="noStrike" cap="none" normalizeH="0" baseline="0" dirty="0">
                <a:ln>
                  <a:noFill/>
                </a:ln>
                <a:effectLst/>
              </a:rPr>
              <a:t> files for later use.</a:t>
            </a:r>
            <a:endParaRPr kumimoji="0" lang="en-US" altLang="en-US" sz="9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AutoNum type="arabicPeriod" startAt="4"/>
              <a:tabLst/>
            </a:pPr>
            <a:r>
              <a:rPr kumimoji="0" lang="en-US" altLang="en-US" sz="900" b="1" i="0" u="none" strike="noStrike" cap="none" normalizeH="0" baseline="0" dirty="0">
                <a:ln>
                  <a:noFill/>
                </a:ln>
                <a:effectLst/>
                <a:latin typeface="Arial" panose="020B0604020202020204" pitchFamily="34" charset="0"/>
              </a:rPr>
              <a:t>Shuffling Data</a:t>
            </a:r>
            <a:r>
              <a:rPr kumimoji="0" lang="en-US" altLang="en-US" sz="900" b="0" i="0" u="none" strike="noStrike" cap="none" normalizeH="0" baseline="0" dirty="0">
                <a:ln>
                  <a:noFill/>
                </a:ln>
                <a:effectLst/>
                <a:latin typeface="Arial" panose="020B0604020202020204" pitchFamily="34" charset="0"/>
              </a:rPr>
              <a:t>:</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sz="900" b="1" i="0" u="none" strike="noStrike" cap="none" normalizeH="0" baseline="0" dirty="0">
                <a:ln>
                  <a:noFill/>
                </a:ln>
                <a:effectLst/>
                <a:latin typeface="Arial" panose="020B0604020202020204" pitchFamily="34" charset="0"/>
              </a:rPr>
              <a:t>Step 5</a:t>
            </a:r>
            <a:r>
              <a:rPr kumimoji="0" lang="en-US" altLang="en-US" sz="900" b="0" i="0" u="none" strike="noStrike" cap="none" normalizeH="0" baseline="0" dirty="0">
                <a:ln>
                  <a:noFill/>
                </a:ln>
                <a:effectLst/>
                <a:latin typeface="Arial" panose="020B0604020202020204" pitchFamily="34" charset="0"/>
              </a:rPr>
              <a:t>: Shuffle the data and labels using </a:t>
            </a:r>
            <a:r>
              <a:rPr kumimoji="0" lang="en-US" altLang="en-US" sz="900" b="0" i="0" u="none" strike="noStrike" cap="none" normalizeH="0" baseline="0" dirty="0" err="1">
                <a:ln>
                  <a:noFill/>
                </a:ln>
                <a:effectLst/>
                <a:latin typeface="Arial Unicode MS"/>
              </a:rPr>
              <a:t>np.random.shuffle</a:t>
            </a:r>
            <a:r>
              <a:rPr kumimoji="0" lang="en-US" altLang="en-US" sz="900" b="0" i="0" u="none" strike="noStrike" cap="none" normalizeH="0" baseline="0" dirty="0">
                <a:ln>
                  <a:noFill/>
                </a:ln>
                <a:effectLst/>
                <a:latin typeface="Arial Unicode MS"/>
              </a:rPr>
              <a:t>()</a:t>
            </a:r>
            <a:r>
              <a:rPr kumimoji="0" lang="en-US" altLang="en-US" sz="900" b="0" i="0" u="none" strike="noStrike" cap="none" normalizeH="0" baseline="0" dirty="0">
                <a:ln>
                  <a:noFill/>
                </a:ln>
                <a:effectLst/>
              </a:rPr>
              <a:t> to ensure the dataset is mixed for better training performance.</a:t>
            </a:r>
            <a:endParaRPr kumimoji="0" lang="en-US" altLang="en-US" sz="9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AutoNum type="arabicPeriod" startAt="5"/>
              <a:tabLst/>
            </a:pPr>
            <a:r>
              <a:rPr kumimoji="0" lang="en-US" altLang="en-US" sz="900" b="1" i="0" u="none" strike="noStrike" cap="none" normalizeH="0" baseline="0" dirty="0">
                <a:ln>
                  <a:noFill/>
                </a:ln>
                <a:effectLst/>
                <a:latin typeface="Arial" panose="020B0604020202020204" pitchFamily="34" charset="0"/>
              </a:rPr>
              <a:t>Splitting the Dataset</a:t>
            </a:r>
            <a:r>
              <a:rPr kumimoji="0" lang="en-US" altLang="en-US" sz="900" b="0" i="0" u="none" strike="noStrike" cap="none" normalizeH="0" baseline="0" dirty="0">
                <a:ln>
                  <a:noFill/>
                </a:ln>
                <a:effectLst/>
                <a:latin typeface="Arial" panose="020B0604020202020204" pitchFamily="34" charset="0"/>
              </a:rPr>
              <a:t>:</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sz="900" b="1" i="0" u="none" strike="noStrike" cap="none" normalizeH="0" baseline="0" dirty="0">
                <a:ln>
                  <a:noFill/>
                </a:ln>
                <a:effectLst/>
                <a:latin typeface="Arial" panose="020B0604020202020204" pitchFamily="34" charset="0"/>
              </a:rPr>
              <a:t>Step 6</a:t>
            </a:r>
            <a:r>
              <a:rPr kumimoji="0" lang="en-US" altLang="en-US" sz="900" b="0" i="0" u="none" strike="noStrike" cap="none" normalizeH="0" baseline="0" dirty="0">
                <a:ln>
                  <a:noFill/>
                </a:ln>
                <a:effectLst/>
                <a:latin typeface="Arial" panose="020B0604020202020204" pitchFamily="34" charset="0"/>
              </a:rPr>
              <a:t>: Split the dataset into training and testing sets (80% training, 20% testing).</a:t>
            </a:r>
          </a:p>
          <a:p>
            <a:pPr marL="0" marR="0" lvl="0" indent="0" defTabSz="914400" rtl="0" eaLnBrk="0" fontAlgn="base" latinLnBrk="0" hangingPunct="0">
              <a:lnSpc>
                <a:spcPct val="110000"/>
              </a:lnSpc>
              <a:spcBef>
                <a:spcPct val="0"/>
              </a:spcBef>
              <a:spcAft>
                <a:spcPts val="600"/>
              </a:spcAft>
              <a:buClrTx/>
              <a:buSzTx/>
              <a:buFontTx/>
              <a:buAutoNum type="arabicPeriod" startAt="6"/>
              <a:tabLst/>
            </a:pPr>
            <a:r>
              <a:rPr kumimoji="0" lang="en-US" altLang="en-US" sz="900" b="1" i="0" u="none" strike="noStrike" cap="none" normalizeH="0" baseline="0" dirty="0">
                <a:ln>
                  <a:noFill/>
                </a:ln>
                <a:effectLst/>
                <a:latin typeface="Arial" panose="020B0604020202020204" pitchFamily="34" charset="0"/>
              </a:rPr>
              <a:t>Data Normalization</a:t>
            </a:r>
            <a:r>
              <a:rPr kumimoji="0" lang="en-US" altLang="en-US" sz="900" b="0" i="0" u="none" strike="noStrike" cap="none" normalizeH="0" baseline="0" dirty="0">
                <a:ln>
                  <a:noFill/>
                </a:ln>
                <a:effectLst/>
                <a:latin typeface="Arial" panose="020B0604020202020204" pitchFamily="34" charset="0"/>
              </a:rPr>
              <a:t>:</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sz="900" b="1" i="0" u="none" strike="noStrike" cap="none" normalizeH="0" baseline="0" dirty="0">
                <a:ln>
                  <a:noFill/>
                </a:ln>
                <a:effectLst/>
                <a:latin typeface="Arial" panose="020B0604020202020204" pitchFamily="34" charset="0"/>
              </a:rPr>
              <a:t>Step 7</a:t>
            </a:r>
            <a:r>
              <a:rPr kumimoji="0" lang="en-US" altLang="en-US" sz="900" b="0" i="0" u="none" strike="noStrike" cap="none" normalizeH="0" baseline="0" dirty="0">
                <a:ln>
                  <a:noFill/>
                </a:ln>
                <a:effectLst/>
                <a:latin typeface="Arial" panose="020B0604020202020204" pitchFamily="34" charset="0"/>
              </a:rPr>
              <a:t>: Normalize the pixel values of the images by dividing them by 255 (since pixel values range from 0 to 255).</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en-US" altLang="en-US" sz="900" b="1" i="0" u="none" strike="noStrike" cap="none" normalizeH="0" baseline="0" dirty="0">
                <a:ln>
                  <a:noFill/>
                </a:ln>
                <a:effectLst/>
                <a:latin typeface="Arial" panose="020B0604020202020204" pitchFamily="34" charset="0"/>
              </a:rPr>
              <a:t>Step 8</a:t>
            </a:r>
            <a:r>
              <a:rPr kumimoji="0" lang="en-US" altLang="en-US" sz="900" b="0" i="0" u="none" strike="noStrike" cap="none" normalizeH="0" baseline="0" dirty="0">
                <a:ln>
                  <a:noFill/>
                </a:ln>
                <a:effectLst/>
                <a:latin typeface="Arial" panose="020B0604020202020204" pitchFamily="34" charset="0"/>
              </a:rPr>
              <a:t>: Convert the labels into one-hot encoded vectors using </a:t>
            </a:r>
            <a:r>
              <a:rPr kumimoji="0" lang="en-US" altLang="en-US" sz="900" b="0" i="0" u="none" strike="noStrike" cap="none" normalizeH="0" baseline="0" dirty="0" err="1">
                <a:ln>
                  <a:noFill/>
                </a:ln>
                <a:effectLst/>
                <a:latin typeface="Arial Unicode MS"/>
              </a:rPr>
              <a:t>to_categorical</a:t>
            </a:r>
            <a:r>
              <a:rPr kumimoji="0" lang="en-US" altLang="en-US" sz="900" b="0" i="0" u="none" strike="noStrike" cap="none" normalizeH="0" baseline="0" dirty="0">
                <a:ln>
                  <a:noFill/>
                </a:ln>
                <a:effectLst/>
                <a:latin typeface="Arial Unicode MS"/>
              </a:rPr>
              <a:t>()</a:t>
            </a:r>
            <a:r>
              <a:rPr kumimoji="0" lang="en-US" altLang="en-US" sz="900" b="0" i="0" u="none" strike="noStrike" cap="none" normalizeH="0" baseline="0" dirty="0">
                <a:ln>
                  <a:noFill/>
                </a:ln>
                <a:effectLst/>
              </a:rPr>
              <a:t> for multi-class classification.</a:t>
            </a:r>
            <a:endParaRPr kumimoji="0" lang="en-US" altLang="en-US" sz="9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sz="9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741244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0"/>
            <a:ext cx="11856720" cy="643253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Image Augmentation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Step 9</a:t>
            </a:r>
            <a:r>
              <a:rPr kumimoji="0" lang="en-US" altLang="en-US" sz="1600" b="0" i="0" u="none" strike="noStrike" cap="none" normalizeH="0" baseline="0" dirty="0">
                <a:ln>
                  <a:noFill/>
                </a:ln>
                <a:solidFill>
                  <a:schemeClr val="tx1"/>
                </a:solidFill>
                <a:effectLst/>
                <a:latin typeface="Arial" panose="020B0604020202020204" pitchFamily="34" charset="0"/>
              </a:rPr>
              <a:t>: Apply augmentation techniques (rotation, zoom, shift, etc.) using </a:t>
            </a:r>
            <a:r>
              <a:rPr kumimoji="0" lang="en-US" altLang="en-US" sz="900" b="0" i="0" u="none" strike="noStrike" cap="none" normalizeH="0" baseline="0" dirty="0" err="1">
                <a:ln>
                  <a:noFill/>
                </a:ln>
                <a:solidFill>
                  <a:schemeClr val="tx1"/>
                </a:solidFill>
                <a:effectLst/>
                <a:latin typeface="Arial Unicode MS"/>
              </a:rPr>
              <a:t>ImageDataGenerator</a:t>
            </a:r>
            <a:r>
              <a:rPr kumimoji="0" lang="en-US" altLang="en-US" sz="700" b="0" i="0" u="none" strike="noStrike" cap="none" normalizeH="0" baseline="0" dirty="0">
                <a:ln>
                  <a:noFill/>
                </a:ln>
                <a:solidFill>
                  <a:schemeClr val="tx1"/>
                </a:solidFill>
                <a:effectLst/>
              </a:rPr>
              <a:t> to increase dataset diversity and improve model generalization.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Building the CNN Model (MobileNetV2)</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Step 10</a:t>
            </a:r>
            <a:r>
              <a:rPr kumimoji="0" lang="en-US" altLang="en-US" sz="1600" b="0" i="0" u="none" strike="noStrike" cap="none" normalizeH="0" baseline="0" dirty="0">
                <a:ln>
                  <a:noFill/>
                </a:ln>
                <a:solidFill>
                  <a:schemeClr val="tx1"/>
                </a:solidFill>
                <a:effectLst/>
                <a:latin typeface="Arial" panose="020B0604020202020204" pitchFamily="34" charset="0"/>
              </a:rPr>
              <a:t>: Use the </a:t>
            </a:r>
            <a:r>
              <a:rPr kumimoji="0" lang="en-US" altLang="en-US" sz="900" b="0" i="0" u="none" strike="noStrike" cap="none" normalizeH="0" baseline="0" dirty="0">
                <a:ln>
                  <a:noFill/>
                </a:ln>
                <a:solidFill>
                  <a:schemeClr val="tx1"/>
                </a:solidFill>
                <a:effectLst/>
                <a:latin typeface="Arial Unicode MS"/>
              </a:rPr>
              <a:t>MobileNetV2</a:t>
            </a:r>
            <a:r>
              <a:rPr kumimoji="0" lang="en-US" altLang="en-US" sz="700" b="0" i="0" u="none" strike="noStrike" cap="none" normalizeH="0" baseline="0" dirty="0">
                <a:ln>
                  <a:noFill/>
                </a:ln>
                <a:solidFill>
                  <a:schemeClr val="tx1"/>
                </a:solidFill>
                <a:effectLst/>
              </a:rPr>
              <a:t> pre-trained model as the base model, without the top classification layers.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Step 11</a:t>
            </a:r>
            <a:r>
              <a:rPr kumimoji="0" lang="en-US" altLang="en-US" sz="1600" b="0" i="0" u="none" strike="noStrike" cap="none" normalizeH="0" baseline="0" dirty="0">
                <a:ln>
                  <a:noFill/>
                </a:ln>
                <a:solidFill>
                  <a:schemeClr val="tx1"/>
                </a:solidFill>
                <a:effectLst/>
                <a:latin typeface="Arial" panose="020B0604020202020204" pitchFamily="34" charset="0"/>
              </a:rPr>
              <a:t>: Add custom layers on top of the base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Global average pooling.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Dense layers (256 units, then 64 units) with </a:t>
            </a:r>
            <a:r>
              <a:rPr kumimoji="0" lang="en-US" altLang="en-US" sz="900" b="0" i="0" u="none" strike="noStrike" cap="none" normalizeH="0" baseline="0" dirty="0" err="1">
                <a:ln>
                  <a:noFill/>
                </a:ln>
                <a:solidFill>
                  <a:schemeClr val="tx1"/>
                </a:solidFill>
                <a:effectLst/>
                <a:latin typeface="Arial Unicode MS"/>
              </a:rPr>
              <a:t>ReLU</a:t>
            </a:r>
            <a:r>
              <a:rPr kumimoji="0" lang="en-US" altLang="en-US" sz="700" b="0" i="0" u="none" strike="noStrike" cap="none" normalizeH="0" baseline="0" dirty="0">
                <a:ln>
                  <a:noFill/>
                </a:ln>
                <a:solidFill>
                  <a:schemeClr val="tx1"/>
                </a:solidFill>
                <a:effectLst/>
              </a:rPr>
              <a:t> activation and dropout layers for regularization.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final dense layer with 3 units (for 3 classes) and a </a:t>
            </a:r>
            <a:r>
              <a:rPr kumimoji="0" lang="en-US" altLang="en-US" sz="900" b="0" i="0" u="none" strike="noStrike" cap="none" normalizeH="0" baseline="0" dirty="0" err="1">
                <a:ln>
                  <a:noFill/>
                </a:ln>
                <a:solidFill>
                  <a:schemeClr val="tx1"/>
                </a:solidFill>
                <a:effectLst/>
                <a:latin typeface="Arial Unicode MS"/>
              </a:rPr>
              <a:t>softmax</a:t>
            </a:r>
            <a:r>
              <a:rPr kumimoji="0" lang="en-US" altLang="en-US" sz="700" b="0" i="0" u="none" strike="noStrike" cap="none" normalizeH="0" baseline="0" dirty="0">
                <a:ln>
                  <a:noFill/>
                </a:ln>
                <a:solidFill>
                  <a:schemeClr val="tx1"/>
                </a:solidFill>
                <a:effectLst/>
              </a:rPr>
              <a:t> activation for multi-class classification.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Model Callbacks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Step 12</a:t>
            </a:r>
            <a:r>
              <a:rPr kumimoji="0" lang="en-US" altLang="en-US" sz="1600" b="0" i="0" u="none" strike="noStrike" cap="none" normalizeH="0" baseline="0" dirty="0">
                <a:ln>
                  <a:noFill/>
                </a:ln>
                <a:solidFill>
                  <a:schemeClr val="tx1"/>
                </a:solidFill>
                <a:effectLst/>
                <a:latin typeface="Arial" panose="020B0604020202020204" pitchFamily="34" charset="0"/>
              </a:rPr>
              <a:t>: Define callbacks like </a:t>
            </a:r>
            <a:r>
              <a:rPr kumimoji="0" lang="en-US" altLang="en-US" sz="900" b="0" i="0" u="none" strike="noStrike" cap="none" normalizeH="0" baseline="0" dirty="0" err="1">
                <a:ln>
                  <a:noFill/>
                </a:ln>
                <a:solidFill>
                  <a:schemeClr val="tx1"/>
                </a:solidFill>
                <a:effectLst/>
                <a:latin typeface="Arial Unicode MS"/>
              </a:rPr>
              <a:t>ModelCheckpoint</a:t>
            </a:r>
            <a:r>
              <a:rPr kumimoji="0" lang="en-US" altLang="en-US" sz="700" b="0" i="0" u="none" strike="noStrike" cap="none" normalizeH="0" baseline="0" dirty="0">
                <a:ln>
                  <a:noFill/>
                </a:ln>
                <a:solidFill>
                  <a:schemeClr val="tx1"/>
                </a:solidFill>
                <a:effectLst/>
              </a:rPr>
              <a:t> to save the best model based on validation loss, and </a:t>
            </a:r>
            <a:r>
              <a:rPr kumimoji="0" lang="en-US" altLang="en-US" sz="900" b="0" i="0" u="none" strike="noStrike" cap="none" normalizeH="0" baseline="0" dirty="0" err="1">
                <a:ln>
                  <a:noFill/>
                </a:ln>
                <a:solidFill>
                  <a:schemeClr val="tx1"/>
                </a:solidFill>
                <a:effectLst/>
                <a:latin typeface="Arial Unicode MS"/>
              </a:rPr>
              <a:t>ReduceLROnPlateau</a:t>
            </a:r>
            <a:r>
              <a:rPr kumimoji="0" lang="en-US" altLang="en-US" sz="700" b="0" i="0" u="none" strike="noStrike" cap="none" normalizeH="0" baseline="0" dirty="0">
                <a:ln>
                  <a:noFill/>
                </a:ln>
                <a:solidFill>
                  <a:schemeClr val="tx1"/>
                </a:solidFill>
                <a:effectLst/>
              </a:rPr>
              <a:t> to reduce the learning rate when validation performance plateaus.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Model Compilation and Training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Step 13</a:t>
            </a:r>
            <a:r>
              <a:rPr kumimoji="0" lang="en-US" altLang="en-US" sz="1600" b="0" i="0" u="none" strike="noStrike" cap="none" normalizeH="0" baseline="0" dirty="0">
                <a:ln>
                  <a:noFill/>
                </a:ln>
                <a:solidFill>
                  <a:schemeClr val="tx1"/>
                </a:solidFill>
                <a:effectLst/>
                <a:latin typeface="Arial" panose="020B0604020202020204" pitchFamily="34" charset="0"/>
              </a:rPr>
              <a:t>: Compile the model using the </a:t>
            </a:r>
            <a:r>
              <a:rPr kumimoji="0" lang="en-US" altLang="en-US" sz="900" b="0" i="0" u="none" strike="noStrike" cap="none" normalizeH="0" baseline="0" dirty="0">
                <a:ln>
                  <a:noFill/>
                </a:ln>
                <a:solidFill>
                  <a:schemeClr val="tx1"/>
                </a:solidFill>
                <a:effectLst/>
                <a:latin typeface="Arial Unicode MS"/>
              </a:rPr>
              <a:t>Adam</a:t>
            </a:r>
            <a:r>
              <a:rPr kumimoji="0" lang="en-US" altLang="en-US" sz="700" b="0" i="0" u="none" strike="noStrike" cap="none" normalizeH="0" baseline="0" dirty="0">
                <a:ln>
                  <a:noFill/>
                </a:ln>
                <a:solidFill>
                  <a:schemeClr val="tx1"/>
                </a:solidFill>
                <a:effectLst/>
              </a:rPr>
              <a:t> optimizer and </a:t>
            </a:r>
            <a:r>
              <a:rPr kumimoji="0" lang="en-US" altLang="en-US" sz="900" b="0" i="0" u="none" strike="noStrike" cap="none" normalizeH="0" baseline="0" dirty="0" err="1">
                <a:ln>
                  <a:noFill/>
                </a:ln>
                <a:solidFill>
                  <a:schemeClr val="tx1"/>
                </a:solidFill>
                <a:effectLst/>
                <a:latin typeface="Arial Unicode MS"/>
              </a:rPr>
              <a:t>categorical_crossentropy</a:t>
            </a:r>
            <a:r>
              <a:rPr kumimoji="0" lang="en-US" altLang="en-US" sz="700" b="0" i="0" u="none" strike="noStrike" cap="none" normalizeH="0" baseline="0" dirty="0">
                <a:ln>
                  <a:noFill/>
                </a:ln>
                <a:solidFill>
                  <a:schemeClr val="tx1"/>
                </a:solidFill>
                <a:effectLst/>
              </a:rPr>
              <a:t> loss function.</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Step 14</a:t>
            </a:r>
            <a:r>
              <a:rPr kumimoji="0" lang="en-US" altLang="en-US" sz="1600" b="0" i="0" u="none" strike="noStrike" cap="none" normalizeH="0" baseline="0" dirty="0">
                <a:ln>
                  <a:noFill/>
                </a:ln>
                <a:solidFill>
                  <a:schemeClr val="tx1"/>
                </a:solidFill>
                <a:effectLst/>
                <a:latin typeface="Arial" panose="020B0604020202020204" pitchFamily="34" charset="0"/>
              </a:rPr>
              <a:t>: Train the model using the augmented training data for a specified number of epochs, with real-time validation on the test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Saving and Loading the Best Model</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Step 15</a:t>
            </a:r>
            <a:r>
              <a:rPr kumimoji="0" lang="en-US" altLang="en-US" sz="1600" b="0" i="0" u="none" strike="noStrike" cap="none" normalizeH="0" baseline="0" dirty="0">
                <a:ln>
                  <a:noFill/>
                </a:ln>
                <a:solidFill>
                  <a:schemeClr val="tx1"/>
                </a:solidFill>
                <a:effectLst/>
                <a:latin typeface="Arial" panose="020B0604020202020204" pitchFamily="34" charset="0"/>
              </a:rPr>
              <a:t>: After training, load the best-performing model weights saved by </a:t>
            </a:r>
            <a:r>
              <a:rPr kumimoji="0" lang="en-US" altLang="en-US" sz="900" b="0" i="0" u="none" strike="noStrike" cap="none" normalizeH="0" baseline="0" dirty="0" err="1">
                <a:ln>
                  <a:noFill/>
                </a:ln>
                <a:solidFill>
                  <a:schemeClr val="tx1"/>
                </a:solidFill>
                <a:effectLst/>
                <a:latin typeface="Arial Unicode MS"/>
              </a:rPr>
              <a:t>ModelCheckpoint</a:t>
            </a:r>
            <a:r>
              <a:rPr kumimoji="0" lang="en-US" altLang="en-US" sz="7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Step 16</a:t>
            </a:r>
            <a:r>
              <a:rPr kumimoji="0" lang="en-US" altLang="en-US" sz="1600" b="0" i="0" u="none" strike="noStrike" cap="none" normalizeH="0" baseline="0" dirty="0">
                <a:ln>
                  <a:noFill/>
                </a:ln>
                <a:solidFill>
                  <a:schemeClr val="tx1"/>
                </a:solidFill>
                <a:effectLst/>
                <a:latin typeface="Arial" panose="020B0604020202020204" pitchFamily="34" charset="0"/>
              </a:rPr>
              <a:t>: Save the best model into a </a:t>
            </a:r>
            <a:r>
              <a:rPr kumimoji="0" lang="en-US" altLang="en-US" sz="900" b="0" i="0" u="none" strike="noStrike" cap="none" normalizeH="0" baseline="0" dirty="0">
                <a:ln>
                  <a:noFill/>
                </a:ln>
                <a:solidFill>
                  <a:schemeClr val="tx1"/>
                </a:solidFill>
                <a:effectLst/>
                <a:latin typeface="Arial Unicode MS"/>
              </a:rPr>
              <a:t>.h5</a:t>
            </a:r>
            <a:r>
              <a:rPr kumimoji="0" lang="en-US" altLang="en-US" sz="700" b="0" i="0" u="none" strike="noStrike" cap="none" normalizeH="0" baseline="0" dirty="0">
                <a:ln>
                  <a:noFill/>
                </a:ln>
                <a:solidFill>
                  <a:schemeClr val="tx1"/>
                </a:solidFill>
                <a:effectLst/>
              </a:rPr>
              <a:t> file for future use.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Evaluating the Model</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Step 17</a:t>
            </a:r>
            <a:r>
              <a:rPr kumimoji="0" lang="en-US" altLang="en-US" sz="1600" b="0" i="0" u="none" strike="noStrike" cap="none" normalizeH="0" baseline="0" dirty="0">
                <a:ln>
                  <a:noFill/>
                </a:ln>
                <a:solidFill>
                  <a:schemeClr val="tx1"/>
                </a:solidFill>
                <a:effectLst/>
                <a:latin typeface="Arial" panose="020B0604020202020204" pitchFamily="34" charset="0"/>
              </a:rPr>
              <a:t>: Evaluate the model on the test set and print the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Predicting and Plotting the Confusion Matrix</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Step 18</a:t>
            </a:r>
            <a:r>
              <a:rPr kumimoji="0" lang="en-US" altLang="en-US" sz="1600" b="0" i="0" u="none" strike="noStrike" cap="none" normalizeH="0" baseline="0" dirty="0">
                <a:ln>
                  <a:noFill/>
                </a:ln>
                <a:solidFill>
                  <a:schemeClr val="tx1"/>
                </a:solidFill>
                <a:effectLst/>
                <a:latin typeface="Arial" panose="020B0604020202020204" pitchFamily="34" charset="0"/>
              </a:rPr>
              <a:t>: Use the trained model to predict class probabilities for the test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Step 19</a:t>
            </a:r>
            <a:r>
              <a:rPr kumimoji="0" lang="en-US" altLang="en-US" sz="1600" b="0" i="0" u="none" strike="noStrike" cap="none" normalizeH="0" baseline="0" dirty="0">
                <a:ln>
                  <a:noFill/>
                </a:ln>
                <a:solidFill>
                  <a:schemeClr val="tx1"/>
                </a:solidFill>
                <a:effectLst/>
                <a:latin typeface="Arial" panose="020B0604020202020204" pitchFamily="34" charset="0"/>
              </a:rPr>
              <a:t>: Convert the predicted probabilities and true labels into class labels.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Step 20</a:t>
            </a:r>
            <a:r>
              <a:rPr kumimoji="0" lang="en-US" altLang="en-US" sz="1600" b="0" i="0" u="none" strike="noStrike" cap="none" normalizeH="0" baseline="0" dirty="0">
                <a:ln>
                  <a:noFill/>
                </a:ln>
                <a:solidFill>
                  <a:schemeClr val="tx1"/>
                </a:solidFill>
                <a:effectLst/>
                <a:latin typeface="Arial" panose="020B0604020202020204" pitchFamily="34" charset="0"/>
              </a:rPr>
              <a:t>: Generate and plot a confusion matrix to visualize the model's performance on each class.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Converting the Model to TensorFlow Lite (Optional)</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Step 21</a:t>
            </a:r>
            <a:r>
              <a:rPr kumimoji="0" lang="en-US" altLang="en-US" sz="1600" b="0" i="0" u="none" strike="noStrike" cap="none" normalizeH="0" baseline="0" dirty="0">
                <a:ln>
                  <a:noFill/>
                </a:ln>
                <a:solidFill>
                  <a:schemeClr val="tx1"/>
                </a:solidFill>
                <a:effectLst/>
                <a:latin typeface="Arial" panose="020B0604020202020204" pitchFamily="34" charset="0"/>
              </a:rPr>
              <a:t>: Convert the saved </a:t>
            </a:r>
            <a:r>
              <a:rPr kumimoji="0" lang="en-US" altLang="en-US" sz="900" b="0" i="0" u="none" strike="noStrike" cap="none" normalizeH="0" baseline="0" dirty="0">
                <a:ln>
                  <a:noFill/>
                </a:ln>
                <a:solidFill>
                  <a:schemeClr val="tx1"/>
                </a:solidFill>
                <a:effectLst/>
                <a:latin typeface="Arial Unicode MS"/>
              </a:rPr>
              <a:t>.h5</a:t>
            </a:r>
            <a:r>
              <a:rPr kumimoji="0" lang="en-US" altLang="en-US" sz="700" b="0" i="0" u="none" strike="noStrike" cap="none" normalizeH="0" baseline="0" dirty="0">
                <a:ln>
                  <a:noFill/>
                </a:ln>
                <a:solidFill>
                  <a:schemeClr val="tx1"/>
                </a:solidFill>
                <a:effectLst/>
              </a:rPr>
              <a:t> model to TensorFlow Lite format for deployment on mobile or edge devices.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17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2EC60-D294-F662-15A8-AAC63D2B0B3F}"/>
              </a:ext>
            </a:extLst>
          </p:cNvPr>
          <p:cNvSpPr>
            <a:spLocks noGrp="1"/>
          </p:cNvSpPr>
          <p:nvPr>
            <p:ph type="title"/>
          </p:nvPr>
        </p:nvSpPr>
        <p:spPr>
          <a:xfrm>
            <a:off x="400693" y="410967"/>
            <a:ext cx="10654162" cy="5085708"/>
          </a:xfrm>
        </p:spPr>
        <p:txBody>
          <a:bodyPr>
            <a:noAutofit/>
          </a:bodyPr>
          <a:lstStyle/>
          <a:p>
            <a:r>
              <a:rPr lang="en-US" sz="2400" b="1" u="sng" dirty="0">
                <a:latin typeface="Aptos" panose="020B0004020202020204" pitchFamily="34" charset="0"/>
              </a:rPr>
              <a:t>Results</a:t>
            </a:r>
            <a:r>
              <a:rPr lang="en-US" sz="2400" dirty="0">
                <a:latin typeface="Aptos" panose="020B0004020202020204" pitchFamily="34" charset="0"/>
              </a:rPr>
              <a:t/>
            </a:r>
            <a:br>
              <a:rPr lang="en-US" sz="2400" dirty="0">
                <a:latin typeface="Aptos" panose="020B0004020202020204" pitchFamily="34" charset="0"/>
              </a:rPr>
            </a:br>
            <a:r>
              <a:rPr lang="en-US" sz="2400" dirty="0">
                <a:latin typeface="Aptos" panose="020B0004020202020204" pitchFamily="34" charset="0"/>
              </a:rPr>
              <a:t/>
            </a:r>
            <a:br>
              <a:rPr lang="en-US" sz="2400" dirty="0">
                <a:latin typeface="Aptos" panose="020B0004020202020204" pitchFamily="34" charset="0"/>
              </a:rPr>
            </a:br>
            <a:r>
              <a:rPr lang="en-US" sz="2400" dirty="0">
                <a:latin typeface="Aptos" panose="020B0004020202020204" pitchFamily="34" charset="0"/>
              </a:rPr>
              <a:t>We have achieved following  RESULTS for detection of Skin Cancers.</a:t>
            </a:r>
            <a:br>
              <a:rPr lang="en-US" sz="2400" dirty="0">
                <a:latin typeface="Aptos" panose="020B0004020202020204" pitchFamily="34" charset="0"/>
              </a:rPr>
            </a:br>
            <a:r>
              <a:rPr lang="en-US" sz="2400" dirty="0">
                <a:latin typeface="Aptos" panose="020B0004020202020204" pitchFamily="34" charset="0"/>
              </a:rPr>
              <a:t/>
            </a:r>
            <a:br>
              <a:rPr lang="en-US" sz="2400" dirty="0">
                <a:latin typeface="Aptos" panose="020B0004020202020204" pitchFamily="34" charset="0"/>
              </a:rPr>
            </a:br>
            <a:r>
              <a:rPr lang="en-US" sz="2400" dirty="0">
                <a:latin typeface="Aptos" panose="020B0004020202020204" pitchFamily="34" charset="0"/>
              </a:rPr>
              <a:t/>
            </a:r>
            <a:br>
              <a:rPr lang="en-US" sz="2400" dirty="0">
                <a:latin typeface="Aptos" panose="020B0004020202020204" pitchFamily="34" charset="0"/>
              </a:rPr>
            </a:br>
            <a:r>
              <a:rPr lang="en-US" sz="2000" dirty="0">
                <a:latin typeface="Aptos" panose="020B0004020202020204" pitchFamily="34" charset="0"/>
              </a:rPr>
              <a:t/>
            </a:r>
            <a:br>
              <a:rPr lang="en-US" sz="2000" dirty="0">
                <a:latin typeface="Aptos" panose="020B0004020202020204" pitchFamily="34" charset="0"/>
              </a:rPr>
            </a:br>
            <a:r>
              <a:rPr lang="en-US" sz="2000" dirty="0">
                <a:latin typeface="Aptos" panose="020B0004020202020204" pitchFamily="34" charset="0"/>
              </a:rPr>
              <a:t> Performance Metrics </a:t>
            </a:r>
            <a:br>
              <a:rPr lang="en-US" sz="2000" dirty="0">
                <a:latin typeface="Aptos" panose="020B0004020202020204" pitchFamily="34" charset="0"/>
              </a:rPr>
            </a:br>
            <a:r>
              <a:rPr lang="en-US" sz="2000" dirty="0">
                <a:latin typeface="Aptos" panose="020B0004020202020204" pitchFamily="34" charset="0"/>
              </a:rPr>
              <a:t>Test Accuracy                                    : 97.47%</a:t>
            </a:r>
            <a:br>
              <a:rPr lang="en-US" sz="2000" dirty="0">
                <a:latin typeface="Aptos" panose="020B0004020202020204" pitchFamily="34" charset="0"/>
              </a:rPr>
            </a:br>
            <a:r>
              <a:rPr lang="en-US" sz="2000" dirty="0">
                <a:latin typeface="Aptos" panose="020B0004020202020204" pitchFamily="34" charset="0"/>
              </a:rPr>
              <a:t>Precision                                        : 97%</a:t>
            </a:r>
            <a:br>
              <a:rPr lang="en-US" sz="2000" dirty="0">
                <a:latin typeface="Aptos" panose="020B0004020202020204" pitchFamily="34" charset="0"/>
              </a:rPr>
            </a:br>
            <a:r>
              <a:rPr lang="en-US" sz="2000" dirty="0">
                <a:latin typeface="Aptos" panose="020B0004020202020204" pitchFamily="34" charset="0"/>
              </a:rPr>
              <a:t>Sensitivity (BCC)                                : 100% </a:t>
            </a:r>
            <a:br>
              <a:rPr lang="en-US" sz="2000" dirty="0">
                <a:latin typeface="Aptos" panose="020B0004020202020204" pitchFamily="34" charset="0"/>
              </a:rPr>
            </a:br>
            <a:r>
              <a:rPr lang="en-US" sz="2000" dirty="0">
                <a:latin typeface="Aptos" panose="020B0004020202020204" pitchFamily="34" charset="0"/>
              </a:rPr>
              <a:t>Sensitivity (Melanoma)                           : 96% </a:t>
            </a:r>
            <a:br>
              <a:rPr lang="en-US" sz="2000" dirty="0">
                <a:latin typeface="Aptos" panose="020B0004020202020204" pitchFamily="34" charset="0"/>
              </a:rPr>
            </a:br>
            <a:r>
              <a:rPr lang="en-US" sz="2000" dirty="0">
                <a:latin typeface="Aptos" panose="020B0004020202020204" pitchFamily="34" charset="0"/>
              </a:rPr>
              <a:t>Sensitivity (Nevus)                              : 98%</a:t>
            </a:r>
            <a:br>
              <a:rPr lang="en-US" sz="2000" dirty="0">
                <a:latin typeface="Aptos" panose="020B0004020202020204" pitchFamily="34" charset="0"/>
              </a:rPr>
            </a:br>
            <a:r>
              <a:rPr lang="en-US" sz="2000" dirty="0">
                <a:latin typeface="Aptos" panose="020B0004020202020204" pitchFamily="34" charset="0"/>
              </a:rPr>
              <a:t>F1-score                                         : 98%</a:t>
            </a:r>
            <a:br>
              <a:rPr lang="en-US" sz="2000" dirty="0">
                <a:latin typeface="Aptos" panose="020B0004020202020204" pitchFamily="34" charset="0"/>
              </a:rPr>
            </a:br>
            <a:r>
              <a:rPr lang="en-US" sz="2000" dirty="0">
                <a:latin typeface="Aptos" panose="020B0004020202020204" pitchFamily="34" charset="0"/>
              </a:rPr>
              <a:t>AUC                                              </a:t>
            </a:r>
            <a:r>
              <a:rPr lang="en-US" sz="2000" dirty="0"/>
              <a:t>: 0.99</a:t>
            </a:r>
            <a:endParaRPr lang="en-US" sz="2400" dirty="0"/>
          </a:p>
        </p:txBody>
      </p:sp>
    </p:spTree>
    <p:extLst>
      <p:ext uri="{BB962C8B-B14F-4D97-AF65-F5344CB8AC3E}">
        <p14:creationId xmlns:p14="http://schemas.microsoft.com/office/powerpoint/2010/main" val="1828000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21" y="804519"/>
            <a:ext cx="10577334" cy="4102761"/>
          </a:xfrm>
        </p:spPr>
        <p:txBody>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endParaRPr lang="en-IN" dirty="0"/>
          </a:p>
        </p:txBody>
      </p:sp>
      <p:pic>
        <p:nvPicPr>
          <p:cNvPr id="5" name="Picture 4"/>
          <p:cNvPicPr>
            <a:picLocks noChangeAspect="1"/>
          </p:cNvPicPr>
          <p:nvPr/>
        </p:nvPicPr>
        <p:blipFill>
          <a:blip r:embed="rId2"/>
          <a:stretch>
            <a:fillRect/>
          </a:stretch>
        </p:blipFill>
        <p:spPr>
          <a:xfrm>
            <a:off x="6489486" y="1096950"/>
            <a:ext cx="4922947" cy="3810330"/>
          </a:xfrm>
          <a:prstGeom prst="rect">
            <a:avLst/>
          </a:prstGeom>
        </p:spPr>
      </p:pic>
      <p:sp>
        <p:nvSpPr>
          <p:cNvPr id="6" name="Rectangle 5"/>
          <p:cNvSpPr/>
          <p:nvPr/>
        </p:nvSpPr>
        <p:spPr>
          <a:xfrm>
            <a:off x="477521" y="1249680"/>
            <a:ext cx="8666479" cy="3447098"/>
          </a:xfrm>
          <a:prstGeom prst="rect">
            <a:avLst/>
          </a:prstGeom>
        </p:spPr>
        <p:txBody>
          <a:bodyPr wrap="square">
            <a:spAutoFit/>
          </a:bodyPr>
          <a:lstStyle/>
          <a:p>
            <a:pPr marL="457200"/>
            <a:r>
              <a:rPr lang="en-US" b="1" dirty="0"/>
              <a:t>CONFUSION MATRIX</a:t>
            </a:r>
            <a:r>
              <a:rPr lang="en-US" b="1" dirty="0" smtClean="0"/>
              <a:t>:</a:t>
            </a:r>
          </a:p>
          <a:p>
            <a:pPr marL="457200"/>
            <a:endParaRPr lang="en-IN" b="1" dirty="0"/>
          </a:p>
          <a:p>
            <a:pPr marL="457200">
              <a:spcAft>
                <a:spcPts val="0"/>
              </a:spcAft>
            </a:pPr>
            <a:endParaRPr lang="en-IN" sz="1400" b="1" dirty="0" smtClean="0">
              <a:latin typeface="Calibri" panose="020F0502020204030204" pitchFamily="34" charset="0"/>
              <a:ea typeface="Times New Roman" panose="02020603050405020304" pitchFamily="18" charset="0"/>
            </a:endParaRPr>
          </a:p>
          <a:p>
            <a:pPr marL="457200">
              <a:spcAft>
                <a:spcPts val="0"/>
              </a:spcAft>
            </a:pPr>
            <a:endParaRPr lang="en-IN" sz="1400" b="1" dirty="0">
              <a:latin typeface="Calibri" panose="020F0502020204030204" pitchFamily="34" charset="0"/>
              <a:ea typeface="Times New Roman" panose="02020603050405020304" pitchFamily="18" charset="0"/>
            </a:endParaRPr>
          </a:p>
          <a:p>
            <a:pPr marL="457200">
              <a:spcAft>
                <a:spcPts val="0"/>
              </a:spcAft>
            </a:pPr>
            <a:r>
              <a:rPr lang="en-IN" sz="1400" b="1" dirty="0" smtClean="0">
                <a:latin typeface="Calibri" panose="020F0502020204030204" pitchFamily="34" charset="0"/>
                <a:ea typeface="Times New Roman" panose="02020603050405020304" pitchFamily="18" charset="0"/>
              </a:rPr>
              <a:t>BCC</a:t>
            </a:r>
            <a:r>
              <a:rPr lang="en-IN" sz="1400" dirty="0">
                <a:latin typeface="Calibri" panose="020F0502020204030204" pitchFamily="34" charset="0"/>
                <a:ea typeface="Times New Roman" panose="02020603050405020304" pitchFamily="18" charset="0"/>
              </a:rPr>
              <a:t>:</a:t>
            </a:r>
            <a:endParaRPr lang="en-IN" sz="1100" dirty="0">
              <a:latin typeface="Times New Roman" panose="02020603050405020304" pitchFamily="18" charset="0"/>
              <a:ea typeface="Times New Roman" panose="02020603050405020304" pitchFamily="18" charset="0"/>
            </a:endParaRPr>
          </a:p>
          <a:p>
            <a:pPr marL="742950" lvl="1" indent="-285750">
              <a:spcAft>
                <a:spcPts val="0"/>
              </a:spcAft>
              <a:buSzPts val="1000"/>
              <a:buFont typeface="Courier New" panose="02070309020205020404" pitchFamily="49" charset="0"/>
              <a:buChar char="o"/>
              <a:tabLst>
                <a:tab pos="914400" algn="l"/>
              </a:tabLst>
            </a:pPr>
            <a:r>
              <a:rPr lang="en-IN" sz="1400" dirty="0">
                <a:latin typeface="Calibri" panose="020F0502020204030204" pitchFamily="34" charset="0"/>
                <a:ea typeface="Times New Roman" panose="02020603050405020304" pitchFamily="18" charset="0"/>
                <a:cs typeface="Times New Roman" panose="02020603050405020304" pitchFamily="18" charset="0"/>
              </a:rPr>
              <a:t>Correctly classified as BCC: 622 instances.</a:t>
            </a:r>
            <a:endParaRPr lang="en-IN" sz="11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spcAft>
                <a:spcPts val="0"/>
              </a:spcAft>
              <a:buSzPts val="1000"/>
              <a:buFont typeface="Courier New" panose="02070309020205020404" pitchFamily="49" charset="0"/>
              <a:buChar char="o"/>
              <a:tabLst>
                <a:tab pos="914400" algn="l"/>
              </a:tabLst>
            </a:pPr>
            <a:r>
              <a:rPr lang="en-IN" sz="1400" dirty="0">
                <a:latin typeface="Calibri" panose="020F0502020204030204" pitchFamily="34" charset="0"/>
                <a:ea typeface="Times New Roman" panose="02020603050405020304" pitchFamily="18" charset="0"/>
                <a:cs typeface="Times New Roman" panose="02020603050405020304" pitchFamily="18" charset="0"/>
              </a:rPr>
              <a:t>Misclassified as MELANOMA: 43 instances.</a:t>
            </a:r>
            <a:endParaRPr lang="en-IN" sz="11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spcAft>
                <a:spcPts val="0"/>
              </a:spcAft>
              <a:buSzPts val="1000"/>
              <a:buFont typeface="Courier New" panose="02070309020205020404" pitchFamily="49" charset="0"/>
              <a:buChar char="o"/>
              <a:tabLst>
                <a:tab pos="914400" algn="l"/>
              </a:tabLst>
            </a:pPr>
            <a:r>
              <a:rPr lang="en-IN" sz="1400" dirty="0">
                <a:latin typeface="Calibri" panose="020F0502020204030204" pitchFamily="34" charset="0"/>
                <a:ea typeface="Times New Roman" panose="02020603050405020304" pitchFamily="18" charset="0"/>
                <a:cs typeface="Times New Roman" panose="02020603050405020304" pitchFamily="18" charset="0"/>
              </a:rPr>
              <a:t>Misclassified as NEVUS: 6 instances.</a:t>
            </a:r>
            <a:endParaRPr lang="en-IN" sz="11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a:spcAft>
                <a:spcPts val="0"/>
              </a:spcAft>
            </a:pPr>
            <a:r>
              <a:rPr lang="en-IN" sz="1400" b="1" dirty="0">
                <a:latin typeface="Calibri" panose="020F0502020204030204" pitchFamily="34" charset="0"/>
                <a:ea typeface="Times New Roman" panose="02020603050405020304" pitchFamily="18" charset="0"/>
              </a:rPr>
              <a:t>MELANOMA</a:t>
            </a:r>
            <a:r>
              <a:rPr lang="en-IN" sz="1400" dirty="0">
                <a:latin typeface="Calibri" panose="020F0502020204030204" pitchFamily="34" charset="0"/>
                <a:ea typeface="Times New Roman" panose="02020603050405020304" pitchFamily="18" charset="0"/>
              </a:rPr>
              <a:t>:</a:t>
            </a:r>
            <a:endParaRPr lang="en-IN" sz="1100" dirty="0">
              <a:latin typeface="Times New Roman" panose="02020603050405020304" pitchFamily="18" charset="0"/>
              <a:ea typeface="Times New Roman" panose="02020603050405020304" pitchFamily="18" charset="0"/>
            </a:endParaRPr>
          </a:p>
          <a:p>
            <a:pPr marL="742950" lvl="1" indent="-285750">
              <a:spcAft>
                <a:spcPts val="0"/>
              </a:spcAft>
              <a:buSzPts val="1000"/>
              <a:buFont typeface="Courier New" panose="02070309020205020404" pitchFamily="49" charset="0"/>
              <a:buChar char="o"/>
              <a:tabLst>
                <a:tab pos="914400" algn="l"/>
              </a:tabLst>
            </a:pPr>
            <a:r>
              <a:rPr lang="en-IN" sz="1400" dirty="0">
                <a:latin typeface="Calibri" panose="020F0502020204030204" pitchFamily="34" charset="0"/>
                <a:ea typeface="Times New Roman" panose="02020603050405020304" pitchFamily="18" charset="0"/>
                <a:cs typeface="Times New Roman" panose="02020603050405020304" pitchFamily="18" charset="0"/>
              </a:rPr>
              <a:t>Correctly classified as MELANOMA: 792 instances.</a:t>
            </a:r>
            <a:endParaRPr lang="en-IN" sz="11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spcAft>
                <a:spcPts val="0"/>
              </a:spcAft>
              <a:buSzPts val="1000"/>
              <a:buFont typeface="Courier New" panose="02070309020205020404" pitchFamily="49" charset="0"/>
              <a:buChar char="o"/>
              <a:tabLst>
                <a:tab pos="914400" algn="l"/>
              </a:tabLst>
            </a:pPr>
            <a:r>
              <a:rPr lang="en-IN" sz="1400" dirty="0">
                <a:latin typeface="Calibri" panose="020F0502020204030204" pitchFamily="34" charset="0"/>
                <a:ea typeface="Times New Roman" panose="02020603050405020304" pitchFamily="18" charset="0"/>
                <a:cs typeface="Times New Roman" panose="02020603050405020304" pitchFamily="18" charset="0"/>
              </a:rPr>
              <a:t>Misclassified as BCC: 23 instances.</a:t>
            </a:r>
            <a:endParaRPr lang="en-IN" sz="11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spcAft>
                <a:spcPts val="0"/>
              </a:spcAft>
              <a:buSzPts val="1000"/>
              <a:buFont typeface="Courier New" panose="02070309020205020404" pitchFamily="49" charset="0"/>
              <a:buChar char="o"/>
              <a:tabLst>
                <a:tab pos="914400" algn="l"/>
              </a:tabLst>
            </a:pPr>
            <a:r>
              <a:rPr lang="en-IN" sz="1400" dirty="0">
                <a:latin typeface="Calibri" panose="020F0502020204030204" pitchFamily="34" charset="0"/>
                <a:ea typeface="Times New Roman" panose="02020603050405020304" pitchFamily="18" charset="0"/>
                <a:cs typeface="Times New Roman" panose="02020603050405020304" pitchFamily="18" charset="0"/>
              </a:rPr>
              <a:t>Misclassified as NEVUS: 65 instances.</a:t>
            </a:r>
            <a:endParaRPr lang="en-IN" sz="1100" dirty="0">
              <a:latin typeface="Times New Roman" panose="02020603050405020304" pitchFamily="18" charset="0"/>
              <a:ea typeface="Times New Roman" panose="02020603050405020304" pitchFamily="18" charset="0"/>
              <a:cs typeface="Times New Roman" panose="02020603050405020304" pitchFamily="18" charset="0"/>
            </a:endParaRPr>
          </a:p>
          <a:p>
            <a:pPr marL="457200">
              <a:spcAft>
                <a:spcPts val="0"/>
              </a:spcAft>
            </a:pPr>
            <a:r>
              <a:rPr lang="en-IN" sz="1400" b="1" dirty="0">
                <a:latin typeface="Calibri" panose="020F0502020204030204" pitchFamily="34" charset="0"/>
                <a:ea typeface="Times New Roman" panose="02020603050405020304" pitchFamily="18" charset="0"/>
              </a:rPr>
              <a:t>NEVUS</a:t>
            </a:r>
            <a:r>
              <a:rPr lang="en-IN" sz="1400" dirty="0">
                <a:latin typeface="Calibri" panose="020F0502020204030204" pitchFamily="34" charset="0"/>
                <a:ea typeface="Times New Roman" panose="02020603050405020304" pitchFamily="18" charset="0"/>
              </a:rPr>
              <a:t>:</a:t>
            </a:r>
            <a:endParaRPr lang="en-IN" sz="1100" dirty="0">
              <a:latin typeface="Times New Roman" panose="02020603050405020304" pitchFamily="18" charset="0"/>
              <a:ea typeface="Times New Roman" panose="02020603050405020304" pitchFamily="18" charset="0"/>
            </a:endParaRPr>
          </a:p>
          <a:p>
            <a:pPr marL="742950" lvl="1" indent="-285750">
              <a:spcAft>
                <a:spcPts val="0"/>
              </a:spcAft>
              <a:buSzPts val="1000"/>
              <a:buFont typeface="Courier New" panose="02070309020205020404" pitchFamily="49" charset="0"/>
              <a:buChar char="o"/>
              <a:tabLst>
                <a:tab pos="914400" algn="l"/>
              </a:tabLst>
            </a:pPr>
            <a:r>
              <a:rPr lang="en-IN" sz="1400" dirty="0">
                <a:latin typeface="Calibri" panose="020F0502020204030204" pitchFamily="34" charset="0"/>
                <a:ea typeface="Times New Roman" panose="02020603050405020304" pitchFamily="18" charset="0"/>
                <a:cs typeface="Times New Roman" panose="02020603050405020304" pitchFamily="18" charset="0"/>
              </a:rPr>
              <a:t>Correctly classified as NEVUS: 828 instances.</a:t>
            </a:r>
            <a:endParaRPr lang="en-IN" sz="1100" dirty="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spcAft>
                <a:spcPts val="0"/>
              </a:spcAft>
              <a:buSzPts val="1000"/>
              <a:buFont typeface="Courier New" panose="02070309020205020404" pitchFamily="49" charset="0"/>
              <a:buChar char="o"/>
              <a:tabLst>
                <a:tab pos="914400" algn="l"/>
              </a:tabLst>
            </a:pPr>
            <a:r>
              <a:rPr lang="en-IN" sz="1400" dirty="0">
                <a:latin typeface="Calibri" panose="020F0502020204030204" pitchFamily="34" charset="0"/>
                <a:ea typeface="Times New Roman" panose="02020603050405020304" pitchFamily="18" charset="0"/>
                <a:cs typeface="Times New Roman" panose="02020603050405020304" pitchFamily="18" charset="0"/>
              </a:rPr>
              <a:t>Misclassified as MELANOMA: 90 instances.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1766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Grp="1" noChangeArrowheads="1"/>
          </p:cNvSpPr>
          <p:nvPr>
            <p:ph type="title"/>
          </p:nvPr>
        </p:nvSpPr>
        <p:spPr bwMode="auto">
          <a:xfrm>
            <a:off x="415636" y="1829083"/>
            <a:ext cx="11370861"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Steps </a:t>
            </a:r>
            <a:r>
              <a:rPr kumimoji="0" lang="en-US" altLang="en-US" sz="1600" b="1" i="0" u="none" strike="noStrike" cap="none" normalizeH="0" baseline="0" dirty="0">
                <a:ln>
                  <a:noFill/>
                </a:ln>
                <a:solidFill>
                  <a:schemeClr val="tx1"/>
                </a:solidFill>
                <a:effectLst/>
                <a:latin typeface="Arial" panose="020B0604020202020204" pitchFamily="34" charset="0"/>
              </a:rPr>
              <a:t>of the Flask App:</a:t>
            </a:r>
            <a:br>
              <a:rPr kumimoji="0" lang="en-US" altLang="en-US" sz="1600" b="1"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
            </a:r>
            <a:br>
              <a:rPr kumimoji="0" lang="en-US" altLang="en-US" sz="1600" b="1"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
            </a:r>
            <a:br>
              <a:rPr kumimoji="0" lang="en-US" altLang="en-US" sz="1600" b="1"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
            </a:r>
            <a:br>
              <a:rPr kumimoji="0" lang="en-US" altLang="en-US" sz="1600" b="1"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
            </a:r>
            <a:br>
              <a:rPr kumimoji="0" lang="en-US" altLang="en-US" sz="1600" b="1"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1. </a:t>
            </a:r>
            <a:r>
              <a:rPr kumimoji="0" lang="en-US" altLang="en-US" sz="1600" b="0" i="0" u="none" strike="noStrike" cap="none" normalizeH="0" baseline="0" dirty="0">
                <a:ln>
                  <a:noFill/>
                </a:ln>
                <a:solidFill>
                  <a:schemeClr val="tx1"/>
                </a:solidFill>
                <a:effectLst/>
                <a:latin typeface="Arial" panose="020B0604020202020204" pitchFamily="34" charset="0"/>
              </a:rPr>
              <a:t>User accesses the homepage (</a:t>
            </a:r>
            <a:r>
              <a:rPr kumimoji="0" lang="en-US" altLang="en-US" sz="1600" b="0" i="0" u="none" strike="noStrike" cap="none" normalizeH="0" baseline="0" dirty="0">
                <a:ln>
                  <a:noFill/>
                </a:ln>
                <a:solidFill>
                  <a:schemeClr val="tx1"/>
                </a:solidFill>
                <a:effectLst/>
                <a:latin typeface="Arial Unicode MS"/>
              </a:rPr>
              <a:t>index.html</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chemeClr val="tx1"/>
                </a:solidFill>
                <a:effectLst/>
                <a:latin typeface="Arial" panose="020B0604020202020204" pitchFamily="34" charset="0"/>
              </a:rPr>
              <a:t>User uploads an image.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tx1"/>
                </a:solidFill>
                <a:effectLst/>
                <a:latin typeface="Arial" panose="020B0604020202020204" pitchFamily="34" charset="0"/>
              </a:rPr>
              <a:t>The app saves the image and makes predictions using the loaded </a:t>
            </a:r>
            <a:r>
              <a:rPr kumimoji="0" lang="en-US" altLang="en-US" sz="1600" b="0" i="0" u="none" strike="noStrike" cap="none" normalizeH="0" baseline="0" dirty="0">
                <a:ln>
                  <a:noFill/>
                </a:ln>
                <a:solidFill>
                  <a:schemeClr val="tx1"/>
                </a:solidFill>
                <a:effectLst/>
                <a:latin typeface="Arial Unicode MS"/>
              </a:rPr>
              <a:t>model_v1.h5</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0" i="0" u="none" strike="noStrike" cap="none" normalizeH="0" baseline="0" dirty="0">
                <a:ln>
                  <a:noFill/>
                </a:ln>
                <a:solidFill>
                  <a:schemeClr val="tx1"/>
                </a:solidFill>
                <a:effectLst/>
                <a:latin typeface="Arial" panose="020B0604020202020204" pitchFamily="34" charset="0"/>
              </a:rPr>
              <a:t>A Grad-CAM heatmap is generated to visualize important image regions.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a:ln>
                  <a:noFill/>
                </a:ln>
                <a:solidFill>
                  <a:schemeClr val="tx1"/>
                </a:solidFill>
                <a:effectLst/>
                <a:latin typeface="Arial" panose="020B0604020202020204" pitchFamily="34" charset="0"/>
              </a:rPr>
              <a:t>The prediction and heatmap are displayed on the results page (</a:t>
            </a:r>
            <a:r>
              <a:rPr kumimoji="0" lang="en-US" altLang="en-US" sz="1600" b="0" i="0" u="none" strike="noStrike" cap="none" normalizeH="0" baseline="0" dirty="0">
                <a:ln>
                  <a:noFill/>
                </a:ln>
                <a:solidFill>
                  <a:schemeClr val="tx1"/>
                </a:solidFill>
                <a:effectLst/>
                <a:latin typeface="Arial Unicode MS"/>
              </a:rPr>
              <a:t>predict.html</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4967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3" name="Picture 32">
            <a:extLst>
              <a:ext uri="{FF2B5EF4-FFF2-40B4-BE49-F238E27FC236}">
                <a16:creationId xmlns:a16="http://schemas.microsoft.com/office/drawing/2014/main"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5" name="Straight Connector 34">
            <a:extLst>
              <a:ext uri="{FF2B5EF4-FFF2-40B4-BE49-F238E27FC236}">
                <a16:creationId xmlns:a16="http://schemas.microsoft.com/office/drawing/2014/main"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9" name="Rectangle 38">
            <a:extLst>
              <a:ext uri="{FF2B5EF4-FFF2-40B4-BE49-F238E27FC236}">
                <a16:creationId xmlns:a16="http://schemas.microsoft.com/office/drawing/2014/main" id="{18B71113-ED1E-4689-96FF-620B290351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40707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84252525-B2F1-43A9-8DDF-5F476C864C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0794" y="0"/>
            <a:ext cx="81212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p:cNvSpPr>
            <a:spLocks noGrp="1" noChangeArrowheads="1"/>
          </p:cNvSpPr>
          <p:nvPr>
            <p:ph type="title"/>
          </p:nvPr>
        </p:nvSpPr>
        <p:spPr bwMode="auto">
          <a:xfrm>
            <a:off x="4221018" y="267856"/>
            <a:ext cx="6833834" cy="602210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0" numCol="1" rtlCol="0" anchor="ctr" anchorCtr="0" compatLnSpc="1">
            <a:prstTxWarp prst="textNoShape">
              <a:avLst/>
            </a:prstTxWarp>
            <a:normAutofit/>
          </a:bodyPr>
          <a:lstStyle/>
          <a:p>
            <a:pPr marL="0" marR="0" lvl="0" indent="0" fontAlgn="base">
              <a:spcAft>
                <a:spcPct val="0"/>
              </a:spcAft>
              <a:tabLst/>
            </a:pPr>
            <a:r>
              <a:rPr lang="en-US" altLang="en-US" sz="2000" dirty="0"/>
              <a:t>Project Flow</a:t>
            </a:r>
            <a:r>
              <a:rPr lang="en-US" altLang="en-US" sz="1500" dirty="0"/>
              <a:t/>
            </a:r>
            <a:br>
              <a:rPr lang="en-US" altLang="en-US" sz="1500" dirty="0"/>
            </a:br>
            <a:r>
              <a:rPr lang="en-US" altLang="en-US" sz="1500" dirty="0"/>
              <a:t/>
            </a:r>
            <a:br>
              <a:rPr lang="en-US" altLang="en-US" sz="1500" dirty="0"/>
            </a:br>
            <a:r>
              <a:rPr lang="en-US" altLang="en-US" sz="2000" dirty="0"/>
              <a:t>1. Model Training and Preparation:</a:t>
            </a:r>
            <a:br>
              <a:rPr lang="en-US" altLang="en-US" sz="2000" dirty="0"/>
            </a:br>
            <a:r>
              <a:rPr lang="en-US" altLang="en-US" sz="1500" dirty="0"/>
              <a:t>previously trained a deep learning model (MobileNetV2) for skin cancer classification using images of three classes (Basal Cell Carcinoma, Melanoma, Nevus).</a:t>
            </a:r>
            <a:br>
              <a:rPr lang="en-US" altLang="en-US" sz="1500" dirty="0"/>
            </a:br>
            <a:r>
              <a:rPr lang="en-US" altLang="en-US" sz="1500" dirty="0"/>
              <a:t>The trained model is saved as model_v1.h5 in the models folder.</a:t>
            </a:r>
            <a:br>
              <a:rPr lang="en-US" altLang="en-US" sz="1500" dirty="0"/>
            </a:br>
            <a:r>
              <a:rPr lang="en-US" altLang="en-US" sz="1500" dirty="0"/>
              <a:t/>
            </a:r>
            <a:br>
              <a:rPr lang="en-US" altLang="en-US" sz="1500" dirty="0"/>
            </a:br>
            <a:r>
              <a:rPr lang="en-US" altLang="en-US" sz="2000" dirty="0"/>
              <a:t>2. File Structure Overview:</a:t>
            </a:r>
            <a:r>
              <a:rPr lang="en-US" altLang="en-US" sz="1500" dirty="0"/>
              <a:t/>
            </a:r>
            <a:br>
              <a:rPr lang="en-US" altLang="en-US" sz="1500" dirty="0"/>
            </a:br>
            <a:r>
              <a:rPr lang="en-US" altLang="en-US" sz="1500" dirty="0"/>
              <a:t>models: Contains model_v1.h5 (your trained skin cancer detection model).</a:t>
            </a:r>
            <a:br>
              <a:rPr lang="en-US" altLang="en-US" sz="1500" dirty="0"/>
            </a:br>
            <a:r>
              <a:rPr lang="en-US" altLang="en-US" sz="1500" dirty="0"/>
              <a:t>static/</a:t>
            </a:r>
            <a:r>
              <a:rPr lang="en-US" altLang="en-US" sz="1500" dirty="0" err="1"/>
              <a:t>css</a:t>
            </a:r>
            <a:r>
              <a:rPr lang="en-US" altLang="en-US" sz="1500" dirty="0"/>
              <a:t>: Holds CSS files (main.css and style.css) for the frontend appearance.</a:t>
            </a:r>
            <a:br>
              <a:rPr lang="en-US" altLang="en-US" sz="1500" dirty="0"/>
            </a:br>
            <a:r>
              <a:rPr lang="en-US" altLang="en-US" sz="1500" dirty="0"/>
              <a:t>templates: Contains HTML templates (index.html for the homepage and predict.html for the results page).</a:t>
            </a:r>
            <a:br>
              <a:rPr lang="en-US" altLang="en-US" sz="1500" dirty="0"/>
            </a:br>
            <a:r>
              <a:rPr lang="en-US" altLang="en-US" sz="1500" dirty="0"/>
              <a:t>app.py: The main Flask app that routes the web requests, loads the model, and serves the web interface.</a:t>
            </a:r>
            <a:br>
              <a:rPr lang="en-US" altLang="en-US" sz="1500" dirty="0"/>
            </a:br>
            <a:r>
              <a:rPr lang="en-US" altLang="en-US" sz="1500" dirty="0"/>
              <a:t>heatmap.py: Generates Grad-CAM heatmaps to visualize model predictions.</a:t>
            </a:r>
            <a:br>
              <a:rPr lang="en-US" altLang="en-US" sz="1500" dirty="0"/>
            </a:br>
            <a:r>
              <a:rPr lang="en-US" altLang="en-US" sz="1500" dirty="0"/>
              <a:t/>
            </a:r>
            <a:br>
              <a:rPr lang="en-US" altLang="en-US" sz="1500" dirty="0"/>
            </a:br>
            <a:r>
              <a:rPr lang="en-US" altLang="en-US" sz="2000" dirty="0"/>
              <a:t>3. Flask App Execution:</a:t>
            </a:r>
            <a:r>
              <a:rPr lang="en-US" altLang="en-US" sz="1500" dirty="0"/>
              <a:t/>
            </a:r>
            <a:br>
              <a:rPr lang="en-US" altLang="en-US" sz="1500" dirty="0"/>
            </a:br>
            <a:r>
              <a:rPr lang="en-US" altLang="en-US" sz="1500" dirty="0"/>
              <a:t>app.py initializes the Flask application and loads the pre-trained model.</a:t>
            </a:r>
            <a:br>
              <a:rPr lang="en-US" altLang="en-US" sz="1500" dirty="0"/>
            </a:br>
            <a:r>
              <a:rPr lang="en-US" altLang="en-US" sz="1500" dirty="0"/>
              <a:t>GPU usage is disabled to ensure the model runs on the CPU.</a:t>
            </a:r>
            <a:br>
              <a:rPr lang="en-US" altLang="en-US" sz="1500" dirty="0"/>
            </a:br>
            <a:r>
              <a:rPr lang="en-US" altLang="en-US" sz="1500" dirty="0"/>
              <a:t>Routes are defined for serving web pages and handling image uploads for predictions.</a:t>
            </a:r>
            <a:br>
              <a:rPr lang="en-US" altLang="en-US" sz="1500" dirty="0"/>
            </a:br>
            <a:endParaRPr kumimoji="0" lang="en-US" altLang="en-US" sz="1500" u="none" strike="noStrike" normalizeH="0" baseline="0" dirty="0">
              <a:ln>
                <a:noFill/>
              </a:ln>
            </a:endParaRPr>
          </a:p>
        </p:txBody>
      </p:sp>
    </p:spTree>
    <p:extLst>
      <p:ext uri="{BB962C8B-B14F-4D97-AF65-F5344CB8AC3E}">
        <p14:creationId xmlns:p14="http://schemas.microsoft.com/office/powerpoint/2010/main" val="278627849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id="{18B71113-ED1E-4689-96FF-620B290351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40707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84252525-B2F1-43A9-8DDF-5F476C864C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0794" y="0"/>
            <a:ext cx="81212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B98BE2-1CEF-FA12-2D3E-5F8D8E1FE55C}"/>
              </a:ext>
            </a:extLst>
          </p:cNvPr>
          <p:cNvSpPr>
            <a:spLocks noGrp="1"/>
          </p:cNvSpPr>
          <p:nvPr>
            <p:ph type="title"/>
          </p:nvPr>
        </p:nvSpPr>
        <p:spPr>
          <a:xfrm>
            <a:off x="4322618" y="581892"/>
            <a:ext cx="6732234" cy="5828144"/>
          </a:xfrm>
        </p:spPr>
        <p:txBody>
          <a:bodyPr vert="horz" lIns="91440" tIns="45720" rIns="91440" bIns="0" rtlCol="0" anchor="ctr">
            <a:normAutofit fontScale="90000"/>
          </a:bodyPr>
          <a:lstStyle/>
          <a:p>
            <a:r>
              <a:rPr lang="en-US" altLang="en-US" sz="1500" dirty="0"/>
              <a:t/>
            </a:r>
            <a:br>
              <a:rPr lang="en-US" altLang="en-US" sz="1500" dirty="0"/>
            </a:br>
            <a:r>
              <a:rPr lang="en-US" altLang="en-US" sz="2200" dirty="0"/>
              <a:t>4. Main Flow:</a:t>
            </a:r>
            <a:r>
              <a:rPr lang="en-US" altLang="en-US" sz="1500" dirty="0"/>
              <a:t/>
            </a:r>
            <a:br>
              <a:rPr lang="en-US" altLang="en-US" sz="1500" dirty="0"/>
            </a:br>
            <a:r>
              <a:rPr lang="en-US" altLang="en-US" sz="1500" dirty="0"/>
              <a:t>Homepage (/):</a:t>
            </a:r>
            <a:br>
              <a:rPr lang="en-US" altLang="en-US" sz="1500" dirty="0"/>
            </a:br>
            <a:r>
              <a:rPr lang="en-US" altLang="en-US" sz="1500" dirty="0"/>
              <a:t>The app starts by displaying the index.html page where users can upload skin lesion images.</a:t>
            </a:r>
            <a:br>
              <a:rPr lang="en-US" altLang="en-US" sz="1500" dirty="0"/>
            </a:br>
            <a:r>
              <a:rPr lang="en-US" altLang="en-US" sz="1500" dirty="0"/>
              <a:t/>
            </a:r>
            <a:br>
              <a:rPr lang="en-US" altLang="en-US" sz="1500" dirty="0"/>
            </a:br>
            <a:r>
              <a:rPr lang="en-US" altLang="en-US" sz="1500" dirty="0"/>
              <a:t>Image Upload and Prediction (/predict):</a:t>
            </a:r>
            <a:br>
              <a:rPr lang="en-US" altLang="en-US" sz="1500" dirty="0"/>
            </a:br>
            <a:r>
              <a:rPr lang="en-US" altLang="en-US" sz="1500" dirty="0"/>
              <a:t>When a user uploads an image via the form on the homepage, it is securely saved in the uploads folder.</a:t>
            </a:r>
            <a:br>
              <a:rPr lang="en-US" altLang="en-US" sz="1500" dirty="0"/>
            </a:br>
            <a:r>
              <a:rPr lang="en-US" altLang="en-US" sz="1500" dirty="0"/>
              <a:t>The image is resized, normalized, and passed to the loaded model for prediction.</a:t>
            </a:r>
            <a:br>
              <a:rPr lang="en-US" altLang="en-US" sz="1500" dirty="0"/>
            </a:br>
            <a:r>
              <a:rPr lang="en-US" altLang="en-US" sz="1500" dirty="0"/>
              <a:t>The model outputs the predicted skin condition (Basal Cell Carcinoma, Melanoma, or Nevus) with confidence percentages.</a:t>
            </a:r>
            <a:br>
              <a:rPr lang="en-US" altLang="en-US" sz="1500" dirty="0"/>
            </a:br>
            <a:r>
              <a:rPr lang="en-US" altLang="en-US" sz="1500" dirty="0"/>
              <a:t>A Grad-CAM heatmap is generated to highlight the image regions that contributed to the prediction, providing visual interpretability of the model's decision.</a:t>
            </a:r>
            <a:br>
              <a:rPr lang="en-US" altLang="en-US" sz="1500" dirty="0"/>
            </a:br>
            <a:r>
              <a:rPr lang="en-US" altLang="en-US" sz="1500" dirty="0"/>
              <a:t>Displaying Results (predict.html):</a:t>
            </a:r>
            <a:br>
              <a:rPr lang="en-US" altLang="en-US" sz="1500" dirty="0"/>
            </a:br>
            <a:r>
              <a:rPr lang="en-US" altLang="en-US" sz="1500" dirty="0"/>
              <a:t>The predicted results and Grad-CAM heatmap are displayed on the predict.html page. The heatmap visually shows where the model focused while making the prediction.</a:t>
            </a:r>
            <a:br>
              <a:rPr lang="en-US" altLang="en-US" sz="1500" dirty="0"/>
            </a:br>
            <a:r>
              <a:rPr lang="en-US" altLang="en-US" sz="1500" dirty="0"/>
              <a:t/>
            </a:r>
            <a:br>
              <a:rPr lang="en-US" altLang="en-US" sz="1500" dirty="0"/>
            </a:br>
            <a:r>
              <a:rPr lang="en-US" altLang="en-US" sz="2000" dirty="0"/>
              <a:t>5. Frontend Files:</a:t>
            </a:r>
            <a:r>
              <a:rPr lang="en-US" altLang="en-US" sz="1500" dirty="0"/>
              <a:t/>
            </a:r>
            <a:br>
              <a:rPr lang="en-US" altLang="en-US" sz="1500" dirty="0"/>
            </a:br>
            <a:r>
              <a:rPr lang="en-US" altLang="en-US" sz="1500" dirty="0"/>
              <a:t>CSS Files (static/</a:t>
            </a:r>
            <a:r>
              <a:rPr lang="en-US" altLang="en-US" sz="1500" dirty="0" err="1"/>
              <a:t>css</a:t>
            </a:r>
            <a:r>
              <a:rPr lang="en-US" altLang="en-US" sz="1500" dirty="0"/>
              <a:t>):</a:t>
            </a:r>
            <a:br>
              <a:rPr lang="en-US" altLang="en-US" sz="1500" dirty="0"/>
            </a:br>
            <a:r>
              <a:rPr lang="en-US" altLang="en-US" sz="1500" dirty="0"/>
              <a:t/>
            </a:r>
            <a:br>
              <a:rPr lang="en-US" altLang="en-US" sz="1500" dirty="0"/>
            </a:br>
            <a:r>
              <a:rPr lang="en-US" altLang="en-US" sz="2000" dirty="0"/>
              <a:t>6.HTML Templates (templates):</a:t>
            </a:r>
            <a:r>
              <a:rPr lang="en-US" altLang="en-US" sz="1500" dirty="0"/>
              <a:t/>
            </a:r>
            <a:br>
              <a:rPr lang="en-US" altLang="en-US" sz="1500" dirty="0"/>
            </a:br>
            <a:r>
              <a:rPr lang="en-US" altLang="en-US" sz="1500" dirty="0"/>
              <a:t>index.html: Contains the form where users can upload images.</a:t>
            </a:r>
            <a:br>
              <a:rPr lang="en-US" altLang="en-US" sz="1500" dirty="0"/>
            </a:br>
            <a:r>
              <a:rPr lang="en-US" altLang="en-US" sz="1500" dirty="0"/>
              <a:t>predict.html: Displays the predicted result along with the Grad-CAM heatmap.</a:t>
            </a:r>
            <a:br>
              <a:rPr lang="en-US" altLang="en-US" sz="1500" dirty="0"/>
            </a:br>
            <a:endParaRPr lang="en-US" sz="1500" dirty="0"/>
          </a:p>
        </p:txBody>
      </p:sp>
    </p:spTree>
    <p:extLst>
      <p:ext uri="{BB962C8B-B14F-4D97-AF65-F5344CB8AC3E}">
        <p14:creationId xmlns:p14="http://schemas.microsoft.com/office/powerpoint/2010/main" val="30770343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B1E2B7-E0CF-4FF5-91AE-4FA794516D7B}"/>
              </a:ext>
            </a:extLst>
          </p:cNvPr>
          <p:cNvSpPr/>
          <p:nvPr/>
        </p:nvSpPr>
        <p:spPr>
          <a:xfrm>
            <a:off x="0" y="0"/>
            <a:ext cx="12192000" cy="87206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 Basal Cell Carcinoma</a:t>
            </a:r>
          </a:p>
        </p:txBody>
      </p:sp>
      <p:sp>
        <p:nvSpPr>
          <p:cNvPr id="3" name="TextBox 2">
            <a:extLst>
              <a:ext uri="{FF2B5EF4-FFF2-40B4-BE49-F238E27FC236}">
                <a16:creationId xmlns:a16="http://schemas.microsoft.com/office/drawing/2014/main" id="{5BF47EC3-C612-4740-A433-504CEE7461CD}"/>
              </a:ext>
            </a:extLst>
          </p:cNvPr>
          <p:cNvSpPr txBox="1"/>
          <p:nvPr/>
        </p:nvSpPr>
        <p:spPr>
          <a:xfrm>
            <a:off x="220133" y="1210733"/>
            <a:ext cx="115824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Basal cells are found at the bottom of the epidermis — the outermost layer of skin. </a:t>
            </a:r>
          </a:p>
          <a:p>
            <a:pPr marL="285750" indent="-285750">
              <a:buFont typeface="Arial" panose="020B0604020202020204" pitchFamily="34" charset="0"/>
              <a:buChar char="•"/>
            </a:pPr>
            <a:r>
              <a:rPr lang="en-US" dirty="0"/>
              <a:t>Basal cells produce new skin cells as old ones die.</a:t>
            </a:r>
            <a:endParaRPr lang="en-IN" dirty="0"/>
          </a:p>
          <a:p>
            <a:pPr marL="285750" indent="-285750">
              <a:buFont typeface="Arial" panose="020B0604020202020204" pitchFamily="34" charset="0"/>
              <a:buChar char="•"/>
            </a:pPr>
            <a:r>
              <a:rPr lang="en-US" b="0" i="0" dirty="0">
                <a:effectLst/>
                <a:latin typeface="freight-text-pro"/>
              </a:rPr>
              <a:t>BCC most often occurs when DNA damage from exposure to </a:t>
            </a:r>
            <a:r>
              <a:rPr lang="en-US" b="0" i="0" u="none" strike="noStrike" dirty="0">
                <a:effectLst/>
                <a:latin typeface="freight-text-pro"/>
                <a:hlinkClick r:id="rId2"/>
              </a:rPr>
              <a:t>ultraviolet (UV) radiation</a:t>
            </a:r>
            <a:r>
              <a:rPr lang="en-US" b="0" i="0" dirty="0">
                <a:effectLst/>
                <a:latin typeface="freight-text-pro"/>
              </a:rPr>
              <a:t> from the sun or indoor tanning triggers changes in basal cells in the outermost layer of skin (epidermis), resulting in uncontrolled growth.</a:t>
            </a:r>
          </a:p>
          <a:p>
            <a:pPr marL="285750" indent="-285750">
              <a:buFont typeface="Arial" panose="020B0604020202020204" pitchFamily="34" charset="0"/>
              <a:buChar char="•"/>
            </a:pPr>
            <a:r>
              <a:rPr lang="en-US" b="0" i="0" dirty="0">
                <a:effectLst/>
                <a:latin typeface="freight-text-pro"/>
              </a:rPr>
              <a:t>BCCs may ooze, crust, itch or bleed. The lesions commonly arise in sun-exposed areas of the body.</a:t>
            </a:r>
          </a:p>
          <a:p>
            <a:pPr marL="285750" indent="-285750" algn="l">
              <a:buFont typeface="Arial" panose="020B0604020202020204" pitchFamily="34" charset="0"/>
              <a:buChar char="•"/>
            </a:pPr>
            <a:r>
              <a:rPr lang="en-US" b="0" i="0" dirty="0">
                <a:effectLst/>
                <a:latin typeface="freight-text-pro"/>
              </a:rPr>
              <a:t>Basal cell carcinoma is quite common. The number of reported cases in the U.S. has steadily increased.</a:t>
            </a:r>
          </a:p>
          <a:p>
            <a:pPr algn="l"/>
            <a:r>
              <a:rPr lang="en-US" b="0" i="0" dirty="0">
                <a:effectLst/>
                <a:latin typeface="freight-text-pro"/>
              </a:rPr>
              <a:t>	- An estimated </a:t>
            </a:r>
            <a:r>
              <a:rPr lang="en-US" b="1" i="0" dirty="0">
                <a:effectLst/>
                <a:latin typeface="freight-text-pro"/>
              </a:rPr>
              <a:t>3.6 million </a:t>
            </a:r>
            <a:r>
              <a:rPr lang="en-US" b="0" i="0" dirty="0">
                <a:effectLst/>
                <a:latin typeface="freight-text-pro"/>
              </a:rPr>
              <a:t>Americans are diagnosed with BCC each year.</a:t>
            </a:r>
          </a:p>
          <a:p>
            <a:pPr algn="l"/>
            <a:r>
              <a:rPr lang="en-US" b="0" i="0" dirty="0">
                <a:effectLst/>
                <a:latin typeface="freight-text-pro"/>
              </a:rPr>
              <a:t>	- More than </a:t>
            </a:r>
            <a:r>
              <a:rPr lang="en-US" b="1" i="0" dirty="0">
                <a:effectLst/>
                <a:latin typeface="freight-text-pro"/>
              </a:rPr>
              <a:t>one out of every three </a:t>
            </a:r>
            <a:r>
              <a:rPr lang="en-US" b="0" i="0" dirty="0">
                <a:effectLst/>
                <a:latin typeface="freight-text-pro"/>
              </a:rPr>
              <a:t>new cancers are skin cancers, and the vast majority are BCCs.</a:t>
            </a:r>
          </a:p>
          <a:p>
            <a:endParaRPr lang="en-IN" dirty="0"/>
          </a:p>
          <a:p>
            <a:endParaRPr lang="en-IN" dirty="0"/>
          </a:p>
          <a:p>
            <a:endParaRPr lang="en-IN" b="1" i="1" dirty="0">
              <a:solidFill>
                <a:srgbClr val="0070C0"/>
              </a:solidFill>
            </a:endParaRPr>
          </a:p>
          <a:p>
            <a:endParaRPr lang="en-IN" b="1" i="1" dirty="0">
              <a:solidFill>
                <a:srgbClr val="0070C0"/>
              </a:solidFill>
            </a:endParaRPr>
          </a:p>
        </p:txBody>
      </p:sp>
      <p:pic>
        <p:nvPicPr>
          <p:cNvPr id="5" name="Picture 4">
            <a:extLst>
              <a:ext uri="{FF2B5EF4-FFF2-40B4-BE49-F238E27FC236}">
                <a16:creationId xmlns:a16="http://schemas.microsoft.com/office/drawing/2014/main" id="{96AAB4E8-D6CE-4C24-B64F-9B8C0AC4898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0133" y="3743325"/>
            <a:ext cx="2819400" cy="2819400"/>
          </a:xfrm>
          <a:prstGeom prst="rect">
            <a:avLst/>
          </a:prstGeom>
        </p:spPr>
      </p:pic>
      <p:pic>
        <p:nvPicPr>
          <p:cNvPr id="7" name="Picture 6">
            <a:extLst>
              <a:ext uri="{FF2B5EF4-FFF2-40B4-BE49-F238E27FC236}">
                <a16:creationId xmlns:a16="http://schemas.microsoft.com/office/drawing/2014/main" id="{8D5E5641-3E1F-48A4-A61A-C4E51C1560D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3629024" y="3743324"/>
            <a:ext cx="2819401" cy="2819401"/>
          </a:xfrm>
          <a:prstGeom prst="rect">
            <a:avLst/>
          </a:prstGeom>
        </p:spPr>
      </p:pic>
      <p:pic>
        <p:nvPicPr>
          <p:cNvPr id="9" name="Picture 8">
            <a:extLst>
              <a:ext uri="{FF2B5EF4-FFF2-40B4-BE49-F238E27FC236}">
                <a16:creationId xmlns:a16="http://schemas.microsoft.com/office/drawing/2014/main" id="{0088E368-6AA3-4B80-9644-83C6F6670D6B}"/>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410979" y="3743323"/>
            <a:ext cx="2819401" cy="2819401"/>
          </a:xfrm>
          <a:prstGeom prst="rect">
            <a:avLst/>
          </a:prstGeom>
        </p:spPr>
      </p:pic>
    </p:spTree>
    <p:extLst>
      <p:ext uri="{BB962C8B-B14F-4D97-AF65-F5344CB8AC3E}">
        <p14:creationId xmlns:p14="http://schemas.microsoft.com/office/powerpoint/2010/main" val="1001745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8417" y="248479"/>
            <a:ext cx="11489635" cy="6013773"/>
          </a:xfrm>
          <a:prstGeom prst="rect">
            <a:avLst/>
          </a:prstGeom>
        </p:spPr>
      </p:pic>
    </p:spTree>
    <p:extLst>
      <p:ext uri="{BB962C8B-B14F-4D97-AF65-F5344CB8AC3E}">
        <p14:creationId xmlns:p14="http://schemas.microsoft.com/office/powerpoint/2010/main" val="2967930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15617" y="387627"/>
            <a:ext cx="11029646" cy="5078895"/>
          </a:xfrm>
          <a:prstGeom prst="rect">
            <a:avLst/>
          </a:prstGeom>
        </p:spPr>
      </p:pic>
      <p:sp>
        <p:nvSpPr>
          <p:cNvPr id="2" name="Title 1"/>
          <p:cNvSpPr>
            <a:spLocks noGrp="1"/>
          </p:cNvSpPr>
          <p:nvPr>
            <p:ph type="title"/>
          </p:nvPr>
        </p:nvSpPr>
        <p:spPr>
          <a:xfrm flipV="1">
            <a:off x="815009" y="850238"/>
            <a:ext cx="10239846" cy="1087892"/>
          </a:xfrm>
        </p:spPr>
        <p:txBody>
          <a:bodyPr>
            <a:normAutofit/>
          </a:bodyPr>
          <a:lstStyle/>
          <a:p>
            <a:r>
              <a:rPr lang="en-IN" dirty="0"/>
              <a:t>.</a:t>
            </a:r>
          </a:p>
        </p:txBody>
      </p:sp>
    </p:spTree>
    <p:extLst>
      <p:ext uri="{BB962C8B-B14F-4D97-AF65-F5344CB8AC3E}">
        <p14:creationId xmlns:p14="http://schemas.microsoft.com/office/powerpoint/2010/main" val="3769534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id="{18B71113-ED1E-4689-96FF-620B290351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40707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84252525-B2F1-43A9-8DDF-5F476C864C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0794" y="0"/>
            <a:ext cx="81212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E3D180-F80D-4FFB-3678-C468A7642200}"/>
              </a:ext>
            </a:extLst>
          </p:cNvPr>
          <p:cNvSpPr>
            <a:spLocks noGrp="1"/>
          </p:cNvSpPr>
          <p:nvPr>
            <p:ph type="title"/>
          </p:nvPr>
        </p:nvSpPr>
        <p:spPr>
          <a:xfrm>
            <a:off x="4669998" y="802298"/>
            <a:ext cx="6384854" cy="5116985"/>
          </a:xfrm>
        </p:spPr>
        <p:txBody>
          <a:bodyPr vert="horz" lIns="91440" tIns="45720" rIns="91440" bIns="0" rtlCol="0" anchor="ctr">
            <a:normAutofit/>
          </a:bodyPr>
          <a:lstStyle/>
          <a:p>
            <a:r>
              <a:rPr lang="en-US" sz="2000"/>
              <a:t>About Grad-CAM Heatmap</a:t>
            </a:r>
            <a:br>
              <a:rPr lang="en-US" sz="2000"/>
            </a:br>
            <a:r>
              <a:rPr lang="en-US" sz="2000"/>
              <a:t/>
            </a:r>
            <a:br>
              <a:rPr lang="en-US" sz="2000"/>
            </a:br>
            <a:r>
              <a:rPr lang="en-US" sz="2000"/>
              <a:t/>
            </a:r>
            <a:br>
              <a:rPr lang="en-US" sz="2000"/>
            </a:br>
            <a:r>
              <a:rPr lang="en-US" sz="2000"/>
              <a:t/>
            </a:r>
            <a:br>
              <a:rPr lang="en-US" sz="2000"/>
            </a:br>
            <a:r>
              <a:rPr lang="en-US" sz="2000" dirty="0"/>
              <a:t>Grad-CAM is a CNN model explanation technique which helps in visualizing the regions of the image where the CNN model is looking at for classification.</a:t>
            </a:r>
            <a:br>
              <a:rPr lang="en-US" sz="2000" dirty="0"/>
            </a:br>
            <a:r>
              <a:rPr lang="en-US" sz="2000" dirty="0"/>
              <a:t/>
            </a:r>
            <a:br>
              <a:rPr lang="en-US" sz="2000" dirty="0"/>
            </a:br>
            <a:r>
              <a:rPr lang="en-US" sz="2000" dirty="0"/>
              <a:t>In this technique, gradients flows through the last convolution layer to produce a coarse localization map highlighting the important regions in the image for predicting the concept.</a:t>
            </a:r>
            <a:br>
              <a:rPr lang="en-US" sz="2000" dirty="0"/>
            </a:br>
            <a:r>
              <a:rPr lang="en-US" sz="2000" dirty="0"/>
              <a:t/>
            </a:r>
            <a:br>
              <a:rPr lang="en-US" sz="2000" dirty="0"/>
            </a:br>
            <a:r>
              <a:rPr lang="en-US" sz="2000" dirty="0"/>
              <a:t>It is based on the research paper –</a:t>
            </a:r>
            <a:br>
              <a:rPr lang="en-US" sz="2000" dirty="0"/>
            </a:br>
            <a:r>
              <a:rPr lang="en-US" sz="2000" dirty="0"/>
              <a:t/>
            </a:r>
            <a:br>
              <a:rPr lang="en-US" sz="2000" dirty="0"/>
            </a:br>
            <a:r>
              <a:rPr lang="en-US" sz="2000" dirty="0"/>
              <a:t>https://arxiv.org/abs/1610.02391</a:t>
            </a:r>
          </a:p>
        </p:txBody>
      </p:sp>
    </p:spTree>
    <p:extLst>
      <p:ext uri="{BB962C8B-B14F-4D97-AF65-F5344CB8AC3E}">
        <p14:creationId xmlns:p14="http://schemas.microsoft.com/office/powerpoint/2010/main" val="2346528976"/>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61428-0C5A-DCFD-AFBC-7FF6CFC95958}"/>
              </a:ext>
            </a:extLst>
          </p:cNvPr>
          <p:cNvSpPr>
            <a:spLocks noGrp="1"/>
          </p:cNvSpPr>
          <p:nvPr>
            <p:ph type="title"/>
          </p:nvPr>
        </p:nvSpPr>
        <p:spPr>
          <a:xfrm>
            <a:off x="261620" y="831273"/>
            <a:ext cx="10793235" cy="5094040"/>
          </a:xfrm>
        </p:spPr>
        <p:txBody>
          <a:bodyPr>
            <a:normAutofit fontScale="90000"/>
          </a:bodyPr>
          <a:lstStyle/>
          <a:p>
            <a:r>
              <a:rPr lang="en-US" sz="1600" dirty="0"/>
              <a:t>Grad-CAM (Gradient-weighted Class Activation Mapping) is a visualization technique used to understand where a deep learning model, particularly a convolutional neural network (CNN), is focusing its attention when making a prediction. It helps interpret the decisions made by the model by producing a heatmap that highlights important regions in an input image.</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1600" b="1" dirty="0"/>
              <a:t>How Grad-CAM Works—</a:t>
            </a:r>
            <a:br>
              <a:rPr lang="en-US" sz="1600" b="1" dirty="0"/>
            </a:br>
            <a:r>
              <a:rPr lang="en-US" sz="1600" b="1" dirty="0"/>
              <a:t/>
            </a:r>
            <a:br>
              <a:rPr lang="en-US" sz="1600" b="1" dirty="0"/>
            </a:br>
            <a:r>
              <a:rPr lang="en-US" sz="1600" b="1" dirty="0"/>
              <a:t>Forward Pass</a:t>
            </a:r>
            <a:r>
              <a:rPr lang="en-US" sz="1600" dirty="0"/>
              <a:t>:</a:t>
            </a:r>
            <a:br>
              <a:rPr lang="en-US" sz="1600" dirty="0"/>
            </a:br>
            <a:r>
              <a:rPr lang="en-US" sz="1600" dirty="0"/>
              <a:t>The input image is passed through the network, and </a:t>
            </a:r>
            <a:br>
              <a:rPr lang="en-US" sz="1600" dirty="0"/>
            </a:br>
            <a:r>
              <a:rPr lang="en-US" sz="1600" dirty="0"/>
              <a:t>the model makes a prediction.</a:t>
            </a:r>
            <a:br>
              <a:rPr lang="en-US" sz="1600" dirty="0"/>
            </a:br>
            <a:r>
              <a:rPr lang="en-US" sz="1600" dirty="0"/>
              <a:t/>
            </a:r>
            <a:br>
              <a:rPr lang="en-US" sz="1600" dirty="0"/>
            </a:br>
            <a:r>
              <a:rPr lang="en-US" sz="1600" dirty="0"/>
              <a:t/>
            </a:r>
            <a:br>
              <a:rPr lang="en-US" sz="1600" dirty="0"/>
            </a:br>
            <a:r>
              <a:rPr lang="en-US" sz="1600" b="1" dirty="0"/>
              <a:t>Gradient Calculation</a:t>
            </a:r>
            <a:r>
              <a:rPr lang="en-US" sz="1600" dirty="0"/>
              <a:t>:</a:t>
            </a:r>
            <a:br>
              <a:rPr lang="en-US" sz="1600" dirty="0"/>
            </a:br>
            <a:r>
              <a:rPr lang="en-US" sz="1600" dirty="0"/>
              <a:t>Compute the gradient of the class score with respect to</a:t>
            </a:r>
            <a:br>
              <a:rPr lang="en-US" sz="1600" dirty="0"/>
            </a:br>
            <a:r>
              <a:rPr lang="en-US" sz="1600" dirty="0"/>
              <a:t> the feature</a:t>
            </a:r>
            <a:br>
              <a:rPr lang="en-US" sz="1600" dirty="0"/>
            </a:br>
            <a:r>
              <a:rPr lang="en-US" sz="1600" dirty="0"/>
              <a:t> maps of the last convolutional layer. </a:t>
            </a:r>
            <a:br>
              <a:rPr lang="en-US" sz="1600" dirty="0"/>
            </a:br>
            <a:r>
              <a:rPr lang="en-US" sz="1600" dirty="0"/>
              <a:t/>
            </a:r>
            <a:br>
              <a:rPr lang="en-US" sz="1600" dirty="0"/>
            </a:br>
            <a:r>
              <a:rPr lang="en-US" sz="1600" dirty="0"/>
              <a:t>This gradient indicates how changes in the feature maps </a:t>
            </a:r>
            <a:br>
              <a:rPr lang="en-US" sz="1600" dirty="0"/>
            </a:br>
            <a:r>
              <a:rPr lang="en-US" sz="1600" dirty="0"/>
              <a:t>would </a:t>
            </a:r>
            <a:br>
              <a:rPr lang="en-US" sz="1600" dirty="0"/>
            </a:br>
            <a:r>
              <a:rPr lang="en-US" sz="1600" dirty="0"/>
              <a:t>affect the class score.</a:t>
            </a:r>
            <a:br>
              <a:rPr lang="en-US" sz="1600" dirty="0"/>
            </a:br>
            <a:endParaRPr lang="en-US" sz="1600" dirty="0"/>
          </a:p>
        </p:txBody>
      </p:sp>
      <p:pic>
        <p:nvPicPr>
          <p:cNvPr id="1026" name="Picture 2" descr="Grad-CAM: Visualize class activation maps with Keras, TensorFlow, and Deep  Learning - PyImageSearch">
            <a:extLst>
              <a:ext uri="{FF2B5EF4-FFF2-40B4-BE49-F238E27FC236}">
                <a16:creationId xmlns:a16="http://schemas.microsoft.com/office/drawing/2014/main" id="{EADD2088-89DC-1883-8A58-CFDABF65CD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9120" y="2875598"/>
            <a:ext cx="500126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527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4A28-E20E-68BB-0798-F2F7BE8DC04E}"/>
              </a:ext>
            </a:extLst>
          </p:cNvPr>
          <p:cNvSpPr>
            <a:spLocks noGrp="1"/>
          </p:cNvSpPr>
          <p:nvPr>
            <p:ph type="title"/>
          </p:nvPr>
        </p:nvSpPr>
        <p:spPr>
          <a:xfrm>
            <a:off x="164387" y="804519"/>
            <a:ext cx="11682173" cy="4476398"/>
          </a:xfrm>
        </p:spPr>
        <p:txBody>
          <a:bodyPr>
            <a:normAutofit fontScale="90000"/>
          </a:bodyPr>
          <a:lstStyle/>
          <a:p>
            <a:r>
              <a:rPr lang="en-US" dirty="0">
                <a:latin typeface="Aptos" panose="020B0004020202020204" pitchFamily="34" charset="0"/>
              </a:rPr>
              <a:t>Additional scope of work:</a:t>
            </a:r>
            <a:br>
              <a:rPr lang="en-US" dirty="0">
                <a:latin typeface="Aptos" panose="020B0004020202020204" pitchFamily="34" charset="0"/>
              </a:rPr>
            </a:br>
            <a:r>
              <a:rPr lang="en-US" dirty="0">
                <a:latin typeface="Aptos" panose="020B0004020202020204" pitchFamily="34" charset="0"/>
              </a:rPr>
              <a:t/>
            </a:r>
            <a:br>
              <a:rPr lang="en-US" dirty="0">
                <a:latin typeface="Aptos" panose="020B0004020202020204" pitchFamily="34" charset="0"/>
              </a:rPr>
            </a:br>
            <a:r>
              <a:rPr lang="en-US" dirty="0">
                <a:latin typeface="Aptos" panose="020B0004020202020204" pitchFamily="34" charset="0"/>
              </a:rPr>
              <a:t/>
            </a:r>
            <a:br>
              <a:rPr lang="en-US" dirty="0">
                <a:latin typeface="Aptos" panose="020B0004020202020204" pitchFamily="34" charset="0"/>
              </a:rPr>
            </a:br>
            <a:r>
              <a:rPr lang="en-US" dirty="0">
                <a:latin typeface="Aptos" panose="020B0004020202020204" pitchFamily="34" charset="0"/>
              </a:rPr>
              <a:t/>
            </a:r>
            <a:br>
              <a:rPr lang="en-US" dirty="0">
                <a:latin typeface="Aptos" panose="020B0004020202020204" pitchFamily="34" charset="0"/>
              </a:rPr>
            </a:br>
            <a:r>
              <a:rPr lang="en-US" dirty="0">
                <a:latin typeface="Aptos" panose="020B0004020202020204" pitchFamily="34" charset="0"/>
              </a:rPr>
              <a:t>1) Skin Cancer Detection Flask Web App Using Python and MySQL database--</a:t>
            </a:r>
            <a:br>
              <a:rPr lang="en-US" dirty="0">
                <a:latin typeface="Aptos" panose="020B0004020202020204" pitchFamily="34" charset="0"/>
              </a:rPr>
            </a:br>
            <a:r>
              <a:rPr lang="en-US" sz="2000" dirty="0">
                <a:latin typeface="Aptos" panose="020B0004020202020204" pitchFamily="34" charset="0"/>
              </a:rPr>
              <a:t/>
            </a:r>
            <a:br>
              <a:rPr lang="en-US" sz="2000" dirty="0">
                <a:latin typeface="Aptos" panose="020B0004020202020204" pitchFamily="34" charset="0"/>
              </a:rPr>
            </a:br>
            <a:r>
              <a:rPr lang="en-US" sz="2000" dirty="0">
                <a:latin typeface="Aptos" panose="020B0004020202020204" pitchFamily="34" charset="0"/>
              </a:rPr>
              <a:t>(skin cancer detection flask web app -the entire flow of the web app by showcasing different users view like admin, doctor, and nurse. Also dashboard for admin users, nurse can upload and check for model prediction where he/she will serve as a maker whereas doctor will be checker or reviewer of model's prediction and give his/her feedback based on which we can further computer vision deep learning skin cancer model.)</a:t>
            </a:r>
            <a:br>
              <a:rPr lang="en-US" sz="2000" dirty="0">
                <a:latin typeface="Aptos" panose="020B0004020202020204" pitchFamily="34" charset="0"/>
              </a:rPr>
            </a:br>
            <a:r>
              <a:rPr lang="en-US" dirty="0">
                <a:latin typeface="Aptos" panose="020B0004020202020204" pitchFamily="34" charset="0"/>
              </a:rPr>
              <a:t/>
            </a:r>
            <a:br>
              <a:rPr lang="en-US" dirty="0">
                <a:latin typeface="Aptos" panose="020B0004020202020204" pitchFamily="34" charset="0"/>
              </a:rPr>
            </a:br>
            <a:endParaRPr lang="en-US" dirty="0">
              <a:latin typeface="Aptos" panose="020B0004020202020204" pitchFamily="34" charset="0"/>
            </a:endParaRPr>
          </a:p>
        </p:txBody>
      </p:sp>
    </p:spTree>
    <p:extLst>
      <p:ext uri="{BB962C8B-B14F-4D97-AF65-F5344CB8AC3E}">
        <p14:creationId xmlns:p14="http://schemas.microsoft.com/office/powerpoint/2010/main" val="522383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538481"/>
            <a:ext cx="9603275" cy="5212080"/>
          </a:xfrm>
        </p:spPr>
        <p:txBody>
          <a:bodyPr>
            <a:noAutofit/>
          </a:bodyPr>
          <a:lstStyle/>
          <a:p>
            <a:r>
              <a:rPr lang="en-US" sz="2000" b="1" dirty="0"/>
              <a:t>Literature </a:t>
            </a:r>
            <a:r>
              <a:rPr lang="en-US" sz="2000" b="1" dirty="0" smtClean="0"/>
              <a:t>References</a:t>
            </a:r>
            <a:br>
              <a:rPr lang="en-US" sz="2000" b="1" dirty="0" smtClean="0"/>
            </a:br>
            <a:r>
              <a:rPr lang="en-US" sz="2000" b="1" dirty="0"/>
              <a:t/>
            </a:r>
            <a:br>
              <a:rPr lang="en-US" sz="2000" b="1" dirty="0"/>
            </a:br>
            <a:r>
              <a:rPr lang="en-US" sz="2000" dirty="0" smtClean="0"/>
              <a:t>The </a:t>
            </a:r>
            <a:r>
              <a:rPr lang="en-US" sz="2000" dirty="0"/>
              <a:t>following are referred journals from the preliminary literature review.</a:t>
            </a:r>
            <a:r>
              <a:rPr lang="en-IN" sz="2000" dirty="0"/>
              <a:t/>
            </a:r>
            <a:br>
              <a:rPr lang="en-IN" sz="2000" dirty="0"/>
            </a:br>
            <a:r>
              <a:rPr lang="en-US" sz="2000" dirty="0"/>
              <a:t> </a:t>
            </a:r>
            <a:r>
              <a:rPr lang="en-IN" sz="2000" dirty="0"/>
              <a:t/>
            </a:r>
            <a:br>
              <a:rPr lang="en-IN" sz="2000" dirty="0"/>
            </a:br>
            <a:r>
              <a:rPr lang="en-IN" sz="2000" u="sng" dirty="0">
                <a:hlinkClick r:id="rId2"/>
              </a:rPr>
              <a:t>https://www.ncbi.nlm.nih.gov/pmc/articles/PMC8705277/#:~:text=AI%20can%20be%20of%20use,better%20outcomes%20of%20skin%20cancer</a:t>
            </a:r>
            <a:r>
              <a:rPr lang="en-IN" sz="2000" dirty="0"/>
              <a:t/>
            </a:r>
            <a:br>
              <a:rPr lang="en-IN" sz="2000" dirty="0"/>
            </a:br>
            <a:r>
              <a:rPr lang="en-IN" sz="2000" dirty="0"/>
              <a:t> </a:t>
            </a:r>
            <a:br>
              <a:rPr lang="en-IN" sz="2000" dirty="0"/>
            </a:br>
            <a:r>
              <a:rPr lang="en-IN" sz="2000" u="sng" dirty="0">
                <a:hlinkClick r:id="rId3"/>
              </a:rPr>
              <a:t>https://ieeexplore.ieee.org/document/10051378</a:t>
            </a:r>
            <a:r>
              <a:rPr lang="en-IN" sz="2000" dirty="0"/>
              <a:t/>
            </a:r>
            <a:br>
              <a:rPr lang="en-IN" sz="2000" dirty="0"/>
            </a:br>
            <a:r>
              <a:rPr lang="en-IN" sz="2000" dirty="0"/>
              <a:t> </a:t>
            </a:r>
            <a:br>
              <a:rPr lang="en-IN" sz="2000" dirty="0"/>
            </a:br>
            <a:r>
              <a:rPr lang="en-IN" sz="2000" u="sng" dirty="0">
                <a:hlinkClick r:id="rId4"/>
              </a:rPr>
              <a:t>https://ieeexplore.ieee.org/document/8641762</a:t>
            </a:r>
            <a:r>
              <a:rPr lang="en-IN" sz="2000" dirty="0"/>
              <a:t/>
            </a:r>
            <a:br>
              <a:rPr lang="en-IN" sz="2000" dirty="0"/>
            </a:br>
            <a:r>
              <a:rPr lang="en-IN" sz="2000" dirty="0"/>
              <a:t> </a:t>
            </a:r>
            <a:br>
              <a:rPr lang="en-IN" sz="2000" dirty="0"/>
            </a:br>
            <a:r>
              <a:rPr lang="en-IN" sz="2000" dirty="0"/>
              <a:t>https://jmai.amegroups.org/article/view/8241/html</a:t>
            </a:r>
          </a:p>
        </p:txBody>
      </p:sp>
    </p:spTree>
    <p:extLst>
      <p:ext uri="{BB962C8B-B14F-4D97-AF65-F5344CB8AC3E}">
        <p14:creationId xmlns:p14="http://schemas.microsoft.com/office/powerpoint/2010/main" val="2088570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EF15-DD4F-4D3F-F248-48B5D0628777}"/>
              </a:ext>
            </a:extLst>
          </p:cNvPr>
          <p:cNvSpPr>
            <a:spLocks noGrp="1"/>
          </p:cNvSpPr>
          <p:nvPr>
            <p:ph type="title"/>
          </p:nvPr>
        </p:nvSpPr>
        <p:spPr/>
        <p:txBody>
          <a:bodyPr>
            <a:noAutofit/>
          </a:bodyPr>
          <a:lstStyle/>
          <a:p>
            <a:r>
              <a:rPr lang="en-US" sz="4400" dirty="0"/>
              <a:t>Thank you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2400" dirty="0"/>
              <a:t>2022AA05455</a:t>
            </a:r>
            <a:br>
              <a:rPr lang="en-US" sz="2400" dirty="0"/>
            </a:br>
            <a:r>
              <a:rPr lang="en-US" sz="2400" dirty="0"/>
              <a:t>Shreya Kshirsagar</a:t>
            </a:r>
            <a:r>
              <a:rPr lang="en-US" sz="4400" dirty="0"/>
              <a:t/>
            </a:r>
            <a:br>
              <a:rPr lang="en-US" sz="4400" dirty="0"/>
            </a:br>
            <a:endParaRPr lang="en-US" sz="4400" dirty="0"/>
          </a:p>
        </p:txBody>
      </p:sp>
    </p:spTree>
    <p:extLst>
      <p:ext uri="{BB962C8B-B14F-4D97-AF65-F5344CB8AC3E}">
        <p14:creationId xmlns:p14="http://schemas.microsoft.com/office/powerpoint/2010/main" val="212027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B1E2B7-E0CF-4FF5-91AE-4FA794516D7B}"/>
              </a:ext>
            </a:extLst>
          </p:cNvPr>
          <p:cNvSpPr/>
          <p:nvPr/>
        </p:nvSpPr>
        <p:spPr>
          <a:xfrm>
            <a:off x="0" y="0"/>
            <a:ext cx="12192000" cy="87206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 Melanoma</a:t>
            </a:r>
          </a:p>
        </p:txBody>
      </p:sp>
      <p:sp>
        <p:nvSpPr>
          <p:cNvPr id="3" name="TextBox 2">
            <a:extLst>
              <a:ext uri="{FF2B5EF4-FFF2-40B4-BE49-F238E27FC236}">
                <a16:creationId xmlns:a16="http://schemas.microsoft.com/office/drawing/2014/main" id="{5BF47EC3-C612-4740-A433-504CEE7461CD}"/>
              </a:ext>
            </a:extLst>
          </p:cNvPr>
          <p:cNvSpPr txBox="1"/>
          <p:nvPr/>
        </p:nvSpPr>
        <p:spPr>
          <a:xfrm>
            <a:off x="220133" y="1210733"/>
            <a:ext cx="11582400" cy="2031325"/>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11111"/>
                </a:solidFill>
                <a:effectLst/>
                <a:latin typeface="Helvetica" panose="020B0604020202020204" pitchFamily="34" charset="0"/>
              </a:rPr>
              <a:t>Melanoma,(black </a:t>
            </a:r>
            <a:r>
              <a:rPr lang="en-US" b="0" i="0" dirty="0" err="1">
                <a:solidFill>
                  <a:srgbClr val="111111"/>
                </a:solidFill>
                <a:effectLst/>
                <a:latin typeface="Helvetica" panose="020B0604020202020204" pitchFamily="34" charset="0"/>
              </a:rPr>
              <a:t>tumour</a:t>
            </a:r>
            <a:r>
              <a:rPr lang="en-US" b="0" i="0" dirty="0">
                <a:solidFill>
                  <a:srgbClr val="111111"/>
                </a:solidFill>
                <a:effectLst/>
                <a:latin typeface="Helvetica" panose="020B0604020202020204" pitchFamily="34" charset="0"/>
              </a:rPr>
              <a:t>) the most serious type of skin cancer, develops in the cells (melanocytes) that produce </a:t>
            </a:r>
            <a:r>
              <a:rPr lang="en-US" b="1" i="0" dirty="0">
                <a:solidFill>
                  <a:schemeClr val="accent6">
                    <a:lumMod val="50000"/>
                  </a:schemeClr>
                </a:solidFill>
                <a:effectLst/>
                <a:latin typeface="Helvetica" panose="020B0604020202020204" pitchFamily="34" charset="0"/>
              </a:rPr>
              <a:t>melanin</a:t>
            </a:r>
            <a:r>
              <a:rPr lang="en-US" b="0" i="0" dirty="0">
                <a:solidFill>
                  <a:srgbClr val="111111"/>
                </a:solidFill>
                <a:effectLst/>
                <a:latin typeface="Helvetica" panose="020B0604020202020204" pitchFamily="34" charset="0"/>
              </a:rPr>
              <a:t> — the pigment that gives your skin its color.</a:t>
            </a:r>
            <a:endParaRPr lang="en-IN" b="0" i="0" dirty="0">
              <a:solidFill>
                <a:srgbClr val="111111"/>
              </a:solidFill>
              <a:effectLst/>
              <a:latin typeface="Helvetica" panose="020B0604020202020204" pitchFamily="34" charset="0"/>
            </a:endParaRPr>
          </a:p>
          <a:p>
            <a:pPr marL="285750" indent="-285750">
              <a:buFont typeface="Arial" panose="020B0604020202020204" pitchFamily="34" charset="0"/>
              <a:buChar char="•"/>
            </a:pPr>
            <a:r>
              <a:rPr lang="en-US" dirty="0"/>
              <a:t>Melanoma occurs when the pigment-producing cells that give color to the skin become cancerous.</a:t>
            </a:r>
          </a:p>
          <a:p>
            <a:pPr marL="285750" indent="-285750">
              <a:buFont typeface="Arial" panose="020B0604020202020204" pitchFamily="34" charset="0"/>
              <a:buChar char="•"/>
            </a:pPr>
            <a:r>
              <a:rPr lang="en-US" dirty="0"/>
              <a:t>Symptoms might include a new, unusual growth or a change in an existing mole. </a:t>
            </a:r>
          </a:p>
          <a:p>
            <a:pPr marL="285750" indent="-285750">
              <a:buFont typeface="Arial" panose="020B0604020202020204" pitchFamily="34" charset="0"/>
              <a:buChar char="•"/>
            </a:pPr>
            <a:r>
              <a:rPr lang="en-US" dirty="0"/>
              <a:t>Melanomas can occur anywhere on the body.</a:t>
            </a:r>
          </a:p>
          <a:p>
            <a:pPr marL="285750" indent="-285750">
              <a:buFont typeface="Arial" panose="020B0604020202020204" pitchFamily="34" charset="0"/>
              <a:buChar char="•"/>
            </a:pPr>
            <a:r>
              <a:rPr lang="en-US" b="0" i="0" dirty="0">
                <a:solidFill>
                  <a:srgbClr val="1E1E23"/>
                </a:solidFill>
                <a:effectLst/>
                <a:latin typeface="Source Sans Pro" panose="020B0503030403020204" pitchFamily="34" charset="0"/>
              </a:rPr>
              <a:t>Melanoma accounts for only about 1% of skin cancers but causes a large majority of skin cancer deaths.</a:t>
            </a:r>
            <a:endParaRPr lang="en-IN" dirty="0"/>
          </a:p>
          <a:p>
            <a:endParaRPr lang="en-IN" b="1" i="1" dirty="0">
              <a:solidFill>
                <a:srgbClr val="0070C0"/>
              </a:solidFill>
            </a:endParaRPr>
          </a:p>
        </p:txBody>
      </p:sp>
      <p:pic>
        <p:nvPicPr>
          <p:cNvPr id="6" name="Picture 5">
            <a:extLst>
              <a:ext uri="{FF2B5EF4-FFF2-40B4-BE49-F238E27FC236}">
                <a16:creationId xmlns:a16="http://schemas.microsoft.com/office/drawing/2014/main" id="{BFC766ED-6A85-4886-B41E-6963EF3E4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133" y="3429001"/>
            <a:ext cx="3530600" cy="2647950"/>
          </a:xfrm>
          <a:prstGeom prst="rect">
            <a:avLst/>
          </a:prstGeom>
        </p:spPr>
      </p:pic>
      <p:pic>
        <p:nvPicPr>
          <p:cNvPr id="10" name="Picture 9">
            <a:extLst>
              <a:ext uri="{FF2B5EF4-FFF2-40B4-BE49-F238E27FC236}">
                <a16:creationId xmlns:a16="http://schemas.microsoft.com/office/drawing/2014/main" id="{696B65CF-0466-4520-B575-071CCB9456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6225" y="3429000"/>
            <a:ext cx="3513159" cy="2634869"/>
          </a:xfrm>
          <a:prstGeom prst="rect">
            <a:avLst/>
          </a:prstGeom>
        </p:spPr>
      </p:pic>
      <p:pic>
        <p:nvPicPr>
          <p:cNvPr id="12" name="Picture 11">
            <a:extLst>
              <a:ext uri="{FF2B5EF4-FFF2-40B4-BE49-F238E27FC236}">
                <a16:creationId xmlns:a16="http://schemas.microsoft.com/office/drawing/2014/main" id="{31CB51CA-D988-4071-82DF-73E45B6B644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8258174" y="3429000"/>
            <a:ext cx="2634869" cy="2634869"/>
          </a:xfrm>
          <a:prstGeom prst="rect">
            <a:avLst/>
          </a:prstGeom>
        </p:spPr>
      </p:pic>
    </p:spTree>
    <p:extLst>
      <p:ext uri="{BB962C8B-B14F-4D97-AF65-F5344CB8AC3E}">
        <p14:creationId xmlns:p14="http://schemas.microsoft.com/office/powerpoint/2010/main" val="301258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B1E2B7-E0CF-4FF5-91AE-4FA794516D7B}"/>
              </a:ext>
            </a:extLst>
          </p:cNvPr>
          <p:cNvSpPr/>
          <p:nvPr/>
        </p:nvSpPr>
        <p:spPr>
          <a:xfrm>
            <a:off x="0" y="0"/>
            <a:ext cx="12192000" cy="87206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 Nevus</a:t>
            </a:r>
          </a:p>
        </p:txBody>
      </p:sp>
      <p:sp>
        <p:nvSpPr>
          <p:cNvPr id="3" name="TextBox 2">
            <a:extLst>
              <a:ext uri="{FF2B5EF4-FFF2-40B4-BE49-F238E27FC236}">
                <a16:creationId xmlns:a16="http://schemas.microsoft.com/office/drawing/2014/main" id="{5BF47EC3-C612-4740-A433-504CEE7461CD}"/>
              </a:ext>
            </a:extLst>
          </p:cNvPr>
          <p:cNvSpPr txBox="1"/>
          <p:nvPr/>
        </p:nvSpPr>
        <p:spPr>
          <a:xfrm>
            <a:off x="220133" y="1210733"/>
            <a:ext cx="11582400" cy="1477328"/>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111111"/>
                </a:solidFill>
                <a:effectLst/>
                <a:latin typeface="Helvetica" panose="020B0604020202020204" pitchFamily="34" charset="0"/>
              </a:rPr>
              <a:t>Nevus is basically a mole on skin that is formed by a cluster of melanocytes (cells that make a substance called melanin, which gives color to skin and eyes). </a:t>
            </a:r>
          </a:p>
          <a:p>
            <a:pPr marL="285750" indent="-285750">
              <a:buFont typeface="Arial" panose="020B0604020202020204" pitchFamily="34" charset="0"/>
              <a:buChar char="•"/>
            </a:pPr>
            <a:endParaRPr lang="en-US" dirty="0">
              <a:solidFill>
                <a:srgbClr val="111111"/>
              </a:solidFill>
              <a:latin typeface="Helvetica" panose="020B0604020202020204" pitchFamily="34" charset="0"/>
            </a:endParaRPr>
          </a:p>
          <a:p>
            <a:pPr marL="285750" indent="-285750">
              <a:buFont typeface="Arial" panose="020B0604020202020204" pitchFamily="34" charset="0"/>
              <a:buChar char="•"/>
            </a:pPr>
            <a:r>
              <a:rPr lang="en-US" dirty="0"/>
              <a:t>In most cases, a nevus is benign and doesn't require treatment. Rarely, they turn into melanoma or other skin cancers. A nevus that changes shape, grows bigger or darkens should be evaluated for removal.</a:t>
            </a:r>
            <a:endParaRPr lang="en-IN" dirty="0"/>
          </a:p>
        </p:txBody>
      </p:sp>
      <p:pic>
        <p:nvPicPr>
          <p:cNvPr id="8" name="Picture 7">
            <a:extLst>
              <a:ext uri="{FF2B5EF4-FFF2-40B4-BE49-F238E27FC236}">
                <a16:creationId xmlns:a16="http://schemas.microsoft.com/office/drawing/2014/main" id="{CD594C46-BF77-4195-AF7A-B2D550CC4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 y="3295650"/>
            <a:ext cx="3619500" cy="2714625"/>
          </a:xfrm>
          <a:prstGeom prst="rect">
            <a:avLst/>
          </a:prstGeom>
        </p:spPr>
      </p:pic>
      <p:pic>
        <p:nvPicPr>
          <p:cNvPr id="11" name="Picture 10">
            <a:extLst>
              <a:ext uri="{FF2B5EF4-FFF2-40B4-BE49-F238E27FC236}">
                <a16:creationId xmlns:a16="http://schemas.microsoft.com/office/drawing/2014/main" id="{225FA352-B7E7-4592-8064-4AE1DC2071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6700" y="3295650"/>
            <a:ext cx="3619500" cy="2714625"/>
          </a:xfrm>
          <a:prstGeom prst="rect">
            <a:avLst/>
          </a:prstGeom>
        </p:spPr>
      </p:pic>
      <p:pic>
        <p:nvPicPr>
          <p:cNvPr id="14" name="Picture 13">
            <a:extLst>
              <a:ext uri="{FF2B5EF4-FFF2-40B4-BE49-F238E27FC236}">
                <a16:creationId xmlns:a16="http://schemas.microsoft.com/office/drawing/2014/main" id="{12AA3B62-E340-4684-8751-1E0585E0F5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0525" y="3304387"/>
            <a:ext cx="3619500" cy="2705888"/>
          </a:xfrm>
          <a:prstGeom prst="rect">
            <a:avLst/>
          </a:prstGeom>
        </p:spPr>
      </p:pic>
    </p:spTree>
    <p:extLst>
      <p:ext uri="{BB962C8B-B14F-4D97-AF65-F5344CB8AC3E}">
        <p14:creationId xmlns:p14="http://schemas.microsoft.com/office/powerpoint/2010/main" val="14724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E565-DAFD-3550-1BCD-C1AD8AF176ED}"/>
              </a:ext>
            </a:extLst>
          </p:cNvPr>
          <p:cNvSpPr>
            <a:spLocks noGrp="1"/>
          </p:cNvSpPr>
          <p:nvPr>
            <p:ph type="title"/>
          </p:nvPr>
        </p:nvSpPr>
        <p:spPr>
          <a:xfrm>
            <a:off x="132080" y="172720"/>
            <a:ext cx="11826240" cy="5628725"/>
          </a:xfrm>
        </p:spPr>
        <p:txBody>
          <a:bodyPr>
            <a:noAutofit/>
          </a:bodyPr>
          <a:lstStyle/>
          <a:p>
            <a:r>
              <a:rPr lang="en-US" sz="2800" b="1" dirty="0">
                <a:latin typeface="+mn-lt"/>
              </a:rPr>
              <a:t>WHY TRANSFER LEARNING:</a:t>
            </a:r>
            <a:r>
              <a:rPr lang="en-US" sz="1400" b="1" dirty="0">
                <a:latin typeface="+mn-lt"/>
              </a:rPr>
              <a:t/>
            </a:r>
            <a:br>
              <a:rPr lang="en-US" sz="1400" b="1" dirty="0">
                <a:latin typeface="+mn-lt"/>
              </a:rPr>
            </a:br>
            <a:r>
              <a:rPr lang="en-US" sz="1400" b="1" dirty="0">
                <a:latin typeface="+mn-lt"/>
              </a:rPr>
              <a:t/>
            </a:r>
            <a:br>
              <a:rPr lang="en-US" sz="1400" b="1" dirty="0">
                <a:latin typeface="+mn-lt"/>
              </a:rPr>
            </a:br>
            <a:r>
              <a:rPr lang="en-US" sz="1400" b="1" dirty="0">
                <a:latin typeface="+mn-lt"/>
              </a:rPr>
              <a:t>1. Pre-trained Models and Feature Extraction</a:t>
            </a:r>
            <a:br>
              <a:rPr lang="en-US" sz="1400" b="1" dirty="0">
                <a:latin typeface="+mn-lt"/>
              </a:rPr>
            </a:br>
            <a:r>
              <a:rPr lang="en-US" sz="1400" b="1" dirty="0">
                <a:latin typeface="+mn-lt"/>
              </a:rPr>
              <a:t>Pre-trained Models</a:t>
            </a:r>
            <a:r>
              <a:rPr lang="en-US" sz="1400" dirty="0">
                <a:latin typeface="+mn-lt"/>
              </a:rPr>
              <a:t>:</a:t>
            </a:r>
            <a:br>
              <a:rPr lang="en-US" sz="1400" dirty="0">
                <a:latin typeface="+mn-lt"/>
              </a:rPr>
            </a:br>
            <a:r>
              <a:rPr lang="en-US" sz="1400" dirty="0">
                <a:latin typeface="+mn-lt"/>
              </a:rPr>
              <a:t>Transfer learning involves leveraging models that have been pre-trained on large and diverse datasets (like ImageNet). These models have already learned to extract a wide range of features from images, which are often applicable to many different types of image recognition tasks, including skin cancer detection.</a:t>
            </a:r>
            <a:br>
              <a:rPr lang="en-US" sz="1400" dirty="0">
                <a:latin typeface="+mn-lt"/>
              </a:rPr>
            </a:br>
            <a:r>
              <a:rPr lang="en-US" sz="1400" dirty="0">
                <a:latin typeface="+mn-lt"/>
              </a:rPr>
              <a:t/>
            </a:r>
            <a:br>
              <a:rPr lang="en-US" sz="1400" dirty="0">
                <a:latin typeface="+mn-lt"/>
              </a:rPr>
            </a:br>
            <a:r>
              <a:rPr lang="en-US" sz="1400" b="1" dirty="0">
                <a:latin typeface="+mn-lt"/>
              </a:rPr>
              <a:t>Feature Extraction</a:t>
            </a:r>
            <a:r>
              <a:rPr lang="en-US" sz="1400" dirty="0">
                <a:latin typeface="+mn-lt"/>
              </a:rPr>
              <a:t>:</a:t>
            </a:r>
            <a:br>
              <a:rPr lang="en-US" sz="1400" dirty="0">
                <a:latin typeface="+mn-lt"/>
              </a:rPr>
            </a:br>
            <a:r>
              <a:rPr lang="en-US" sz="1400" dirty="0">
                <a:latin typeface="+mn-lt"/>
              </a:rPr>
              <a:t>In skin cancer detection, important features include textures, colors, and patterns in the skin images. Pre-trained models have learned to recognize and extract these features effectively. By using these models as a starting point, you can benefit from their ability to capture complex patterns in images, which is crucial for distinguishing between various types of skin lesions.</a:t>
            </a:r>
            <a:br>
              <a:rPr lang="en-US" sz="1400" dirty="0">
                <a:latin typeface="+mn-lt"/>
              </a:rPr>
            </a:br>
            <a:r>
              <a:rPr lang="en-US" sz="1400" dirty="0">
                <a:latin typeface="+mn-lt"/>
              </a:rPr>
              <a:t/>
            </a:r>
            <a:br>
              <a:rPr lang="en-US" sz="1400" dirty="0">
                <a:latin typeface="+mn-lt"/>
              </a:rPr>
            </a:br>
            <a:r>
              <a:rPr lang="en-US" sz="1400" b="1" dirty="0">
                <a:latin typeface="+mn-lt"/>
              </a:rPr>
              <a:t>2. Efficiency and Reduced Training </a:t>
            </a:r>
            <a:r>
              <a:rPr lang="en-US" sz="1400" b="1" dirty="0" smtClean="0">
                <a:latin typeface="+mn-lt"/>
              </a:rPr>
              <a:t>Time</a:t>
            </a:r>
            <a:r>
              <a:rPr lang="en-US" sz="1400" dirty="0">
                <a:latin typeface="+mn-lt"/>
              </a:rPr>
              <a:t/>
            </a:r>
            <a:br>
              <a:rPr lang="en-US" sz="1400" dirty="0">
                <a:latin typeface="+mn-lt"/>
              </a:rPr>
            </a:br>
            <a:r>
              <a:rPr lang="en-US" sz="1400" dirty="0">
                <a:latin typeface="+mn-lt"/>
              </a:rPr>
              <a:t>Training a deep CNN from scratch requires a significant amount of computational resources and time, as the model needs to learn features from the raw image data. This is particularly challenging for skin cancer detection due to the need for high accuracy and the potentially large and diverse dataset.</a:t>
            </a:r>
            <a:br>
              <a:rPr lang="en-US" sz="1400" dirty="0">
                <a:latin typeface="+mn-lt"/>
              </a:rPr>
            </a:br>
            <a:r>
              <a:rPr lang="en-US" sz="1400" dirty="0">
                <a:latin typeface="+mn-lt"/>
              </a:rPr>
              <a:t/>
            </a:r>
            <a:br>
              <a:rPr lang="en-US" sz="1400" dirty="0">
                <a:latin typeface="+mn-lt"/>
              </a:rPr>
            </a:br>
            <a:r>
              <a:rPr lang="en-US" sz="1400" b="1" dirty="0">
                <a:latin typeface="+mn-lt"/>
              </a:rPr>
              <a:t>3. Performance and Accuracy</a:t>
            </a:r>
            <a:br>
              <a:rPr lang="en-US" sz="1400" b="1" dirty="0">
                <a:latin typeface="+mn-lt"/>
              </a:rPr>
            </a:br>
            <a:r>
              <a:rPr lang="en-US" sz="1400" b="1" dirty="0" err="1">
                <a:latin typeface="+mn-lt"/>
              </a:rPr>
              <a:t>Accuracy</a:t>
            </a:r>
            <a:r>
              <a:rPr lang="en-US" sz="1400" dirty="0">
                <a:latin typeface="+mn-lt"/>
              </a:rPr>
              <a:t>:</a:t>
            </a:r>
            <a:br>
              <a:rPr lang="en-US" sz="1400" dirty="0">
                <a:latin typeface="+mn-lt"/>
              </a:rPr>
            </a:br>
            <a:r>
              <a:rPr lang="en-US" sz="1400" dirty="0">
                <a:latin typeface="+mn-lt"/>
              </a:rPr>
              <a:t>Since skin cancer detection involves differentiating between multiple classes (e.g., benign and malignant lesions), the ability of transfer learning models to recognize fine-grained features helps improve classification accuracy. These models have learned useful hierarchical features that contribute to better classification performance compared to models trained from scratch</a:t>
            </a:r>
            <a:r>
              <a:rPr lang="en-US" sz="1400" dirty="0" smtClean="0">
                <a:latin typeface="+mn-lt"/>
              </a:rPr>
              <a:t>.</a:t>
            </a:r>
            <a:br>
              <a:rPr lang="en-US" sz="1400" dirty="0" smtClean="0">
                <a:latin typeface="+mn-lt"/>
              </a:rPr>
            </a:br>
            <a:r>
              <a:rPr lang="en-US" sz="1400" dirty="0">
                <a:latin typeface="+mn-lt"/>
              </a:rPr>
              <a:t/>
            </a:r>
            <a:br>
              <a:rPr lang="en-US" sz="1400" dirty="0">
                <a:latin typeface="+mn-lt"/>
              </a:rPr>
            </a:br>
            <a:r>
              <a:rPr lang="en-US" sz="1400" b="1" dirty="0">
                <a:latin typeface="+mn-lt"/>
              </a:rPr>
              <a:t>4. Scarcity of </a:t>
            </a:r>
            <a:r>
              <a:rPr lang="en-US" sz="1400" b="1" dirty="0" smtClean="0">
                <a:latin typeface="+mn-lt"/>
              </a:rPr>
              <a:t>Data(Limited Data)</a:t>
            </a:r>
            <a:r>
              <a:rPr lang="en-US" sz="1400" dirty="0" smtClean="0">
                <a:latin typeface="+mn-lt"/>
              </a:rPr>
              <a:t>:</a:t>
            </a:r>
            <a:r>
              <a:rPr lang="en-US" sz="1400" dirty="0">
                <a:latin typeface="+mn-lt"/>
              </a:rPr>
              <a:t/>
            </a:r>
            <a:br>
              <a:rPr lang="en-US" sz="1400" dirty="0">
                <a:latin typeface="+mn-lt"/>
              </a:rPr>
            </a:br>
            <a:r>
              <a:rPr lang="en-US" sz="1400" dirty="0">
                <a:latin typeface="+mn-lt"/>
              </a:rPr>
              <a:t>In medical imaging, acquiring a large, labeled dataset can be challenging due to the need for expert annotations and patient privacy concerns. Transfer learning helps mitigate this issue by making effective use of limited data.</a:t>
            </a:r>
            <a:br>
              <a:rPr lang="en-US" sz="1400" dirty="0">
                <a:latin typeface="+mn-lt"/>
              </a:rPr>
            </a:br>
            <a:endParaRPr lang="en-US" sz="1100" dirty="0">
              <a:latin typeface="+mn-lt"/>
            </a:endParaRPr>
          </a:p>
        </p:txBody>
      </p:sp>
    </p:spTree>
    <p:extLst>
      <p:ext uri="{BB962C8B-B14F-4D97-AF65-F5344CB8AC3E}">
        <p14:creationId xmlns:p14="http://schemas.microsoft.com/office/powerpoint/2010/main" val="444125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0FD0717-BEEE-48D4-8750-E44E166E97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4CBA4EB-F997-4F56-9436-88F607540D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3" name="Subtitle 2">
            <a:extLst>
              <a:ext uri="{FF2B5EF4-FFF2-40B4-BE49-F238E27FC236}">
                <a16:creationId xmlns:a16="http://schemas.microsoft.com/office/drawing/2014/main" id="{D9E63A8A-D490-7344-C77F-2C4B1968889A}"/>
              </a:ext>
            </a:extLst>
          </p:cNvPr>
          <p:cNvSpPr>
            <a:spLocks noGrp="1"/>
          </p:cNvSpPr>
          <p:nvPr>
            <p:ph type="subTitle" idx="1"/>
          </p:nvPr>
        </p:nvSpPr>
        <p:spPr>
          <a:xfrm>
            <a:off x="8141418" y="1463014"/>
            <a:ext cx="3410502" cy="3381631"/>
          </a:xfrm>
        </p:spPr>
        <p:txBody>
          <a:bodyPr anchor="ctr">
            <a:normAutofit/>
          </a:bodyPr>
          <a:lstStyle/>
          <a:p>
            <a:pPr>
              <a:lnSpc>
                <a:spcPct val="110000"/>
              </a:lnSpc>
            </a:pPr>
            <a:r>
              <a:rPr lang="en-US" sz="1700" b="1" dirty="0"/>
              <a:t>MobileNet-v2 is a convolutional neural network that is 53 layers deep. We can load a </a:t>
            </a:r>
            <a:r>
              <a:rPr lang="en-US" sz="1700" b="1" dirty="0" err="1"/>
              <a:t>pretrained</a:t>
            </a:r>
            <a:r>
              <a:rPr lang="en-US" sz="1700" b="1" dirty="0"/>
              <a:t> version of the network trained on more than a million images from the ImageNet database</a:t>
            </a:r>
          </a:p>
          <a:p>
            <a:pPr>
              <a:lnSpc>
                <a:spcPct val="110000"/>
              </a:lnSpc>
            </a:pPr>
            <a:endParaRPr lang="en-US" sz="1700" dirty="0"/>
          </a:p>
        </p:txBody>
      </p:sp>
      <p:grpSp>
        <p:nvGrpSpPr>
          <p:cNvPr id="24" name="Group 23">
            <a:extLst>
              <a:ext uri="{FF2B5EF4-FFF2-40B4-BE49-F238E27FC236}">
                <a16:creationId xmlns:a16="http://schemas.microsoft.com/office/drawing/2014/main" id="{C2DA450E-1EDD-4D4A-8257-4808EB93716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9392" y="938882"/>
            <a:ext cx="6562082" cy="4236223"/>
            <a:chOff x="7807230" y="2012810"/>
            <a:chExt cx="3251252" cy="3459865"/>
          </a:xfrm>
        </p:grpSpPr>
        <p:sp>
          <p:nvSpPr>
            <p:cNvPr id="13" name="Rectangle 12">
              <a:extLst>
                <a:ext uri="{FF2B5EF4-FFF2-40B4-BE49-F238E27FC236}">
                  <a16:creationId xmlns:a16="http://schemas.microsoft.com/office/drawing/2014/main" id="{228FBF78-9E7E-46C0-950D-FC7AEE43922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2116C23-5ED0-4F29-84D0-584CD0150FC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37EE4B41-0C22-468A-BCFF-66786B9C89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7777" y="1269341"/>
            <a:ext cx="5925312" cy="3575304"/>
          </a:xfrm>
          <a:prstGeom prst="rect">
            <a:avLst/>
          </a:prstGeom>
          <a:solidFill>
            <a:schemeClr val="accent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3DF0DD-5F2E-5316-386E-6D7428673AD2}"/>
              </a:ext>
            </a:extLst>
          </p:cNvPr>
          <p:cNvSpPr>
            <a:spLocks noGrp="1"/>
          </p:cNvSpPr>
          <p:nvPr>
            <p:ph type="ctrTitle"/>
          </p:nvPr>
        </p:nvSpPr>
        <p:spPr>
          <a:xfrm>
            <a:off x="1446756" y="1463015"/>
            <a:ext cx="5492683" cy="3196668"/>
          </a:xfrm>
        </p:spPr>
        <p:txBody>
          <a:bodyPr anchor="ctr">
            <a:normAutofit/>
          </a:bodyPr>
          <a:lstStyle/>
          <a:p>
            <a:pPr algn="ctr"/>
            <a:r>
              <a:rPr lang="en-US" sz="4000">
                <a:solidFill>
                  <a:srgbClr val="FFFFFF"/>
                </a:solidFill>
              </a:rPr>
              <a:t>Why MobileNetv2?</a:t>
            </a:r>
          </a:p>
        </p:txBody>
      </p:sp>
      <p:pic>
        <p:nvPicPr>
          <p:cNvPr id="27" name="Picture 26">
            <a:extLst>
              <a:ext uri="{FF2B5EF4-FFF2-40B4-BE49-F238E27FC236}">
                <a16:creationId xmlns:a16="http://schemas.microsoft.com/office/drawing/2014/main" id="{8B060F31-12EA-4404-8435-DA25F36C8961}"/>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E4F1CB68-9DEB-4A71-8E7C-DE9278F0359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937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id="{18B71113-ED1E-4689-96FF-620B290351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40707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84252525-B2F1-43A9-8DDF-5F476C864C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0794" y="0"/>
            <a:ext cx="81212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D95BC-D060-896A-1063-622EFD66D65B}"/>
              </a:ext>
            </a:extLst>
          </p:cNvPr>
          <p:cNvSpPr>
            <a:spLocks noGrp="1"/>
          </p:cNvSpPr>
          <p:nvPr>
            <p:ph type="title"/>
          </p:nvPr>
        </p:nvSpPr>
        <p:spPr>
          <a:xfrm>
            <a:off x="4669998" y="802298"/>
            <a:ext cx="7161784" cy="5663157"/>
          </a:xfrm>
        </p:spPr>
        <p:txBody>
          <a:bodyPr vert="horz" lIns="91440" tIns="45720" rIns="91440" bIns="0" rtlCol="0" anchor="ctr">
            <a:normAutofit/>
          </a:bodyPr>
          <a:lstStyle/>
          <a:p>
            <a:r>
              <a:rPr lang="en-US" sz="2400" dirty="0"/>
              <a:t/>
            </a:r>
            <a:br>
              <a:rPr lang="en-US" sz="2400" dirty="0"/>
            </a:br>
            <a:r>
              <a:rPr lang="en-US" sz="2400" dirty="0"/>
              <a:t>PROJECT HIGHLIGHTS:</a:t>
            </a:r>
            <a:r>
              <a:rPr lang="en-US" sz="2000" dirty="0"/>
              <a:t/>
            </a:r>
            <a:br>
              <a:rPr lang="en-US" sz="2000" dirty="0"/>
            </a:br>
            <a:r>
              <a:rPr lang="en-US" sz="2000" dirty="0"/>
              <a:t/>
            </a:r>
            <a:br>
              <a:rPr lang="en-US" sz="2000" dirty="0"/>
            </a:br>
            <a:r>
              <a:rPr lang="en-US" sz="2000" dirty="0"/>
              <a:t/>
            </a:r>
            <a:br>
              <a:rPr lang="en-US" sz="2000" dirty="0"/>
            </a:br>
            <a:r>
              <a:rPr lang="en-US" sz="2000" dirty="0"/>
              <a:t>1. Detected 3 types of skin cancer from Skin Lesion images using Transfer Learning MobileNetV2 architecture with 12,295 Skin Lesion images </a:t>
            </a:r>
            <a:br>
              <a:rPr lang="en-US" sz="2000" dirty="0"/>
            </a:br>
            <a:r>
              <a:rPr lang="en-US" sz="2000" dirty="0"/>
              <a:t/>
            </a:r>
            <a:br>
              <a:rPr lang="en-US" sz="2000" dirty="0"/>
            </a:br>
            <a:r>
              <a:rPr lang="en-US" sz="2000" dirty="0"/>
              <a:t>Basal Cell Carcinoma : 3273 images, </a:t>
            </a:r>
            <a:br>
              <a:rPr lang="en-US" sz="2000" dirty="0"/>
            </a:br>
            <a:r>
              <a:rPr lang="en-US" sz="2000" dirty="0"/>
              <a:t>Nevus (Benign) : 4550 images, </a:t>
            </a:r>
            <a:br>
              <a:rPr lang="en-US" sz="2000" dirty="0"/>
            </a:br>
            <a:r>
              <a:rPr lang="en-US" sz="2000" dirty="0"/>
              <a:t>Melanoma : 4472 images</a:t>
            </a:r>
            <a:br>
              <a:rPr lang="en-US" sz="2000" dirty="0"/>
            </a:br>
            <a:r>
              <a:rPr lang="en-US" sz="2000" dirty="0"/>
              <a:t/>
            </a:r>
            <a:br>
              <a:rPr lang="en-US" sz="2000" dirty="0"/>
            </a:br>
            <a:r>
              <a:rPr lang="en-US" sz="2000" dirty="0"/>
              <a:t>2. For classifying Basal Cell Carcinoma, Nevus and Melanoma classes architecture of pretrained network MobileNetV2 used.</a:t>
            </a:r>
            <a:br>
              <a:rPr lang="en-US" sz="2000" dirty="0"/>
            </a:br>
            <a:r>
              <a:rPr lang="en-US" sz="2000" dirty="0"/>
              <a:t>3. Customized MobileNetV2 Network attained testing accuracy of 96.94%.</a:t>
            </a:r>
          </a:p>
        </p:txBody>
      </p:sp>
    </p:spTree>
    <p:extLst>
      <p:ext uri="{BB962C8B-B14F-4D97-AF65-F5344CB8AC3E}">
        <p14:creationId xmlns:p14="http://schemas.microsoft.com/office/powerpoint/2010/main" val="4022452836"/>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A071C-464B-4484-BF80-039FD7401DBC}"/>
              </a:ext>
            </a:extLst>
          </p:cNvPr>
          <p:cNvSpPr>
            <a:spLocks noGrp="1"/>
          </p:cNvSpPr>
          <p:nvPr>
            <p:ph type="title"/>
          </p:nvPr>
        </p:nvSpPr>
        <p:spPr>
          <a:xfrm>
            <a:off x="129309" y="267128"/>
            <a:ext cx="12148309" cy="6590873"/>
          </a:xfrm>
        </p:spPr>
        <p:txBody>
          <a:bodyPr>
            <a:noAutofit/>
          </a:bodyPr>
          <a:lstStyle/>
          <a:p>
            <a:r>
              <a:rPr lang="en-US" sz="1400" b="1" dirty="0">
                <a:solidFill>
                  <a:srgbClr val="000000"/>
                </a:solidFill>
                <a:effectLst/>
                <a:latin typeface="Aptos" panose="020B0004020202020204" pitchFamily="34" charset="0"/>
              </a:rPr>
              <a:t>OBJECTIVES: </a:t>
            </a:r>
            <a:r>
              <a:rPr lang="en-US" sz="700" dirty="0">
                <a:latin typeface="Aptos" panose="020B0004020202020204" pitchFamily="34" charset="0"/>
              </a:rPr>
              <a:t/>
            </a:r>
            <a:br>
              <a:rPr lang="en-US" sz="700" dirty="0">
                <a:latin typeface="Aptos" panose="020B0004020202020204" pitchFamily="34" charset="0"/>
              </a:rPr>
            </a:br>
            <a:r>
              <a:rPr lang="en-US" sz="1400" dirty="0">
                <a:solidFill>
                  <a:srgbClr val="000000"/>
                </a:solidFill>
                <a:effectLst/>
                <a:latin typeface="Aptos" panose="020B0004020202020204" pitchFamily="34" charset="0"/>
              </a:rPr>
              <a:t>1. </a:t>
            </a:r>
            <a:r>
              <a:rPr lang="en-US" sz="1400" b="1" dirty="0">
                <a:solidFill>
                  <a:srgbClr val="000000"/>
                </a:solidFill>
                <a:effectLst/>
                <a:latin typeface="Aptos" panose="020B0004020202020204" pitchFamily="34" charset="0"/>
              </a:rPr>
              <a:t>Develop a Skin Cancer Classification System </a:t>
            </a:r>
            <a:r>
              <a:rPr lang="en-US" sz="700" dirty="0">
                <a:latin typeface="Aptos" panose="020B0004020202020204" pitchFamily="34" charset="0"/>
              </a:rPr>
              <a:t/>
            </a:r>
            <a:br>
              <a:rPr lang="en-US" sz="700" dirty="0">
                <a:latin typeface="Aptos" panose="020B0004020202020204" pitchFamily="34" charset="0"/>
              </a:rPr>
            </a:br>
            <a:r>
              <a:rPr lang="en-US" sz="1400" dirty="0">
                <a:solidFill>
                  <a:srgbClr val="000000"/>
                </a:solidFill>
                <a:effectLst/>
                <a:latin typeface="Aptos" panose="020B0004020202020204" pitchFamily="34" charset="0"/>
              </a:rPr>
              <a:t>- Create and implement a deep learning system that accurately identifies three </a:t>
            </a:r>
            <a:r>
              <a:rPr lang="en-US" sz="700" dirty="0">
                <a:solidFill>
                  <a:srgbClr val="000000"/>
                </a:solidFill>
                <a:effectLst/>
                <a:latin typeface="Aptos" panose="020B0004020202020204" pitchFamily="34" charset="0"/>
              </a:rPr>
              <a:t> </a:t>
            </a:r>
            <a:r>
              <a:rPr lang="en-US" sz="1400" dirty="0">
                <a:solidFill>
                  <a:srgbClr val="000000"/>
                </a:solidFill>
                <a:effectLst/>
                <a:latin typeface="Aptos" panose="020B0004020202020204" pitchFamily="34" charset="0"/>
              </a:rPr>
              <a:t>major types of skin cancer (melanoma, basal cell carcinoma, and squamous cell </a:t>
            </a:r>
            <a:r>
              <a:rPr lang="en-US" sz="700" dirty="0">
                <a:solidFill>
                  <a:srgbClr val="000000"/>
                </a:solidFill>
                <a:effectLst/>
                <a:latin typeface="Aptos" panose="020B0004020202020204" pitchFamily="34" charset="0"/>
              </a:rPr>
              <a:t>  </a:t>
            </a:r>
            <a:r>
              <a:rPr lang="en-US" sz="1400" dirty="0">
                <a:solidFill>
                  <a:srgbClr val="000000"/>
                </a:solidFill>
                <a:effectLst/>
                <a:latin typeface="Aptos" panose="020B0004020202020204" pitchFamily="34" charset="0"/>
              </a:rPr>
              <a:t>carcinoma) from skin lesion images. Explore transfer learning techniques to </a:t>
            </a:r>
            <a:r>
              <a:rPr lang="en-US" sz="700" dirty="0">
                <a:latin typeface="Aptos" panose="020B0004020202020204" pitchFamily="34" charset="0"/>
              </a:rPr>
              <a:t/>
            </a:r>
            <a:br>
              <a:rPr lang="en-US" sz="700" dirty="0">
                <a:latin typeface="Aptos" panose="020B0004020202020204" pitchFamily="34" charset="0"/>
              </a:rPr>
            </a:br>
            <a:r>
              <a:rPr lang="en-US" sz="1400" dirty="0">
                <a:solidFill>
                  <a:srgbClr val="000000"/>
                </a:solidFill>
                <a:effectLst/>
                <a:latin typeface="Aptos" panose="020B0004020202020204" pitchFamily="34" charset="0"/>
              </a:rPr>
              <a:t>leverage pre-trained convolutional neural networks</a:t>
            </a:r>
            <a:br>
              <a:rPr lang="en-US" sz="1400" dirty="0">
                <a:solidFill>
                  <a:srgbClr val="000000"/>
                </a:solidFill>
                <a:effectLst/>
                <a:latin typeface="Aptos" panose="020B0004020202020204" pitchFamily="34" charset="0"/>
              </a:rPr>
            </a:br>
            <a:r>
              <a:rPr lang="en-US" sz="1400" dirty="0">
                <a:solidFill>
                  <a:srgbClr val="000000"/>
                </a:solidFill>
                <a:latin typeface="Aptos" panose="020B0004020202020204" pitchFamily="34" charset="0"/>
              </a:rPr>
              <a:t/>
            </a:r>
            <a:br>
              <a:rPr lang="en-US" sz="1400" dirty="0">
                <a:solidFill>
                  <a:srgbClr val="000000"/>
                </a:solidFill>
                <a:latin typeface="Aptos" panose="020B0004020202020204" pitchFamily="34" charset="0"/>
              </a:rPr>
            </a:br>
            <a:r>
              <a:rPr lang="en-US" sz="1400" dirty="0">
                <a:solidFill>
                  <a:srgbClr val="000000"/>
                </a:solidFill>
                <a:effectLst/>
                <a:latin typeface="Aptos" panose="020B0004020202020204" pitchFamily="34" charset="0"/>
              </a:rPr>
              <a:t>2. </a:t>
            </a:r>
            <a:r>
              <a:rPr lang="en-US" sz="1400" b="1" dirty="0">
                <a:solidFill>
                  <a:srgbClr val="000000"/>
                </a:solidFill>
                <a:effectLst/>
                <a:latin typeface="Aptos" panose="020B0004020202020204" pitchFamily="34" charset="0"/>
              </a:rPr>
              <a:t>Evaluate System Performance: </a:t>
            </a:r>
            <a:r>
              <a:rPr lang="en-US" sz="700" dirty="0">
                <a:latin typeface="Aptos" panose="020B0004020202020204" pitchFamily="34" charset="0"/>
              </a:rPr>
              <a:t/>
            </a:r>
            <a:br>
              <a:rPr lang="en-US" sz="700" dirty="0">
                <a:latin typeface="Aptos" panose="020B0004020202020204" pitchFamily="34" charset="0"/>
              </a:rPr>
            </a:br>
            <a:r>
              <a:rPr lang="en-US" sz="1400" dirty="0">
                <a:solidFill>
                  <a:srgbClr val="000000"/>
                </a:solidFill>
                <a:effectLst/>
                <a:latin typeface="Aptos" panose="020B0004020202020204" pitchFamily="34" charset="0"/>
              </a:rPr>
              <a:t>Assess the developed classification system using standard metrics like accuracy sensitivity, and area under the ROC curve (AUC). </a:t>
            </a:r>
            <a:br>
              <a:rPr lang="en-US" sz="1400" dirty="0">
                <a:solidFill>
                  <a:srgbClr val="000000"/>
                </a:solidFill>
                <a:effectLst/>
                <a:latin typeface="Aptos" panose="020B0004020202020204" pitchFamily="34" charset="0"/>
              </a:rPr>
            </a:br>
            <a:r>
              <a:rPr lang="en-US" sz="700" dirty="0">
                <a:latin typeface="Aptos" panose="020B0004020202020204" pitchFamily="34" charset="0"/>
              </a:rPr>
              <a:t/>
            </a:r>
            <a:br>
              <a:rPr lang="en-US" sz="700" dirty="0">
                <a:latin typeface="Aptos" panose="020B0004020202020204" pitchFamily="34" charset="0"/>
              </a:rPr>
            </a:br>
            <a:r>
              <a:rPr lang="en-US" sz="1400" dirty="0">
                <a:solidFill>
                  <a:srgbClr val="000000"/>
                </a:solidFill>
                <a:effectLst/>
                <a:latin typeface="Aptos" panose="020B0004020202020204" pitchFamily="34" charset="0"/>
              </a:rPr>
              <a:t>3. </a:t>
            </a:r>
            <a:r>
              <a:rPr lang="en-US" sz="1400" b="1" dirty="0">
                <a:solidFill>
                  <a:srgbClr val="000000"/>
                </a:solidFill>
                <a:effectLst/>
                <a:latin typeface="Aptos" panose="020B0004020202020204" pitchFamily="34" charset="0"/>
              </a:rPr>
              <a:t>Document Methodology and Results </a:t>
            </a:r>
            <a:r>
              <a:rPr lang="en-US" sz="700" dirty="0">
                <a:latin typeface="Aptos" panose="020B0004020202020204" pitchFamily="34" charset="0"/>
              </a:rPr>
              <a:t/>
            </a:r>
            <a:br>
              <a:rPr lang="en-US" sz="700" dirty="0">
                <a:latin typeface="Aptos" panose="020B0004020202020204" pitchFamily="34" charset="0"/>
              </a:rPr>
            </a:br>
            <a:r>
              <a:rPr lang="en-US" sz="1400" dirty="0">
                <a:solidFill>
                  <a:srgbClr val="000000"/>
                </a:solidFill>
                <a:effectLst/>
                <a:latin typeface="Aptos" panose="020B0004020202020204" pitchFamily="34" charset="0"/>
              </a:rPr>
              <a:t>Document the entire process of developing, training, and evaluating the deep </a:t>
            </a:r>
            <a:r>
              <a:rPr lang="en-US" sz="700" dirty="0">
                <a:latin typeface="Aptos" panose="020B0004020202020204" pitchFamily="34" charset="0"/>
              </a:rPr>
              <a:t/>
            </a:r>
            <a:br>
              <a:rPr lang="en-US" sz="700" dirty="0">
                <a:latin typeface="Aptos" panose="020B0004020202020204" pitchFamily="34" charset="0"/>
              </a:rPr>
            </a:br>
            <a:r>
              <a:rPr lang="en-US" sz="1400" dirty="0">
                <a:solidFill>
                  <a:srgbClr val="000000"/>
                </a:solidFill>
                <a:effectLst/>
                <a:latin typeface="Aptos" panose="020B0004020202020204" pitchFamily="34" charset="0"/>
              </a:rPr>
              <a:t>learning model. </a:t>
            </a:r>
            <a:br>
              <a:rPr lang="en-US" sz="1400" dirty="0">
                <a:solidFill>
                  <a:srgbClr val="000000"/>
                </a:solidFill>
                <a:effectLst/>
                <a:latin typeface="Aptos" panose="020B0004020202020204" pitchFamily="34" charset="0"/>
              </a:rPr>
            </a:br>
            <a:r>
              <a:rPr lang="en-US" sz="700" b="1" dirty="0">
                <a:latin typeface="Aptos" panose="020B0004020202020204" pitchFamily="34" charset="0"/>
              </a:rPr>
              <a:t/>
            </a:r>
            <a:br>
              <a:rPr lang="en-US" sz="700" b="1" dirty="0">
                <a:latin typeface="Aptos" panose="020B0004020202020204" pitchFamily="34" charset="0"/>
              </a:rPr>
            </a:br>
            <a:r>
              <a:rPr lang="en-US" sz="1400" b="1" dirty="0">
                <a:solidFill>
                  <a:srgbClr val="000000"/>
                </a:solidFill>
                <a:effectLst/>
                <a:latin typeface="Aptos" panose="020B0004020202020204" pitchFamily="34" charset="0"/>
              </a:rPr>
              <a:t>4. Explore Augmentation Strategies </a:t>
            </a:r>
            <a:r>
              <a:rPr lang="en-US" sz="700" dirty="0">
                <a:latin typeface="Aptos" panose="020B0004020202020204" pitchFamily="34" charset="0"/>
              </a:rPr>
              <a:t/>
            </a:r>
            <a:br>
              <a:rPr lang="en-US" sz="700" dirty="0">
                <a:latin typeface="Aptos" panose="020B0004020202020204" pitchFamily="34" charset="0"/>
              </a:rPr>
            </a:br>
            <a:r>
              <a:rPr lang="en-US" sz="1400" dirty="0">
                <a:solidFill>
                  <a:srgbClr val="000000"/>
                </a:solidFill>
                <a:effectLst/>
                <a:latin typeface="Aptos" panose="020B0004020202020204" pitchFamily="34" charset="0"/>
              </a:rPr>
              <a:t>Explore data augmentation techniques to enhance the model's ability to generalize </a:t>
            </a:r>
            <a:r>
              <a:rPr lang="en-US" sz="700" dirty="0">
                <a:latin typeface="Aptos" panose="020B0004020202020204" pitchFamily="34" charset="0"/>
              </a:rPr>
              <a:t/>
            </a:r>
            <a:br>
              <a:rPr lang="en-US" sz="700" dirty="0">
                <a:latin typeface="Aptos" panose="020B0004020202020204" pitchFamily="34" charset="0"/>
              </a:rPr>
            </a:br>
            <a:r>
              <a:rPr lang="en-US" sz="1400" dirty="0">
                <a:solidFill>
                  <a:srgbClr val="000000"/>
                </a:solidFill>
                <a:effectLst/>
                <a:latin typeface="Aptos" panose="020B0004020202020204" pitchFamily="34" charset="0"/>
              </a:rPr>
              <a:t>to different skin lesion variations and conditions. Investigate how augmenting the </a:t>
            </a:r>
            <a:r>
              <a:rPr lang="en-US" sz="700" dirty="0">
                <a:latin typeface="Aptos" panose="020B0004020202020204" pitchFamily="34" charset="0"/>
              </a:rPr>
              <a:t/>
            </a:r>
            <a:br>
              <a:rPr lang="en-US" sz="700" dirty="0">
                <a:latin typeface="Aptos" panose="020B0004020202020204" pitchFamily="34" charset="0"/>
              </a:rPr>
            </a:br>
            <a:r>
              <a:rPr lang="en-US" sz="1400" dirty="0">
                <a:solidFill>
                  <a:srgbClr val="000000"/>
                </a:solidFill>
                <a:effectLst/>
                <a:latin typeface="Aptos" panose="020B0004020202020204" pitchFamily="34" charset="0"/>
              </a:rPr>
              <a:t>training data with variations like rotations, flips, and color adjustments impacts </a:t>
            </a:r>
            <a:r>
              <a:rPr lang="en-US" sz="700" dirty="0">
                <a:latin typeface="Aptos" panose="020B0004020202020204" pitchFamily="34" charset="0"/>
              </a:rPr>
              <a:t/>
            </a:r>
            <a:br>
              <a:rPr lang="en-US" sz="700" dirty="0">
                <a:latin typeface="Aptos" panose="020B0004020202020204" pitchFamily="34" charset="0"/>
              </a:rPr>
            </a:br>
            <a:r>
              <a:rPr lang="en-US" sz="1400" dirty="0">
                <a:solidFill>
                  <a:srgbClr val="000000"/>
                </a:solidFill>
                <a:effectLst/>
                <a:latin typeface="Aptos" panose="020B0004020202020204" pitchFamily="34" charset="0"/>
              </a:rPr>
              <a:t>classification performance. </a:t>
            </a:r>
            <a:br>
              <a:rPr lang="en-US" sz="1400" dirty="0">
                <a:solidFill>
                  <a:srgbClr val="000000"/>
                </a:solidFill>
                <a:effectLst/>
                <a:latin typeface="Aptos" panose="020B0004020202020204" pitchFamily="34" charset="0"/>
              </a:rPr>
            </a:br>
            <a:r>
              <a:rPr lang="en-US" sz="700" b="1" dirty="0">
                <a:latin typeface="Aptos" panose="020B0004020202020204" pitchFamily="34" charset="0"/>
              </a:rPr>
              <a:t/>
            </a:r>
            <a:br>
              <a:rPr lang="en-US" sz="700" b="1" dirty="0">
                <a:latin typeface="Aptos" panose="020B0004020202020204" pitchFamily="34" charset="0"/>
              </a:rPr>
            </a:br>
            <a:r>
              <a:rPr lang="en-US" sz="1400" b="1" dirty="0">
                <a:solidFill>
                  <a:srgbClr val="000000"/>
                </a:solidFill>
                <a:effectLst/>
                <a:latin typeface="Aptos" panose="020B0004020202020204" pitchFamily="34" charset="0"/>
              </a:rPr>
              <a:t>5. Consider Computational Efficiency: </a:t>
            </a:r>
            <a:r>
              <a:rPr lang="en-US" sz="700" dirty="0">
                <a:latin typeface="Aptos" panose="020B0004020202020204" pitchFamily="34" charset="0"/>
              </a:rPr>
              <a:t/>
            </a:r>
            <a:br>
              <a:rPr lang="en-US" sz="700" dirty="0">
                <a:latin typeface="Aptos" panose="020B0004020202020204" pitchFamily="34" charset="0"/>
              </a:rPr>
            </a:br>
            <a:r>
              <a:rPr lang="en-US" sz="1400" dirty="0">
                <a:solidFill>
                  <a:srgbClr val="000000"/>
                </a:solidFill>
                <a:effectLst/>
                <a:latin typeface="Aptos" panose="020B0004020202020204" pitchFamily="34" charset="0"/>
              </a:rPr>
              <a:t>Optimize the deep learning model for computational efficiency without </a:t>
            </a:r>
            <a:r>
              <a:rPr lang="en-US" sz="700" dirty="0">
                <a:latin typeface="Aptos" panose="020B0004020202020204" pitchFamily="34" charset="0"/>
              </a:rPr>
              <a:t/>
            </a:r>
            <a:br>
              <a:rPr lang="en-US" sz="700" dirty="0">
                <a:latin typeface="Aptos" panose="020B0004020202020204" pitchFamily="34" charset="0"/>
              </a:rPr>
            </a:br>
            <a:r>
              <a:rPr lang="en-US" sz="1400" dirty="0">
                <a:solidFill>
                  <a:srgbClr val="000000"/>
                </a:solidFill>
                <a:effectLst/>
                <a:latin typeface="Aptos" panose="020B0004020202020204" pitchFamily="34" charset="0"/>
              </a:rPr>
              <a:t>compromising classification accuracy. Evaluate the trade-offs between model </a:t>
            </a:r>
            <a:r>
              <a:rPr lang="en-US" sz="700" dirty="0">
                <a:latin typeface="Aptos" panose="020B0004020202020204" pitchFamily="34" charset="0"/>
              </a:rPr>
              <a:t/>
            </a:r>
            <a:br>
              <a:rPr lang="en-US" sz="700" dirty="0">
                <a:latin typeface="Aptos" panose="020B0004020202020204" pitchFamily="34" charset="0"/>
              </a:rPr>
            </a:br>
            <a:r>
              <a:rPr lang="en-US" sz="1400" dirty="0">
                <a:solidFill>
                  <a:srgbClr val="000000"/>
                </a:solidFill>
                <a:effectLst/>
                <a:latin typeface="Aptos" panose="020B0004020202020204" pitchFamily="34" charset="0"/>
              </a:rPr>
              <a:t>complexity and inference speed to ensure practical deployment in real-world </a:t>
            </a:r>
            <a:r>
              <a:rPr lang="en-US" sz="700" dirty="0">
                <a:latin typeface="Aptos" panose="020B0004020202020204" pitchFamily="34" charset="0"/>
              </a:rPr>
              <a:t/>
            </a:r>
            <a:br>
              <a:rPr lang="en-US" sz="700" dirty="0">
                <a:latin typeface="Aptos" panose="020B0004020202020204" pitchFamily="34" charset="0"/>
              </a:rPr>
            </a:br>
            <a:r>
              <a:rPr lang="en-US" sz="1400" dirty="0">
                <a:solidFill>
                  <a:srgbClr val="000000"/>
                </a:solidFill>
                <a:effectLst/>
                <a:latin typeface="Aptos" panose="020B0004020202020204" pitchFamily="34" charset="0"/>
              </a:rPr>
              <a:t>clinical settings. </a:t>
            </a:r>
            <a:br>
              <a:rPr lang="en-US" sz="1400" dirty="0">
                <a:solidFill>
                  <a:srgbClr val="000000"/>
                </a:solidFill>
                <a:effectLst/>
                <a:latin typeface="Aptos" panose="020B0004020202020204" pitchFamily="34" charset="0"/>
              </a:rPr>
            </a:br>
            <a:r>
              <a:rPr lang="en-US" sz="700" dirty="0">
                <a:latin typeface="Aptos" panose="020B0004020202020204" pitchFamily="34" charset="0"/>
              </a:rPr>
              <a:t/>
            </a:r>
            <a:br>
              <a:rPr lang="en-US" sz="700" dirty="0">
                <a:latin typeface="Aptos" panose="020B0004020202020204" pitchFamily="34" charset="0"/>
              </a:rPr>
            </a:br>
            <a:r>
              <a:rPr lang="en-US" sz="1400" dirty="0">
                <a:solidFill>
                  <a:srgbClr val="000000"/>
                </a:solidFill>
                <a:effectLst/>
                <a:latin typeface="Aptos" panose="020B0004020202020204" pitchFamily="34" charset="0"/>
              </a:rPr>
              <a:t>6. </a:t>
            </a:r>
            <a:r>
              <a:rPr lang="en-US" sz="1400" b="1" dirty="0">
                <a:solidFill>
                  <a:srgbClr val="000000"/>
                </a:solidFill>
                <a:effectLst/>
                <a:latin typeface="Aptos" panose="020B0004020202020204" pitchFamily="34" charset="0"/>
              </a:rPr>
              <a:t>Address Class Imbalance: </a:t>
            </a:r>
            <a:r>
              <a:rPr lang="en-US" sz="700" dirty="0">
                <a:latin typeface="Aptos" panose="020B0004020202020204" pitchFamily="34" charset="0"/>
              </a:rPr>
              <a:t/>
            </a:r>
            <a:br>
              <a:rPr lang="en-US" sz="700" dirty="0">
                <a:latin typeface="Aptos" panose="020B0004020202020204" pitchFamily="34" charset="0"/>
              </a:rPr>
            </a:br>
            <a:r>
              <a:rPr lang="en-US" sz="1400" dirty="0">
                <a:solidFill>
                  <a:srgbClr val="000000"/>
                </a:solidFill>
                <a:effectLst/>
                <a:latin typeface="Aptos" panose="020B0004020202020204" pitchFamily="34" charset="0"/>
              </a:rPr>
              <a:t>- Address any imbalance in the distribution of skin cancer types in the dataset. </a:t>
            </a:r>
            <a:r>
              <a:rPr lang="en-US" sz="700" dirty="0">
                <a:solidFill>
                  <a:srgbClr val="000000"/>
                </a:solidFill>
                <a:effectLst/>
                <a:latin typeface="Aptos" panose="020B0004020202020204" pitchFamily="34" charset="0"/>
              </a:rPr>
              <a:t> </a:t>
            </a:r>
            <a:r>
              <a:rPr lang="en-US" sz="1400" dirty="0">
                <a:solidFill>
                  <a:srgbClr val="000000"/>
                </a:solidFill>
                <a:effectLst/>
                <a:latin typeface="Aptos" panose="020B0004020202020204" pitchFamily="34" charset="0"/>
              </a:rPr>
              <a:t>Investigate methods such as class weighting, oversampling, or </a:t>
            </a:r>
            <a:r>
              <a:rPr lang="en-US" sz="1400" dirty="0" err="1">
                <a:solidFill>
                  <a:srgbClr val="000000"/>
                </a:solidFill>
                <a:effectLst/>
                <a:latin typeface="Aptos" panose="020B0004020202020204" pitchFamily="34" charset="0"/>
              </a:rPr>
              <a:t>undersampling</a:t>
            </a:r>
            <a:r>
              <a:rPr lang="en-US" sz="1400" dirty="0">
                <a:solidFill>
                  <a:srgbClr val="000000"/>
                </a:solidFill>
                <a:effectLst/>
                <a:latin typeface="Aptos" panose="020B0004020202020204" pitchFamily="34" charset="0"/>
              </a:rPr>
              <a:t> to </a:t>
            </a:r>
            <a:r>
              <a:rPr lang="en-US" sz="700" dirty="0">
                <a:latin typeface="Aptos" panose="020B0004020202020204" pitchFamily="34" charset="0"/>
              </a:rPr>
              <a:t/>
            </a:r>
            <a:br>
              <a:rPr lang="en-US" sz="700" dirty="0">
                <a:latin typeface="Aptos" panose="020B0004020202020204" pitchFamily="34" charset="0"/>
              </a:rPr>
            </a:br>
            <a:r>
              <a:rPr lang="en-US" sz="1400" dirty="0">
                <a:solidFill>
                  <a:srgbClr val="000000"/>
                </a:solidFill>
                <a:effectLst/>
                <a:latin typeface="Aptos" panose="020B0004020202020204" pitchFamily="34" charset="0"/>
              </a:rPr>
              <a:t>improve the model's ability to correctly classify underrepresented classes. </a:t>
            </a:r>
            <a:endParaRPr lang="en-US" sz="1000" dirty="0">
              <a:latin typeface="Aptos" panose="020B0004020202020204" pitchFamily="34" charset="0"/>
            </a:endParaRPr>
          </a:p>
        </p:txBody>
      </p:sp>
    </p:spTree>
    <p:extLst>
      <p:ext uri="{BB962C8B-B14F-4D97-AF65-F5344CB8AC3E}">
        <p14:creationId xmlns:p14="http://schemas.microsoft.com/office/powerpoint/2010/main" val="2163476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522FE7-5A29-4EF6-B1EF-2CA55748A77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9"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Rectangle 14">
            <a:extLst>
              <a:ext uri="{FF2B5EF4-FFF2-40B4-BE49-F238E27FC236}">
                <a16:creationId xmlns:a16="http://schemas.microsoft.com/office/drawing/2014/main" id="{18B71113-ED1E-4689-96FF-620B290351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407079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84252525-B2F1-43A9-8DDF-5F476C864C4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0794" y="0"/>
            <a:ext cx="81212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DC6A09-6B78-2F67-C067-B19262D25E88}"/>
              </a:ext>
            </a:extLst>
          </p:cNvPr>
          <p:cNvSpPr>
            <a:spLocks noGrp="1"/>
          </p:cNvSpPr>
          <p:nvPr>
            <p:ph type="title"/>
          </p:nvPr>
        </p:nvSpPr>
        <p:spPr>
          <a:xfrm>
            <a:off x="4669998" y="152400"/>
            <a:ext cx="7318802" cy="6461760"/>
          </a:xfrm>
        </p:spPr>
        <p:txBody>
          <a:bodyPr vert="horz" lIns="91440" tIns="45720" rIns="91440" bIns="0" rtlCol="0" anchor="ctr">
            <a:normAutofit/>
          </a:bodyPr>
          <a:lstStyle/>
          <a:p>
            <a:r>
              <a:rPr lang="en-US" sz="2000" dirty="0"/>
              <a:t>Dataset</a:t>
            </a:r>
            <a:r>
              <a:rPr lang="en-US" sz="2000" dirty="0" smtClean="0"/>
              <a:t>:</a:t>
            </a:r>
            <a:r>
              <a:rPr lang="en-US" sz="2000" dirty="0"/>
              <a:t/>
            </a:r>
            <a:br>
              <a:rPr lang="en-US" sz="2000" dirty="0"/>
            </a:br>
            <a:r>
              <a:rPr lang="en-US" sz="2000" dirty="0"/>
              <a:t/>
            </a:r>
            <a:br>
              <a:rPr lang="en-US" sz="2000" dirty="0"/>
            </a:br>
            <a:r>
              <a:rPr lang="en-US" sz="2000" dirty="0"/>
              <a:t/>
            </a:r>
            <a:br>
              <a:rPr lang="en-US" sz="2000" dirty="0"/>
            </a:br>
            <a:r>
              <a:rPr lang="en-US" sz="2000" dirty="0"/>
              <a:t>Dataset : ISIC Skin Cancer site (International Skin Imaging Collaboration (ISIC)</a:t>
            </a:r>
            <a:br>
              <a:rPr lang="en-US" sz="2000" dirty="0"/>
            </a:br>
            <a:r>
              <a:rPr lang="en-US" sz="2000" dirty="0"/>
              <a:t>https://challenge.isic-archive.com/data/</a:t>
            </a:r>
            <a:br>
              <a:rPr lang="en-US" sz="2000" dirty="0"/>
            </a:br>
            <a:r>
              <a:rPr lang="en-US" sz="2000" dirty="0"/>
              <a:t/>
            </a:r>
            <a:br>
              <a:rPr lang="en-US" sz="2000" dirty="0"/>
            </a:br>
            <a:r>
              <a:rPr lang="en-US" sz="2000" dirty="0"/>
              <a:t>Dataset Details</a:t>
            </a:r>
            <a:br>
              <a:rPr lang="en-US" sz="2000" dirty="0"/>
            </a:br>
            <a:r>
              <a:rPr lang="en-US" sz="2000" dirty="0"/>
              <a:t>Dataset Name            : ISIC Skin Cancer Images (Basal Cell Carcinoma vs Melanoma vs Nevus)</a:t>
            </a:r>
            <a:br>
              <a:rPr lang="en-US" sz="2000" dirty="0"/>
            </a:br>
            <a:r>
              <a:rPr lang="en-US" sz="2000" dirty="0"/>
              <a:t>Number of Class         : 3</a:t>
            </a:r>
            <a:br>
              <a:rPr lang="en-US" sz="2000" dirty="0"/>
            </a:br>
            <a:r>
              <a:rPr lang="en-US" sz="2000" dirty="0"/>
              <a:t>Number/Size of Images   : Total </a:t>
            </a:r>
            <a:r>
              <a:rPr lang="en-US" sz="2000" dirty="0" smtClean="0"/>
              <a:t>: </a:t>
            </a:r>
            <a:r>
              <a:rPr lang="en-US" sz="2000" dirty="0"/>
              <a:t>12445 (555 MB)</a:t>
            </a:r>
            <a:br>
              <a:rPr lang="en-US" sz="2000" dirty="0"/>
            </a:br>
            <a:r>
              <a:rPr lang="en-US" sz="2000" dirty="0"/>
              <a:t>                          Training   : 12295</a:t>
            </a:r>
            <a:br>
              <a:rPr lang="en-US" sz="2000" dirty="0"/>
            </a:br>
            <a:r>
              <a:rPr lang="en-US" sz="2000" dirty="0"/>
              <a:t>                          Testing    : 150 </a:t>
            </a:r>
            <a:r>
              <a:rPr lang="en-US" sz="2000" dirty="0" smtClean="0"/>
              <a:t/>
            </a:r>
            <a:br>
              <a:rPr lang="en-US" sz="2000" dirty="0" smtClean="0"/>
            </a:br>
            <a:r>
              <a:rPr lang="en-US" sz="2000" dirty="0"/>
              <a:t/>
            </a:r>
            <a:br>
              <a:rPr lang="en-US" sz="2000" dirty="0"/>
            </a:br>
            <a:r>
              <a:rPr lang="en-US" sz="2000" dirty="0"/>
              <a:t>Basal Cell Carcinoma : 3273 images, </a:t>
            </a:r>
            <a:br>
              <a:rPr lang="en-US" sz="2000" dirty="0"/>
            </a:br>
            <a:r>
              <a:rPr lang="en-US" sz="2000" dirty="0"/>
              <a:t>Nevus (Benign) : 4550 images, </a:t>
            </a:r>
            <a:br>
              <a:rPr lang="en-US" sz="2000" dirty="0"/>
            </a:br>
            <a:r>
              <a:rPr lang="en-US" sz="2000" dirty="0"/>
              <a:t>Melanoma : 4472 images</a:t>
            </a:r>
            <a:endParaRPr lang="en-US" sz="2000" dirty="0"/>
          </a:p>
        </p:txBody>
      </p:sp>
    </p:spTree>
    <p:extLst>
      <p:ext uri="{BB962C8B-B14F-4D97-AF65-F5344CB8AC3E}">
        <p14:creationId xmlns:p14="http://schemas.microsoft.com/office/powerpoint/2010/main" val="4154659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315</TotalTime>
  <Words>959</Words>
  <Application>Microsoft Office PowerPoint</Application>
  <PresentationFormat>Widescreen</PresentationFormat>
  <Paragraphs>101</Paragraphs>
  <Slides>26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Aptos</vt:lpstr>
      <vt:lpstr>Arial</vt:lpstr>
      <vt:lpstr>Arial Unicode MS</vt:lpstr>
      <vt:lpstr>Calibri</vt:lpstr>
      <vt:lpstr>CIDFont</vt:lpstr>
      <vt:lpstr>Courier New</vt:lpstr>
      <vt:lpstr>freight-text-pro</vt:lpstr>
      <vt:lpstr>Gill Sans MT</vt:lpstr>
      <vt:lpstr>Helvetica</vt:lpstr>
      <vt:lpstr>Source Sans Pro</vt:lpstr>
      <vt:lpstr>Times New Roman</vt:lpstr>
      <vt:lpstr>Gallery</vt:lpstr>
      <vt:lpstr>Transfer Learning for Multi-Class Skin Cancer Detection using Deep  Convolutional Neural Networks                                                                        </vt:lpstr>
      <vt:lpstr>PowerPoint Presentation</vt:lpstr>
      <vt:lpstr>PowerPoint Presentation</vt:lpstr>
      <vt:lpstr>PowerPoint Presentation</vt:lpstr>
      <vt:lpstr>WHY TRANSFER LEARNING:  1. Pre-trained Models and Feature Extraction Pre-trained Models: Transfer learning involves leveraging models that have been pre-trained on large and diverse datasets (like ImageNet). These models have already learned to extract a wide range of features from images, which are often applicable to many different types of image recognition tasks, including skin cancer detection.  Feature Extraction: In skin cancer detection, important features include textures, colors, and patterns in the skin images. Pre-trained models have learned to recognize and extract these features effectively. By using these models as a starting point, you can benefit from their ability to capture complex patterns in images, which is crucial for distinguishing between various types of skin lesions.  2. Efficiency and Reduced Training Time Training a deep CNN from scratch requires a significant amount of computational resources and time, as the model needs to learn features from the raw image data. This is particularly challenging for skin cancer detection due to the need for high accuracy and the potentially large and diverse dataset.  3. Performance and Accuracy Accuracy: Since skin cancer detection involves differentiating between multiple classes (e.g., benign and malignant lesions), the ability of transfer learning models to recognize fine-grained features helps improve classification accuracy. These models have learned useful hierarchical features that contribute to better classification performance compared to models trained from scratch.  4. Scarcity of Data(Limited Data): In medical imaging, acquiring a large, labeled dataset can be challenging due to the need for expert annotations and patient privacy concerns. Transfer learning helps mitigate this issue by making effective use of limited data. </vt:lpstr>
      <vt:lpstr>Why MobileNetv2?</vt:lpstr>
      <vt:lpstr> PROJECT HIGHLIGHTS:   1. Detected 3 types of skin cancer from Skin Lesion images using Transfer Learning MobileNetV2 architecture with 12,295 Skin Lesion images   Basal Cell Carcinoma : 3273 images,  Nevus (Benign) : 4550 images,  Melanoma : 4472 images  2. For classifying Basal Cell Carcinoma, Nevus and Melanoma classes architecture of pretrained network MobileNetV2 used. 3. Customized MobileNetV2 Network attained testing accuracy of 96.94%.</vt:lpstr>
      <vt:lpstr>OBJECTIVES:  1. Develop a Skin Cancer Classification System  - Create and implement a deep learning system that accurately identifies three  major types of skin cancer (melanoma, basal cell carcinoma, and squamous cell   carcinoma) from skin lesion images. Explore transfer learning techniques to  leverage pre-trained convolutional neural networks  2. Evaluate System Performance:  Assess the developed classification system using standard metrics like accuracy sensitivity, and area under the ROC curve (AUC).   3. Document Methodology and Results  Document the entire process of developing, training, and evaluating the deep  learning model.   4. Explore Augmentation Strategies  Explore data augmentation techniques to enhance the model's ability to generalize  to different skin lesion variations and conditions. Investigate how augmenting the  training data with variations like rotations, flips, and color adjustments impacts  classification performance.   5. Consider Computational Efficiency:  Optimize the deep learning model for computational efficiency without  compromising classification accuracy. Evaluate the trade-offs between model  complexity and inference speed to ensure practical deployment in real-world  clinical settings.   6. Address Class Imbalance:  - Address any imbalance in the distribution of skin cancer types in the dataset.  Investigate methods such as class weighting, oversampling, or undersampling to  improve the model's ability to correctly classify underrepresented classes. </vt:lpstr>
      <vt:lpstr>Dataset:   Dataset : ISIC Skin Cancer site (International Skin Imaging Collaboration (ISIC) https://challenge.isic-archive.com/data/  Dataset Details Dataset Name            : ISIC Skin Cancer Images (Basal Cell Carcinoma vs Melanoma vs Nevus) Number of Class         : 3 Number/Size of Images   : Total : 12445 (555 MB)                           Training   : 12295                           Testing    : 150   Basal Cell Carcinoma : 3273 images,  Nevus (Benign) : 4550 images,  Melanoma : 4472 images</vt:lpstr>
      <vt:lpstr>CODE OUTLINE:  1. Importing Libraries:  - The code starts by importing necessary libraries like pandas, numpy, cv2, os,  tqdm, random, etc. These are used for data handling, image processing, machine  learning, and visualization.  2. Mounting Google Drive:  - The code mounts Google Drive to access and load image data from specific  directories.  3. Loading Images:  - Images from directories (`Basal_cell_carcinoma`, `Melanoma`, `Nevus`) are  loaded and displayed as sample images using `matplotlib.pyplot`.  4. Data Preparation:  - Images are loaded, resized to 224x224 pixels, converted to arrays, and appended  to `data`. Corresponding labels (0 for Basal Cell Carcinoma, 1 for Melanoma, 2 for  Nevus) are stored in `labels`.  5. Data Randomization:  - Data and labels are shuffled randomly to ensure a balanced distribution in  training and testing datasets.  6. Train-Test Split:  - The dataset is split into training and testing sets with an 80:20 ratio. Image data  is normalized by dividing by 255.  7. Image Augmentation:  - Augmentation techniques like rotation, zoom, and horizontal shift are applied to  increase dataset diversity and improve model generalization.  </vt:lpstr>
      <vt:lpstr>8. Model Building:  - Transfer learning is used with MobileNetV2 as a base model. Additional layers  are added for classification. The model is compiled with categorical cross-entropy  loss and Adam optimizer.    9. Training the Model:  - The model is trained using `fit()` method on augmented data with specified batch vi  size and epochs. Callbacks like ModelCheckpoint and ReduceLROnPlateau are used  for model saving and learning rate adjustment.   10. Saving and Loading the Model:  - Trained model weights are saved and loaded for further evaluation.   11. Evaluation Metrics:  - The model's performance is evaluated using confusion matrix, classification  report, and ROC curves for multi-class classification.   12. Testing with New Data:  - Test data is prepared similarly to training data and used to predict classes.  Images are resized, preprocessed, and predictions are made using the trained  model.   13. Prediction on New Images:  - Finally, new images are loaded, preprocessed, and fed into the model for  prediction of Basal Cell Carcinoma, Melanoma, or Nevus.</vt:lpstr>
      <vt:lpstr>Flowchart</vt:lpstr>
      <vt:lpstr>Project Flow for Skin Cancer Classification</vt:lpstr>
      <vt:lpstr>PowerPoint Presentation</vt:lpstr>
      <vt:lpstr>Results  We have achieved following  RESULTS for detection of Skin Cancers.     Performance Metrics  Test Accuracy                                    : 97.47% Precision                                        : 97% Sensitivity (BCC)                                : 100%  Sensitivity (Melanoma)                           : 96%  Sensitivity (Nevus)                              : 98% F1-score                                         : 98% AUC                                              : 0.99</vt:lpstr>
      <vt:lpstr>    </vt:lpstr>
      <vt:lpstr>Steps of the Flask App:     1. User accesses the homepage (index.html). User uploads an image. The app saves the image and makes predictions using the loaded model_v1.h5. A Grad-CAM heatmap is generated to visualize important image regions. The prediction and heatmap are displayed on the results page (predict.html). </vt:lpstr>
      <vt:lpstr>Project Flow  1. Model Training and Preparation: previously trained a deep learning model (MobileNetV2) for skin cancer classification using images of three classes (Basal Cell Carcinoma, Melanoma, Nevus). The trained model is saved as model_v1.h5 in the models folder.  2. File Structure Overview: models: Contains model_v1.h5 (your trained skin cancer detection model). static/css: Holds CSS files (main.css and style.css) for the frontend appearance. templates: Contains HTML templates (index.html for the homepage and predict.html for the results page). app.py: The main Flask app that routes the web requests, loads the model, and serves the web interface. heatmap.py: Generates Grad-CAM heatmaps to visualize model predictions.  3. Flask App Execution: app.py initializes the Flask application and loads the pre-trained model. GPU usage is disabled to ensure the model runs on the CPU. Routes are defined for serving web pages and handling image uploads for predictions. </vt:lpstr>
      <vt:lpstr> 4. Main Flow: Homepage (/): The app starts by displaying the index.html page where users can upload skin lesion images.  Image Upload and Prediction (/predict): When a user uploads an image via the form on the homepage, it is securely saved in the uploads folder. The image is resized, normalized, and passed to the loaded model for prediction. The model outputs the predicted skin condition (Basal Cell Carcinoma, Melanoma, or Nevus) with confidence percentages. A Grad-CAM heatmap is generated to highlight the image regions that contributed to the prediction, providing visual interpretability of the model's decision. Displaying Results (predict.html): The predicted results and Grad-CAM heatmap are displayed on the predict.html page. The heatmap visually shows where the model focused while making the prediction.  5. Frontend Files: CSS Files (static/css):  6.HTML Templates (templates): index.html: Contains the form where users can upload images. predict.html: Displays the predicted result along with the Grad-CAM heatmap. </vt:lpstr>
      <vt:lpstr>PowerPoint Presentation</vt:lpstr>
      <vt:lpstr>.</vt:lpstr>
      <vt:lpstr>About Grad-CAM Heatmap    Grad-CAM is a CNN model explanation technique which helps in visualizing the regions of the image where the CNN model is looking at for classification.  In this technique, gradients flows through the last convolution layer to produce a coarse localization map highlighting the important regions in the image for predicting the concept.  It is based on the research paper –  https://arxiv.org/abs/1610.02391</vt:lpstr>
      <vt:lpstr>Grad-CAM (Gradient-weighted Class Activation Mapping) is a visualization technique used to understand where a deep learning model, particularly a convolutional neural network (CNN), is focusing its attention when making a prediction. It helps interpret the decisions made by the model by producing a heatmap that highlights important regions in an input image.    How Grad-CAM Works—  Forward Pass: The input image is passed through the network, and  the model makes a prediction.   Gradient Calculation: Compute the gradient of the class score with respect to  the feature  maps of the last convolutional layer.   This gradient indicates how changes in the feature maps  would  affect the class score. </vt:lpstr>
      <vt:lpstr>Additional scope of work:    1) Skin Cancer Detection Flask Web App Using Python and MySQL database--  (skin cancer detection flask web app -the entire flow of the web app by showcasing different users view like admin, doctor, and nurse. Also dashboard for admin users, nurse can upload and check for model prediction where he/she will serve as a maker whereas doctor will be checker or reviewer of model's prediction and give his/her feedback based on which we can further computer vision deep learning skin cancer model.)  </vt:lpstr>
      <vt:lpstr>Literature References  The following are referred journals from the preliminary literature review.   https://www.ncbi.nlm.nih.gov/pmc/articles/PMC8705277/#:~:text=AI%20can%20be%20of%20use,better%20outcomes%20of%20skin%20cancer   https://ieeexplore.ieee.org/document/10051378   https://ieeexplore.ieee.org/document/8641762   https://jmai.amegroups.org/article/view/8241/html</vt:lpstr>
      <vt:lpstr>Thank you !!     2022AA05455 Shreya Kshirsagar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 for Multi-Class Skin Cancer Detection using Deep  Convolutional Neural Networks</dc:title>
  <dc:creator>Shreya Kshirsagar</dc:creator>
  <cp:lastModifiedBy>Shreya</cp:lastModifiedBy>
  <cp:revision>17</cp:revision>
  <dcterms:created xsi:type="dcterms:W3CDTF">2024-08-11T11:49:48Z</dcterms:created>
  <dcterms:modified xsi:type="dcterms:W3CDTF">2024-09-24T14:04:34Z</dcterms:modified>
</cp:coreProperties>
</file>