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62" r:id="rId4"/>
    <p:sldId id="267" r:id="rId5"/>
    <p:sldId id="268" r:id="rId6"/>
    <p:sldId id="269" r:id="rId7"/>
    <p:sldId id="261" r:id="rId8"/>
    <p:sldId id="270" r:id="rId9"/>
    <p:sldId id="264" r:id="rId10"/>
    <p:sldId id="256" r:id="rId11"/>
    <p:sldId id="259" r:id="rId12"/>
    <p:sldId id="260" r:id="rId13"/>
    <p:sldId id="257"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2" d="100"/>
          <a:sy n="62" d="100"/>
        </p:scale>
        <p:origin x="1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E7F41B-AF0C-478F-94E5-B010E53A18B7}" type="datetimeFigureOut">
              <a:rPr lang="en-US" smtClean="0"/>
              <a:t>8/11/2024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365764F-58B0-4AD7-B8D4-CE38C9CDCB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742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7F41B-AF0C-478F-94E5-B010E53A18B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5764F-58B0-4AD7-B8D4-CE38C9CDCB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58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7F41B-AF0C-478F-94E5-B010E53A18B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5764F-58B0-4AD7-B8D4-CE38C9CDCB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14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7F41B-AF0C-478F-94E5-B010E53A18B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5764F-58B0-4AD7-B8D4-CE38C9CDCB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047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7F41B-AF0C-478F-94E5-B010E53A18B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5764F-58B0-4AD7-B8D4-CE38C9CDCB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850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7F41B-AF0C-478F-94E5-B010E53A18B7}"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5764F-58B0-4AD7-B8D4-CE38C9CDCB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77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7F41B-AF0C-478F-94E5-B010E53A18B7}"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5764F-58B0-4AD7-B8D4-CE38C9CDCB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8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7F41B-AF0C-478F-94E5-B010E53A18B7}"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5764F-58B0-4AD7-B8D4-CE38C9CDCB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4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7F41B-AF0C-478F-94E5-B010E53A18B7}" type="datetimeFigureOut">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5764F-58B0-4AD7-B8D4-CE38C9CDCB20}" type="slidenum">
              <a:rPr lang="en-US" smtClean="0"/>
              <a:t>‹#›</a:t>
            </a:fld>
            <a:endParaRPr lang="en-US"/>
          </a:p>
        </p:txBody>
      </p:sp>
    </p:spTree>
    <p:extLst>
      <p:ext uri="{BB962C8B-B14F-4D97-AF65-F5344CB8AC3E}">
        <p14:creationId xmlns:p14="http://schemas.microsoft.com/office/powerpoint/2010/main" val="139715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7F41B-AF0C-478F-94E5-B010E53A18B7}"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5764F-58B0-4AD7-B8D4-CE38C9CDCB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75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AE7F41B-AF0C-478F-94E5-B010E53A18B7}" type="datetimeFigureOut">
              <a:rPr lang="en-US" smtClean="0"/>
              <a:t>8/11/2024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365764F-58B0-4AD7-B8D4-CE38C9CDCB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84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E7F41B-AF0C-478F-94E5-B010E53A18B7}" type="datetimeFigureOut">
              <a:rPr lang="en-US" smtClean="0"/>
              <a:t>8/11/2024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65764F-58B0-4AD7-B8D4-CE38C9CDCB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44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2DA677-C58A-4FCE-A9A0-E66A42EBD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9D85B319-9C30-4D92-B664-CA444ECD79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D7573C1E-3785-43C9-A262-1DA9DF97F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8C4394-BE4E-4302-AF74-4781C6C66E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29C93CD-877B-4A89-AC8A-768E0D893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5BB70-1EF0-4722-B492-785F65F6D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99C7C43-3ECD-679C-CF2E-CA3358EAA6D4}"/>
              </a:ext>
            </a:extLst>
          </p:cNvPr>
          <p:cNvSpPr>
            <a:spLocks noGrp="1"/>
          </p:cNvSpPr>
          <p:nvPr>
            <p:ph type="title"/>
          </p:nvPr>
        </p:nvSpPr>
        <p:spPr>
          <a:xfrm>
            <a:off x="1444467" y="802298"/>
            <a:ext cx="5541503" cy="2541431"/>
          </a:xfrm>
        </p:spPr>
        <p:txBody>
          <a:bodyPr vert="horz" lIns="91440" tIns="45720" rIns="91440" bIns="0" rtlCol="0" anchor="b">
            <a:normAutofit/>
          </a:bodyPr>
          <a:lstStyle/>
          <a:p>
            <a:r>
              <a:rPr lang="en-US" sz="3000"/>
              <a:t>Transfer Learning for Multi-Class Skin Cancer Detection using Deep </a:t>
            </a:r>
            <a:br>
              <a:rPr lang="en-US" sz="3000"/>
            </a:br>
            <a:r>
              <a:rPr lang="en-US" sz="3000"/>
              <a:t>Convolutional Neural Networks                                                                        </a:t>
            </a:r>
          </a:p>
        </p:txBody>
      </p:sp>
      <p:cxnSp>
        <p:nvCxnSpPr>
          <p:cNvPr id="23" name="Straight Connector 22">
            <a:extLst>
              <a:ext uri="{FF2B5EF4-FFF2-40B4-BE49-F238E27FC236}">
                <a16:creationId xmlns:a16="http://schemas.microsoft.com/office/drawing/2014/main" id="{F577C617-75CE-4DC4-B39D-C5E92D04A2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2924" y="3526496"/>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4FFB8341-96F9-4495-AD0E-FDE80860E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19478" y="477854"/>
            <a:ext cx="3928567" cy="2496254"/>
            <a:chOff x="7807230" y="2012810"/>
            <a:chExt cx="3251252" cy="3459865"/>
          </a:xfrm>
        </p:grpSpPr>
        <p:sp>
          <p:nvSpPr>
            <p:cNvPr id="26" name="Rectangle 25">
              <a:extLst>
                <a:ext uri="{FF2B5EF4-FFF2-40B4-BE49-F238E27FC236}">
                  <a16:creationId xmlns:a16="http://schemas.microsoft.com/office/drawing/2014/main" id="{970112B6-31EE-457E-9CCD-63BAB8C3D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0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768071D-C0BF-4DB7-8417-6522DBEE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2087"/>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8A8AE9C-FD72-B5DC-C04E-F1F77603D763}"/>
              </a:ext>
            </a:extLst>
          </p:cNvPr>
          <p:cNvPicPr>
            <a:picLocks noChangeAspect="1"/>
          </p:cNvPicPr>
          <p:nvPr/>
        </p:nvPicPr>
        <p:blipFill>
          <a:blip r:embed="rId3"/>
          <a:srcRect l="4388" r="9554" b="2"/>
          <a:stretch/>
        </p:blipFill>
        <p:spPr>
          <a:xfrm>
            <a:off x="7778920" y="637525"/>
            <a:ext cx="3593958" cy="2175638"/>
          </a:xfrm>
          <a:prstGeom prst="rect">
            <a:avLst/>
          </a:prstGeom>
        </p:spPr>
      </p:pic>
      <p:grpSp>
        <p:nvGrpSpPr>
          <p:cNvPr id="29" name="Group 28">
            <a:extLst>
              <a:ext uri="{FF2B5EF4-FFF2-40B4-BE49-F238E27FC236}">
                <a16:creationId xmlns:a16="http://schemas.microsoft.com/office/drawing/2014/main" id="{E566F495-168A-430E-BFAF-A028E6CCFD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9569" y="3139262"/>
            <a:ext cx="3928567" cy="2478034"/>
            <a:chOff x="7807230" y="2012810"/>
            <a:chExt cx="3251252" cy="3459865"/>
          </a:xfrm>
        </p:grpSpPr>
        <p:sp>
          <p:nvSpPr>
            <p:cNvPr id="30" name="Rectangle 29">
              <a:extLst>
                <a:ext uri="{FF2B5EF4-FFF2-40B4-BE49-F238E27FC236}">
                  <a16:creationId xmlns:a16="http://schemas.microsoft.com/office/drawing/2014/main" id="{B971CBE4-6E0B-46D7-B56D-CB7923E5A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D03A49-B9C5-4383-8A19-2F871D044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5B12BA4-52F3-3541-3B0C-C06BA4EF46C1}"/>
              </a:ext>
            </a:extLst>
          </p:cNvPr>
          <p:cNvPicPr>
            <a:picLocks noChangeAspect="1"/>
          </p:cNvPicPr>
          <p:nvPr/>
        </p:nvPicPr>
        <p:blipFill>
          <a:blip r:embed="rId4"/>
          <a:srcRect t="33341" r="2" b="12319"/>
          <a:stretch/>
        </p:blipFill>
        <p:spPr>
          <a:xfrm>
            <a:off x="7778919" y="3226086"/>
            <a:ext cx="3591559" cy="2221524"/>
          </a:xfrm>
          <a:prstGeom prst="rect">
            <a:avLst/>
          </a:prstGeom>
        </p:spPr>
      </p:pic>
      <p:pic>
        <p:nvPicPr>
          <p:cNvPr id="33" name="Picture 32">
            <a:extLst>
              <a:ext uri="{FF2B5EF4-FFF2-40B4-BE49-F238E27FC236}">
                <a16:creationId xmlns:a16="http://schemas.microsoft.com/office/drawing/2014/main" id="{E97AC793-493B-4EEE-9750-EC3D762747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921D84F5-DA97-471F-9A8A-FB3F7694E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8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D9E63A8A-D490-7344-C77F-2C4B1968889A}"/>
              </a:ext>
            </a:extLst>
          </p:cNvPr>
          <p:cNvSpPr>
            <a:spLocks noGrp="1"/>
          </p:cNvSpPr>
          <p:nvPr>
            <p:ph type="subTitle" idx="1"/>
          </p:nvPr>
        </p:nvSpPr>
        <p:spPr>
          <a:xfrm>
            <a:off x="8141418" y="1463014"/>
            <a:ext cx="2848300" cy="3293053"/>
          </a:xfrm>
        </p:spPr>
        <p:txBody>
          <a:bodyPr anchor="ctr">
            <a:normAutofit/>
          </a:bodyPr>
          <a:lstStyle/>
          <a:p>
            <a:pPr>
              <a:lnSpc>
                <a:spcPct val="110000"/>
              </a:lnSpc>
            </a:pPr>
            <a:r>
              <a:rPr lang="en-US" sz="1700"/>
              <a:t>MobileNet-v2 is a convolutional neural network that is 53 layers deep. We can load a pretrained version of the network trained on more than a million images from the ImageNet database</a:t>
            </a:r>
          </a:p>
          <a:p>
            <a:pPr>
              <a:lnSpc>
                <a:spcPct val="110000"/>
              </a:lnSpc>
            </a:pPr>
            <a:endParaRPr lang="en-US" sz="1700"/>
          </a:p>
        </p:txBody>
      </p:sp>
      <p:grpSp>
        <p:nvGrpSpPr>
          <p:cNvPr id="24" name="Group 23">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3" name="Rectangle 12">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DF0DD-5F2E-5316-386E-6D7428673AD2}"/>
              </a:ext>
            </a:extLst>
          </p:cNvPr>
          <p:cNvSpPr>
            <a:spLocks noGrp="1"/>
          </p:cNvSpPr>
          <p:nvPr>
            <p:ph type="ctrTitle"/>
          </p:nvPr>
        </p:nvSpPr>
        <p:spPr>
          <a:xfrm>
            <a:off x="1446756" y="1463015"/>
            <a:ext cx="5492683" cy="3196668"/>
          </a:xfrm>
        </p:spPr>
        <p:txBody>
          <a:bodyPr anchor="ctr">
            <a:normAutofit/>
          </a:bodyPr>
          <a:lstStyle/>
          <a:p>
            <a:pPr algn="ctr"/>
            <a:r>
              <a:rPr lang="en-US" sz="4000">
                <a:solidFill>
                  <a:srgbClr val="FFFFFF"/>
                </a:solidFill>
              </a:rPr>
              <a:t>Why MobileNetv2?</a:t>
            </a:r>
          </a:p>
        </p:txBody>
      </p:sp>
      <p:pic>
        <p:nvPicPr>
          <p:cNvPr id="27" name="Picture 26">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93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18B71113-ED1E-4689-96FF-620B29035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84252525-B2F1-43A9-8DDF-5F476C864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3D180-F80D-4FFB-3678-C468A7642200}"/>
              </a:ext>
            </a:extLst>
          </p:cNvPr>
          <p:cNvSpPr>
            <a:spLocks noGrp="1"/>
          </p:cNvSpPr>
          <p:nvPr>
            <p:ph type="title"/>
          </p:nvPr>
        </p:nvSpPr>
        <p:spPr>
          <a:xfrm>
            <a:off x="4669998" y="802298"/>
            <a:ext cx="6384854" cy="5116985"/>
          </a:xfrm>
        </p:spPr>
        <p:txBody>
          <a:bodyPr vert="horz" lIns="91440" tIns="45720" rIns="91440" bIns="0" rtlCol="0" anchor="ctr">
            <a:normAutofit/>
          </a:bodyPr>
          <a:lstStyle/>
          <a:p>
            <a:r>
              <a:rPr lang="en-US" sz="2000"/>
              <a:t>About Grad-CAM Heatmap</a:t>
            </a:r>
            <a:br>
              <a:rPr lang="en-US" sz="2000"/>
            </a:br>
            <a:br>
              <a:rPr lang="en-US" sz="2000"/>
            </a:br>
            <a:br>
              <a:rPr lang="en-US" sz="2000"/>
            </a:br>
            <a:br>
              <a:rPr lang="en-US" sz="2000"/>
            </a:br>
            <a:r>
              <a:rPr lang="en-US" sz="2000" dirty="0"/>
              <a:t>Grad-CAM is a CNN model explanation technique which helps in visualizing the regions of the image where the CNN model is looking at for classification.</a:t>
            </a:r>
            <a:br>
              <a:rPr lang="en-US" sz="2000" dirty="0"/>
            </a:br>
            <a:br>
              <a:rPr lang="en-US" sz="2000" dirty="0"/>
            </a:br>
            <a:r>
              <a:rPr lang="en-US" sz="2000" dirty="0"/>
              <a:t>In this technique, gradients flows through the last convolution layer to produce a coarse localization map highlighting the important regions in the image for predicting the concept.</a:t>
            </a:r>
            <a:br>
              <a:rPr lang="en-US" sz="2000" dirty="0"/>
            </a:br>
            <a:br>
              <a:rPr lang="en-US" sz="2000" dirty="0"/>
            </a:br>
            <a:r>
              <a:rPr lang="en-US" sz="2000" dirty="0"/>
              <a:t>It is based on the research paper –</a:t>
            </a:r>
            <a:br>
              <a:rPr lang="en-US" sz="2000" dirty="0"/>
            </a:br>
            <a:br>
              <a:rPr lang="en-US" sz="2000" dirty="0"/>
            </a:br>
            <a:r>
              <a:rPr lang="en-US" sz="2000" dirty="0"/>
              <a:t>https://arxiv.org/abs/1610.02391</a:t>
            </a:r>
          </a:p>
        </p:txBody>
      </p:sp>
    </p:spTree>
    <p:extLst>
      <p:ext uri="{BB962C8B-B14F-4D97-AF65-F5344CB8AC3E}">
        <p14:creationId xmlns:p14="http://schemas.microsoft.com/office/powerpoint/2010/main" val="234652897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1428-0C5A-DCFD-AFBC-7FF6CFC95958}"/>
              </a:ext>
            </a:extLst>
          </p:cNvPr>
          <p:cNvSpPr>
            <a:spLocks noGrp="1"/>
          </p:cNvSpPr>
          <p:nvPr>
            <p:ph type="title"/>
          </p:nvPr>
        </p:nvSpPr>
        <p:spPr>
          <a:xfrm>
            <a:off x="261620" y="831273"/>
            <a:ext cx="10793235" cy="5094040"/>
          </a:xfrm>
        </p:spPr>
        <p:txBody>
          <a:bodyPr>
            <a:normAutofit fontScale="90000"/>
          </a:bodyPr>
          <a:lstStyle/>
          <a:p>
            <a:r>
              <a:rPr lang="en-US" sz="1600" dirty="0"/>
              <a:t>Grad-CAM (Gradient-weighted Class Activation Mapping) is a visualization technique used to understand where a deep learning model, particularly a convolutional neural network (CNN), is focusing its attention when making a prediction. It helps interpret the decisions made by the model by producing a heatmap that highlights important regions in an input image.</a:t>
            </a:r>
            <a:br>
              <a:rPr lang="en-US" sz="1600" dirty="0"/>
            </a:br>
            <a:br>
              <a:rPr lang="en-US" sz="1600" dirty="0"/>
            </a:br>
            <a:br>
              <a:rPr lang="en-US" sz="1600" dirty="0"/>
            </a:br>
            <a:br>
              <a:rPr lang="en-US" sz="1600" dirty="0"/>
            </a:br>
            <a:r>
              <a:rPr lang="en-US" sz="1600" b="1" dirty="0"/>
              <a:t>How Grad-CAM Works—</a:t>
            </a:r>
            <a:br>
              <a:rPr lang="en-US" sz="1600" b="1" dirty="0"/>
            </a:br>
            <a:br>
              <a:rPr lang="en-US" sz="1600" b="1" dirty="0"/>
            </a:br>
            <a:r>
              <a:rPr lang="en-US" sz="1600" b="1" dirty="0"/>
              <a:t>Forward Pass</a:t>
            </a:r>
            <a:r>
              <a:rPr lang="en-US" sz="1600" dirty="0"/>
              <a:t>:</a:t>
            </a:r>
            <a:br>
              <a:rPr lang="en-US" sz="1600" dirty="0"/>
            </a:br>
            <a:r>
              <a:rPr lang="en-US" sz="1600" dirty="0"/>
              <a:t>The input image is passed through the network, and </a:t>
            </a:r>
            <a:br>
              <a:rPr lang="en-US" sz="1600" dirty="0"/>
            </a:br>
            <a:r>
              <a:rPr lang="en-US" sz="1600" dirty="0"/>
              <a:t>the model makes a prediction.</a:t>
            </a:r>
            <a:br>
              <a:rPr lang="en-US" sz="1600" dirty="0"/>
            </a:br>
            <a:br>
              <a:rPr lang="en-US" sz="1600" dirty="0"/>
            </a:br>
            <a:br>
              <a:rPr lang="en-US" sz="1600" dirty="0"/>
            </a:br>
            <a:r>
              <a:rPr lang="en-US" sz="1600" b="1" dirty="0"/>
              <a:t>Gradient Calculation</a:t>
            </a:r>
            <a:r>
              <a:rPr lang="en-US" sz="1600" dirty="0"/>
              <a:t>:</a:t>
            </a:r>
            <a:br>
              <a:rPr lang="en-US" sz="1600" dirty="0"/>
            </a:br>
            <a:r>
              <a:rPr lang="en-US" sz="1600" dirty="0"/>
              <a:t>Compute the gradient of the class score with respect to</a:t>
            </a:r>
            <a:br>
              <a:rPr lang="en-US" sz="1600" dirty="0"/>
            </a:br>
            <a:r>
              <a:rPr lang="en-US" sz="1600" dirty="0"/>
              <a:t> the feature</a:t>
            </a:r>
            <a:br>
              <a:rPr lang="en-US" sz="1600" dirty="0"/>
            </a:br>
            <a:r>
              <a:rPr lang="en-US" sz="1600" dirty="0"/>
              <a:t> maps of the last convolutional layer. </a:t>
            </a:r>
            <a:br>
              <a:rPr lang="en-US" sz="1600" dirty="0"/>
            </a:br>
            <a:br>
              <a:rPr lang="en-US" sz="1600" dirty="0"/>
            </a:br>
            <a:r>
              <a:rPr lang="en-US" sz="1600" dirty="0"/>
              <a:t>This gradient indicates how changes in the feature maps </a:t>
            </a:r>
            <a:br>
              <a:rPr lang="en-US" sz="1600" dirty="0"/>
            </a:br>
            <a:r>
              <a:rPr lang="en-US" sz="1600" dirty="0"/>
              <a:t>would </a:t>
            </a:r>
            <a:br>
              <a:rPr lang="en-US" sz="1600" dirty="0"/>
            </a:br>
            <a:r>
              <a:rPr lang="en-US" sz="1600" dirty="0"/>
              <a:t>affect the class score.</a:t>
            </a:r>
            <a:br>
              <a:rPr lang="en-US" sz="1600" dirty="0"/>
            </a:br>
            <a:endParaRPr lang="en-US" sz="1600" dirty="0"/>
          </a:p>
        </p:txBody>
      </p:sp>
      <p:pic>
        <p:nvPicPr>
          <p:cNvPr id="1026" name="Picture 2" descr="Grad-CAM: Visualize class activation maps with Keras, TensorFlow, and Deep  Learning - PyImageSearch">
            <a:extLst>
              <a:ext uri="{FF2B5EF4-FFF2-40B4-BE49-F238E27FC236}">
                <a16:creationId xmlns:a16="http://schemas.microsoft.com/office/drawing/2014/main" id="{EADD2088-89DC-1883-8A58-CFDABF65C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120" y="2875598"/>
            <a:ext cx="500126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2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870E-E63B-410D-20A0-81DC311035D1}"/>
              </a:ext>
            </a:extLst>
          </p:cNvPr>
          <p:cNvSpPr>
            <a:spLocks noGrp="1"/>
          </p:cNvSpPr>
          <p:nvPr>
            <p:ph type="title"/>
          </p:nvPr>
        </p:nvSpPr>
        <p:spPr>
          <a:xfrm>
            <a:off x="838200" y="365125"/>
            <a:ext cx="10515600" cy="5651627"/>
          </a:xfrm>
        </p:spPr>
        <p:style>
          <a:lnRef idx="2">
            <a:schemeClr val="accent6"/>
          </a:lnRef>
          <a:fillRef idx="1">
            <a:schemeClr val="lt1"/>
          </a:fillRef>
          <a:effectRef idx="0">
            <a:schemeClr val="accent6"/>
          </a:effectRef>
          <a:fontRef idx="minor">
            <a:schemeClr val="dk1"/>
          </a:fontRef>
        </p:style>
        <p:txBody>
          <a:bodyPr/>
          <a:lstStyle/>
          <a:p>
            <a:r>
              <a:rPr lang="en-US" dirty="0"/>
              <a:t>Output:</a:t>
            </a:r>
            <a:br>
              <a:rPr lang="en-US" dirty="0"/>
            </a:br>
            <a:r>
              <a:rPr lang="en-US" sz="2400" dirty="0"/>
              <a:t>Flask based web app</a:t>
            </a:r>
            <a:br>
              <a:rPr lang="en-US" sz="2400" dirty="0"/>
            </a:br>
            <a:r>
              <a:rPr lang="en-US" sz="2400" dirty="0"/>
              <a:t>(HTML PAGE)</a:t>
            </a:r>
            <a:br>
              <a:rPr lang="en-US" dirty="0"/>
            </a:br>
            <a:br>
              <a:rPr lang="en-US" dirty="0"/>
            </a:br>
            <a:br>
              <a:rPr lang="en-US" dirty="0"/>
            </a:br>
            <a:br>
              <a:rPr lang="en-US" dirty="0"/>
            </a:br>
            <a:br>
              <a:rPr lang="en-US" dirty="0"/>
            </a:br>
            <a:br>
              <a:rPr lang="en-US" dirty="0"/>
            </a:br>
            <a:endParaRPr lang="en-US" dirty="0"/>
          </a:p>
        </p:txBody>
      </p:sp>
      <p:sp>
        <p:nvSpPr>
          <p:cNvPr id="3" name="Rectangle 2">
            <a:extLst>
              <a:ext uri="{FF2B5EF4-FFF2-40B4-BE49-F238E27FC236}">
                <a16:creationId xmlns:a16="http://schemas.microsoft.com/office/drawing/2014/main" id="{A594F16D-C14F-2C0E-D963-282F1C2E786F}"/>
              </a:ext>
            </a:extLst>
          </p:cNvPr>
          <p:cNvSpPr/>
          <p:nvPr/>
        </p:nvSpPr>
        <p:spPr>
          <a:xfrm>
            <a:off x="1133856" y="3191256"/>
            <a:ext cx="4462272" cy="2295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 skin lesion image</a:t>
            </a:r>
          </a:p>
        </p:txBody>
      </p:sp>
      <p:sp>
        <p:nvSpPr>
          <p:cNvPr id="4" name="Rectangle 3">
            <a:extLst>
              <a:ext uri="{FF2B5EF4-FFF2-40B4-BE49-F238E27FC236}">
                <a16:creationId xmlns:a16="http://schemas.microsoft.com/office/drawing/2014/main" id="{864E7218-E9E1-7C37-FEDD-8CDD0DD205A6}"/>
              </a:ext>
            </a:extLst>
          </p:cNvPr>
          <p:cNvSpPr/>
          <p:nvPr/>
        </p:nvSpPr>
        <p:spPr>
          <a:xfrm>
            <a:off x="2798064" y="4745736"/>
            <a:ext cx="914400" cy="192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632308C-2AB8-7B8C-23DB-420A6FE52545}"/>
              </a:ext>
            </a:extLst>
          </p:cNvPr>
          <p:cNvSpPr/>
          <p:nvPr/>
        </p:nvSpPr>
        <p:spPr>
          <a:xfrm>
            <a:off x="6336792" y="3191256"/>
            <a:ext cx="4672584" cy="2368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confidence</a:t>
            </a:r>
          </a:p>
          <a:p>
            <a:pPr algn="ctr"/>
            <a:r>
              <a:rPr lang="en-US" dirty="0"/>
              <a:t>Melanoma                    100%</a:t>
            </a:r>
          </a:p>
          <a:p>
            <a:pPr algn="ctr"/>
            <a:r>
              <a:rPr lang="en-US" dirty="0" err="1"/>
              <a:t>Basalcell</a:t>
            </a:r>
            <a:r>
              <a:rPr lang="en-US" dirty="0"/>
              <a:t> carcinoma       0%</a:t>
            </a:r>
          </a:p>
          <a:p>
            <a:pPr algn="ctr"/>
            <a:r>
              <a:rPr lang="en-US" dirty="0"/>
              <a:t>  Nevus                         0%</a:t>
            </a:r>
          </a:p>
          <a:p>
            <a:pPr algn="ctr"/>
            <a:endParaRPr lang="en-US" dirty="0"/>
          </a:p>
        </p:txBody>
      </p:sp>
    </p:spTree>
    <p:extLst>
      <p:ext uri="{BB962C8B-B14F-4D97-AF65-F5344CB8AC3E}">
        <p14:creationId xmlns:p14="http://schemas.microsoft.com/office/powerpoint/2010/main" val="396360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4A28-E20E-68BB-0798-F2F7BE8DC04E}"/>
              </a:ext>
            </a:extLst>
          </p:cNvPr>
          <p:cNvSpPr>
            <a:spLocks noGrp="1"/>
          </p:cNvSpPr>
          <p:nvPr>
            <p:ph type="title"/>
          </p:nvPr>
        </p:nvSpPr>
        <p:spPr>
          <a:xfrm>
            <a:off x="164387" y="804519"/>
            <a:ext cx="10890467" cy="4476398"/>
          </a:xfrm>
        </p:spPr>
        <p:txBody>
          <a:bodyPr>
            <a:normAutofit fontScale="90000"/>
          </a:bodyPr>
          <a:lstStyle/>
          <a:p>
            <a:r>
              <a:rPr lang="en-US" dirty="0">
                <a:latin typeface="Aptos" panose="020B0004020202020204" pitchFamily="34" charset="0"/>
              </a:rPr>
              <a:t>Additional scope of work:</a:t>
            </a:r>
            <a:br>
              <a:rPr lang="en-US" dirty="0">
                <a:latin typeface="Aptos" panose="020B0004020202020204" pitchFamily="34" charset="0"/>
              </a:rPr>
            </a:br>
            <a:br>
              <a:rPr lang="en-US" dirty="0">
                <a:latin typeface="Aptos" panose="020B0004020202020204" pitchFamily="34" charset="0"/>
              </a:rPr>
            </a:br>
            <a:br>
              <a:rPr lang="en-US" dirty="0">
                <a:latin typeface="Aptos" panose="020B0004020202020204" pitchFamily="34" charset="0"/>
              </a:rPr>
            </a:br>
            <a:br>
              <a:rPr lang="en-US" dirty="0">
                <a:latin typeface="Aptos" panose="020B0004020202020204" pitchFamily="34" charset="0"/>
              </a:rPr>
            </a:br>
            <a:r>
              <a:rPr lang="en-US" dirty="0">
                <a:latin typeface="Aptos" panose="020B0004020202020204" pitchFamily="34" charset="0"/>
              </a:rPr>
              <a:t>1) Skin Cancer Detection Flask Web App Using Python and MySQL database--</a:t>
            </a:r>
            <a:br>
              <a:rPr lang="en-US" dirty="0">
                <a:latin typeface="Aptos" panose="020B0004020202020204" pitchFamily="34" charset="0"/>
              </a:rPr>
            </a:br>
            <a:br>
              <a:rPr lang="en-US" sz="2000" dirty="0">
                <a:latin typeface="Aptos" panose="020B0004020202020204" pitchFamily="34" charset="0"/>
              </a:rPr>
            </a:br>
            <a:r>
              <a:rPr lang="en-US" sz="2000" dirty="0">
                <a:latin typeface="Aptos" panose="020B0004020202020204" pitchFamily="34" charset="0"/>
              </a:rPr>
              <a:t>(skin cancer detection flask web app -the entire flow of the web app by showcasing different users view like admin, doctor, and nurse. Also dashboard for admin users, nurse can upload and check for model prediction where he/she will serve as a maker whereas doctor will be checker or reviewer of model's prediction and give his/her feedback based on which we can further computer vision deep learning skin cancer model.)</a:t>
            </a:r>
            <a:br>
              <a:rPr lang="en-US" sz="2000" dirty="0">
                <a:latin typeface="Aptos" panose="020B0004020202020204" pitchFamily="34" charset="0"/>
              </a:rPr>
            </a:br>
            <a:br>
              <a:rPr lang="en-US" dirty="0">
                <a:latin typeface="Aptos" panose="020B0004020202020204" pitchFamily="34" charset="0"/>
              </a:rPr>
            </a:br>
            <a:endParaRPr lang="en-US" dirty="0">
              <a:latin typeface="Aptos" panose="020B0004020202020204" pitchFamily="34" charset="0"/>
            </a:endParaRPr>
          </a:p>
        </p:txBody>
      </p:sp>
    </p:spTree>
    <p:extLst>
      <p:ext uri="{BB962C8B-B14F-4D97-AF65-F5344CB8AC3E}">
        <p14:creationId xmlns:p14="http://schemas.microsoft.com/office/powerpoint/2010/main" val="52238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EF15-DD4F-4D3F-F248-48B5D0628777}"/>
              </a:ext>
            </a:extLst>
          </p:cNvPr>
          <p:cNvSpPr>
            <a:spLocks noGrp="1"/>
          </p:cNvSpPr>
          <p:nvPr>
            <p:ph type="title"/>
          </p:nvPr>
        </p:nvSpPr>
        <p:spPr/>
        <p:txBody>
          <a:bodyPr>
            <a:noAutofit/>
          </a:bodyPr>
          <a:lstStyle/>
          <a:p>
            <a:r>
              <a:rPr lang="en-US" sz="4400" dirty="0"/>
              <a:t>Thank you !!</a:t>
            </a:r>
            <a:br>
              <a:rPr lang="en-US" sz="4400" dirty="0"/>
            </a:br>
            <a:br>
              <a:rPr lang="en-US" sz="4400" dirty="0"/>
            </a:br>
            <a:br>
              <a:rPr lang="en-US" sz="4400" dirty="0"/>
            </a:br>
            <a:br>
              <a:rPr lang="en-US" sz="4400" dirty="0"/>
            </a:br>
            <a:br>
              <a:rPr lang="en-US" sz="4400" dirty="0"/>
            </a:br>
            <a:r>
              <a:rPr lang="en-US" sz="2400" dirty="0"/>
              <a:t>2022AA05455</a:t>
            </a:r>
            <a:br>
              <a:rPr lang="en-US" sz="2400" dirty="0"/>
            </a:br>
            <a:r>
              <a:rPr lang="en-US" sz="2400" dirty="0"/>
              <a:t>Shreya Kshirsagar</a:t>
            </a:r>
            <a:br>
              <a:rPr lang="en-US" sz="4400" dirty="0"/>
            </a:br>
            <a:endParaRPr lang="en-US" sz="4400" dirty="0"/>
          </a:p>
        </p:txBody>
      </p:sp>
    </p:spTree>
    <p:extLst>
      <p:ext uri="{BB962C8B-B14F-4D97-AF65-F5344CB8AC3E}">
        <p14:creationId xmlns:p14="http://schemas.microsoft.com/office/powerpoint/2010/main" val="212027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95BC-D060-896A-1063-622EFD66D65B}"/>
              </a:ext>
            </a:extLst>
          </p:cNvPr>
          <p:cNvSpPr>
            <a:spLocks noGrp="1"/>
          </p:cNvSpPr>
          <p:nvPr>
            <p:ph type="title"/>
          </p:nvPr>
        </p:nvSpPr>
        <p:spPr>
          <a:xfrm>
            <a:off x="308225" y="113016"/>
            <a:ext cx="11404313" cy="5722705"/>
          </a:xfrm>
        </p:spPr>
        <p:txBody>
          <a:bodyPr>
            <a:normAutofit fontScale="90000"/>
          </a:bodyPr>
          <a:lstStyle/>
          <a:p>
            <a:br>
              <a:rPr lang="en-US" sz="2000" dirty="0">
                <a:latin typeface="Aldhabi" panose="01000000000000000000" pitchFamily="2" charset="-78"/>
                <a:cs typeface="Aldhabi" panose="01000000000000000000" pitchFamily="2" charset="-78"/>
              </a:rPr>
            </a:br>
            <a:br>
              <a:rPr lang="en-US" sz="2800" dirty="0">
                <a:latin typeface="Aldhabi" panose="01000000000000000000" pitchFamily="2" charset="-78"/>
                <a:cs typeface="Aldhabi" panose="01000000000000000000" pitchFamily="2" charset="-78"/>
              </a:rPr>
            </a:br>
            <a:r>
              <a:rPr lang="en-US" sz="4000" b="1" dirty="0">
                <a:latin typeface="Aldhabi" panose="01000000000000000000" pitchFamily="2" charset="-78"/>
                <a:cs typeface="Aldhabi" panose="01000000000000000000" pitchFamily="2" charset="-78"/>
              </a:rPr>
              <a:t>PROJECT HIGHLIGHTS:</a:t>
            </a:r>
            <a:br>
              <a:rPr lang="en-US" sz="4000" b="1" dirty="0">
                <a:latin typeface="Aldhabi" panose="01000000000000000000" pitchFamily="2" charset="-78"/>
                <a:cs typeface="Aldhabi" panose="01000000000000000000" pitchFamily="2" charset="-78"/>
              </a:rPr>
            </a:br>
            <a:br>
              <a:rPr lang="en-US" sz="3600" dirty="0">
                <a:latin typeface="Aldhabi" panose="01000000000000000000" pitchFamily="2" charset="-78"/>
                <a:cs typeface="Aldhabi" panose="01000000000000000000" pitchFamily="2" charset="-78"/>
              </a:rPr>
            </a:br>
            <a:br>
              <a:rPr lang="en-US" sz="3600" dirty="0">
                <a:latin typeface="Aldhabi" panose="01000000000000000000" pitchFamily="2" charset="-78"/>
                <a:cs typeface="Aldhabi" panose="01000000000000000000" pitchFamily="2" charset="-78"/>
              </a:rPr>
            </a:br>
            <a:r>
              <a:rPr lang="en-US" sz="3600" dirty="0">
                <a:latin typeface="Aldhabi" panose="01000000000000000000" pitchFamily="2" charset="-78"/>
                <a:cs typeface="Aldhabi" panose="01000000000000000000" pitchFamily="2" charset="-78"/>
              </a:rPr>
              <a:t>1. Detected 3 types of skin cancer from Skin Lesion images using Transfer Learning MobileNetV2 architecture with 12,295 Skin Lesion images </a:t>
            </a:r>
            <a:br>
              <a:rPr lang="en-US" sz="3600" dirty="0">
                <a:latin typeface="Aldhabi" panose="01000000000000000000" pitchFamily="2" charset="-78"/>
                <a:cs typeface="Aldhabi" panose="01000000000000000000" pitchFamily="2" charset="-78"/>
              </a:rPr>
            </a:br>
            <a:r>
              <a:rPr lang="en-US" sz="3600" dirty="0">
                <a:latin typeface="Aldhabi" panose="01000000000000000000" pitchFamily="2" charset="-78"/>
                <a:cs typeface="Aldhabi" panose="01000000000000000000" pitchFamily="2" charset="-78"/>
              </a:rPr>
              <a:t>(Basal Cell Carcinoma : 3273 images, Nevus (Benign) : 4550 images, Melanoma : 4472 images).</a:t>
            </a:r>
            <a:br>
              <a:rPr lang="en-US" sz="3600" dirty="0">
                <a:latin typeface="Aldhabi" panose="01000000000000000000" pitchFamily="2" charset="-78"/>
                <a:cs typeface="Aldhabi" panose="01000000000000000000" pitchFamily="2" charset="-78"/>
              </a:rPr>
            </a:br>
            <a:r>
              <a:rPr lang="en-US" sz="3600" dirty="0">
                <a:latin typeface="Aldhabi" panose="01000000000000000000" pitchFamily="2" charset="-78"/>
                <a:cs typeface="Aldhabi" panose="01000000000000000000" pitchFamily="2" charset="-78"/>
              </a:rPr>
              <a:t>2. For classifying Basal Cell Carcinoma, Nevus and Melanoma classes architecture of pretrained network MobileNetV2 used.</a:t>
            </a:r>
            <a:br>
              <a:rPr lang="en-US" sz="3600" dirty="0">
                <a:latin typeface="Aldhabi" panose="01000000000000000000" pitchFamily="2" charset="-78"/>
                <a:cs typeface="Aldhabi" panose="01000000000000000000" pitchFamily="2" charset="-78"/>
              </a:rPr>
            </a:br>
            <a:r>
              <a:rPr lang="en-US" sz="3600" dirty="0">
                <a:latin typeface="Aldhabi" panose="01000000000000000000" pitchFamily="2" charset="-78"/>
                <a:cs typeface="Aldhabi" panose="01000000000000000000" pitchFamily="2" charset="-78"/>
              </a:rPr>
              <a:t>3. Customized MobileNetV2 Network attained testing accuracy of 96.94%.</a:t>
            </a:r>
            <a:endParaRPr lang="en-US" sz="2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02245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6A09-6B78-2F67-C067-B19262D25E88}"/>
              </a:ext>
            </a:extLst>
          </p:cNvPr>
          <p:cNvSpPr>
            <a:spLocks noGrp="1"/>
          </p:cNvSpPr>
          <p:nvPr>
            <p:ph type="title"/>
          </p:nvPr>
        </p:nvSpPr>
        <p:spPr>
          <a:xfrm>
            <a:off x="729843" y="804519"/>
            <a:ext cx="10325012" cy="4681881"/>
          </a:xfrm>
        </p:spPr>
        <p:txBody>
          <a:bodyPr>
            <a:normAutofit fontScale="90000"/>
          </a:bodyPr>
          <a:lstStyle/>
          <a:p>
            <a:r>
              <a:rPr lang="en-US" dirty="0"/>
              <a:t>Dataset:</a:t>
            </a:r>
            <a:br>
              <a:rPr lang="en-US" dirty="0"/>
            </a:br>
            <a:br>
              <a:rPr lang="en-US" sz="4000" dirty="0"/>
            </a:br>
            <a:br>
              <a:rPr lang="en-US" sz="2800" dirty="0">
                <a:latin typeface="Abadi Extra Light" panose="020F0502020204030204" pitchFamily="34" charset="0"/>
              </a:rPr>
            </a:br>
            <a:br>
              <a:rPr lang="en-US" sz="2800" dirty="0">
                <a:latin typeface="Abadi Extra Light" panose="020F0502020204030204" pitchFamily="34" charset="0"/>
              </a:rPr>
            </a:br>
            <a:r>
              <a:rPr lang="en-US" sz="2800" b="1" dirty="0">
                <a:latin typeface="Aldhabi" panose="020F0502020204030204" pitchFamily="2" charset="-78"/>
                <a:cs typeface="Aldhabi" panose="020F0502020204030204" pitchFamily="2" charset="-78"/>
              </a:rPr>
              <a:t>Dataset</a:t>
            </a:r>
            <a:r>
              <a:rPr lang="en-US" sz="2800" dirty="0">
                <a:latin typeface="Aldhabi" panose="020F0502020204030204" pitchFamily="2" charset="-78"/>
                <a:cs typeface="Aldhabi" panose="020F0502020204030204" pitchFamily="2" charset="-78"/>
              </a:rPr>
              <a:t> : ISIC Skin Cancer site (International Skin Imaging Collaboration (ISIC)</a:t>
            </a:r>
            <a:br>
              <a:rPr lang="en-US" sz="2800" dirty="0">
                <a:latin typeface="Aldhabi" panose="020F0502020204030204" pitchFamily="2" charset="-78"/>
                <a:cs typeface="Aldhabi" panose="020F0502020204030204" pitchFamily="2" charset="-78"/>
              </a:rPr>
            </a:br>
            <a:r>
              <a:rPr lang="en-US" sz="1800" dirty="0">
                <a:latin typeface="Aptos" panose="020B0004020202020204" pitchFamily="34" charset="0"/>
                <a:cs typeface="Aldhabi" panose="020F0502020204030204" pitchFamily="2" charset="-78"/>
              </a:rPr>
              <a:t>https://challenge.isic-archive.com/data/</a:t>
            </a:r>
            <a:br>
              <a:rPr lang="en-US" sz="2800" dirty="0">
                <a:latin typeface="Aldhabi" panose="020F0502020204030204" pitchFamily="2" charset="-78"/>
                <a:cs typeface="Aldhabi" panose="020F0502020204030204" pitchFamily="2" charset="-78"/>
              </a:rPr>
            </a:b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Dataset Details</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Dataset Name            : ISIC Skin Cancer Images (Basal Cell Carcinoma vs Melanoma vs Nevus)</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Number of Class         : 3</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Number/Size of Images   :     Total      : 12445 (555 MB)</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                          Training   : 12295</a:t>
            </a:r>
            <a:br>
              <a:rPr lang="en-US" sz="2800" dirty="0">
                <a:latin typeface="Aldhabi" panose="020F0502020204030204" pitchFamily="2" charset="-78"/>
                <a:cs typeface="Aldhabi" panose="020F0502020204030204" pitchFamily="2" charset="-78"/>
              </a:rPr>
            </a:br>
            <a:r>
              <a:rPr lang="en-US" sz="2800" dirty="0">
                <a:latin typeface="Aldhabi" panose="020F0502020204030204" pitchFamily="2" charset="-78"/>
                <a:cs typeface="Aldhabi" panose="020F0502020204030204" pitchFamily="2" charset="-78"/>
              </a:rPr>
              <a:t>                          Testing    : 150 </a:t>
            </a:r>
            <a:endParaRPr lang="en-US" dirty="0">
              <a:latin typeface="Aldhabi" panose="020F0502020204030204" pitchFamily="2" charset="-78"/>
              <a:cs typeface="Aldhabi" panose="020F0502020204030204" pitchFamily="2" charset="-78"/>
            </a:endParaRPr>
          </a:p>
        </p:txBody>
      </p:sp>
    </p:spTree>
    <p:extLst>
      <p:ext uri="{BB962C8B-B14F-4D97-AF65-F5344CB8AC3E}">
        <p14:creationId xmlns:p14="http://schemas.microsoft.com/office/powerpoint/2010/main" val="415465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071C-464B-4484-BF80-039FD7401DBC}"/>
              </a:ext>
            </a:extLst>
          </p:cNvPr>
          <p:cNvSpPr>
            <a:spLocks noGrp="1"/>
          </p:cNvSpPr>
          <p:nvPr>
            <p:ph type="title"/>
          </p:nvPr>
        </p:nvSpPr>
        <p:spPr>
          <a:xfrm>
            <a:off x="297951" y="267128"/>
            <a:ext cx="11979667" cy="6590873"/>
          </a:xfrm>
        </p:spPr>
        <p:txBody>
          <a:bodyPr>
            <a:noAutofit/>
          </a:bodyPr>
          <a:lstStyle/>
          <a:p>
            <a:r>
              <a:rPr lang="en-US" sz="1400" b="1" dirty="0">
                <a:solidFill>
                  <a:srgbClr val="000000"/>
                </a:solidFill>
                <a:effectLst/>
                <a:latin typeface="Aptos" panose="020B0004020202020204" pitchFamily="34" charset="0"/>
              </a:rPr>
              <a:t>OBJECTIVES: </a:t>
            </a:r>
            <a:br>
              <a:rPr lang="en-US" sz="700" dirty="0">
                <a:latin typeface="Aptos" panose="020B0004020202020204" pitchFamily="34" charset="0"/>
              </a:rPr>
            </a:br>
            <a:r>
              <a:rPr lang="en-US" sz="1400" dirty="0">
                <a:solidFill>
                  <a:srgbClr val="000000"/>
                </a:solidFill>
                <a:effectLst/>
                <a:latin typeface="Aptos" panose="020B0004020202020204" pitchFamily="34" charset="0"/>
              </a:rPr>
              <a:t>1. Develop a Skin Cancer Classification System </a:t>
            </a:r>
            <a:br>
              <a:rPr lang="en-US" sz="700" dirty="0">
                <a:latin typeface="Aptos" panose="020B0004020202020204" pitchFamily="34" charset="0"/>
              </a:rPr>
            </a:br>
            <a:r>
              <a:rPr lang="en-US" sz="1400" dirty="0">
                <a:solidFill>
                  <a:srgbClr val="000000"/>
                </a:solidFill>
                <a:effectLst/>
                <a:latin typeface="Aptos" panose="020B0004020202020204" pitchFamily="34" charset="0"/>
              </a:rPr>
              <a:t>- Create and implement a deep learning system that accurately identifies three </a:t>
            </a:r>
            <a:r>
              <a:rPr lang="en-US" sz="700" dirty="0">
                <a:solidFill>
                  <a:srgbClr val="000000"/>
                </a:solidFill>
                <a:effectLst/>
                <a:latin typeface="Aptos" panose="020B0004020202020204" pitchFamily="34" charset="0"/>
              </a:rPr>
              <a:t> </a:t>
            </a:r>
            <a:r>
              <a:rPr lang="en-US" sz="1400" dirty="0">
                <a:solidFill>
                  <a:srgbClr val="000000"/>
                </a:solidFill>
                <a:effectLst/>
                <a:latin typeface="Aptos" panose="020B0004020202020204" pitchFamily="34" charset="0"/>
              </a:rPr>
              <a:t>major types of skin cancer (melanoma, basal cell carcinoma, and squamous cell </a:t>
            </a:r>
            <a:r>
              <a:rPr lang="en-US" sz="700" dirty="0">
                <a:solidFill>
                  <a:srgbClr val="000000"/>
                </a:solidFill>
                <a:effectLst/>
                <a:latin typeface="Aptos" panose="020B0004020202020204" pitchFamily="34" charset="0"/>
              </a:rPr>
              <a:t>  </a:t>
            </a:r>
            <a:r>
              <a:rPr lang="en-US" sz="1400" dirty="0">
                <a:solidFill>
                  <a:srgbClr val="000000"/>
                </a:solidFill>
                <a:effectLst/>
                <a:latin typeface="Aptos" panose="020B0004020202020204" pitchFamily="34" charset="0"/>
              </a:rPr>
              <a:t>carcinoma) from skin lesion images. Explore transfer learning techniques to </a:t>
            </a:r>
            <a:br>
              <a:rPr lang="en-US" sz="700" dirty="0">
                <a:latin typeface="Aptos" panose="020B0004020202020204" pitchFamily="34" charset="0"/>
              </a:rPr>
            </a:br>
            <a:r>
              <a:rPr lang="en-US" sz="1400" dirty="0">
                <a:solidFill>
                  <a:srgbClr val="000000"/>
                </a:solidFill>
                <a:effectLst/>
                <a:latin typeface="Aptos" panose="020B0004020202020204" pitchFamily="34" charset="0"/>
              </a:rPr>
              <a:t>leverage pre-trained convolutional neural networks, focusing on achieving high </a:t>
            </a:r>
            <a:br>
              <a:rPr lang="en-US" sz="700" dirty="0">
                <a:latin typeface="Aptos" panose="020B0004020202020204" pitchFamily="34" charset="0"/>
              </a:rPr>
            </a:br>
            <a:r>
              <a:rPr lang="en-US" sz="1400" dirty="0">
                <a:solidFill>
                  <a:srgbClr val="000000"/>
                </a:solidFill>
                <a:effectLst/>
                <a:latin typeface="Aptos" panose="020B0004020202020204" pitchFamily="34" charset="0"/>
              </a:rPr>
              <a:t>performance, robust generalization to new data, and efficient computation. </a:t>
            </a:r>
            <a:br>
              <a:rPr lang="en-US" sz="1400" dirty="0">
                <a:solidFill>
                  <a:srgbClr val="000000"/>
                </a:solidFill>
                <a:effectLst/>
                <a:latin typeface="Aptos" panose="020B0004020202020204" pitchFamily="34" charset="0"/>
              </a:rPr>
            </a:br>
            <a:br>
              <a:rPr lang="en-US" sz="1400" dirty="0">
                <a:solidFill>
                  <a:srgbClr val="000000"/>
                </a:solidFill>
                <a:effectLst/>
                <a:latin typeface="Aptos" panose="020B0004020202020204" pitchFamily="34" charset="0"/>
              </a:rPr>
            </a:br>
            <a:br>
              <a:rPr lang="en-US" sz="700" dirty="0">
                <a:latin typeface="Aptos" panose="020B0004020202020204" pitchFamily="34" charset="0"/>
              </a:rPr>
            </a:br>
            <a:r>
              <a:rPr lang="en-US" sz="1400" dirty="0">
                <a:solidFill>
                  <a:srgbClr val="000000"/>
                </a:solidFill>
                <a:effectLst/>
                <a:latin typeface="Aptos" panose="020B0004020202020204" pitchFamily="34" charset="0"/>
              </a:rPr>
              <a:t>2. Evaluate System Performance: </a:t>
            </a:r>
            <a:br>
              <a:rPr lang="en-US" sz="700" dirty="0">
                <a:latin typeface="Aptos" panose="020B0004020202020204" pitchFamily="34" charset="0"/>
              </a:rPr>
            </a:br>
            <a:r>
              <a:rPr lang="en-US" sz="1400" dirty="0">
                <a:solidFill>
                  <a:srgbClr val="000000"/>
                </a:solidFill>
                <a:effectLst/>
                <a:latin typeface="Aptos" panose="020B0004020202020204" pitchFamily="34" charset="0"/>
              </a:rPr>
              <a:t>Assess the developed classification system using standard metrics like accuracy sensitivity, and area under the ROC curve (AUC). Compare the system’s </a:t>
            </a:r>
            <a:r>
              <a:rPr lang="en-US" sz="700" dirty="0">
                <a:solidFill>
                  <a:srgbClr val="000000"/>
                </a:solidFill>
                <a:effectLst/>
                <a:latin typeface="Aptos" panose="020B0004020202020204" pitchFamily="34" charset="0"/>
              </a:rPr>
              <a:t> .</a:t>
            </a:r>
            <a:r>
              <a:rPr lang="en-US" sz="1400" dirty="0">
                <a:solidFill>
                  <a:srgbClr val="000000"/>
                </a:solidFill>
                <a:effectLst/>
                <a:latin typeface="Aptos" panose="020B0004020202020204" pitchFamily="34" charset="0"/>
              </a:rPr>
              <a:t>performance against existing methods and benchmarks in skin cancer detection. </a:t>
            </a:r>
            <a:br>
              <a:rPr lang="en-US" sz="1400" dirty="0">
                <a:solidFill>
                  <a:srgbClr val="000000"/>
                </a:solidFill>
                <a:effectLst/>
                <a:latin typeface="Aptos" panose="020B0004020202020204" pitchFamily="34" charset="0"/>
              </a:rPr>
            </a:br>
            <a:br>
              <a:rPr lang="en-US" sz="700" dirty="0">
                <a:latin typeface="Aptos" panose="020B0004020202020204" pitchFamily="34" charset="0"/>
              </a:rPr>
            </a:br>
            <a:r>
              <a:rPr lang="en-US" sz="1400" dirty="0">
                <a:solidFill>
                  <a:srgbClr val="000000"/>
                </a:solidFill>
                <a:effectLst/>
                <a:latin typeface="Aptos" panose="020B0004020202020204" pitchFamily="34" charset="0"/>
              </a:rPr>
              <a:t>3. Document Methodology and Results </a:t>
            </a:r>
            <a:br>
              <a:rPr lang="en-US" sz="700" dirty="0">
                <a:latin typeface="Aptos" panose="020B0004020202020204" pitchFamily="34" charset="0"/>
              </a:rPr>
            </a:br>
            <a:r>
              <a:rPr lang="en-US" sz="1400" dirty="0">
                <a:solidFill>
                  <a:srgbClr val="000000"/>
                </a:solidFill>
                <a:effectLst/>
                <a:latin typeface="Aptos" panose="020B0004020202020204" pitchFamily="34" charset="0"/>
              </a:rPr>
              <a:t>Document the entire process of developing, training, and evaluating the deep </a:t>
            </a:r>
            <a:br>
              <a:rPr lang="en-US" sz="700" dirty="0">
                <a:latin typeface="Aptos" panose="020B0004020202020204" pitchFamily="34" charset="0"/>
              </a:rPr>
            </a:br>
            <a:r>
              <a:rPr lang="en-US" sz="1400" dirty="0">
                <a:solidFill>
                  <a:srgbClr val="000000"/>
                </a:solidFill>
                <a:effectLst/>
                <a:latin typeface="Aptos" panose="020B0004020202020204" pitchFamily="34" charset="0"/>
              </a:rPr>
              <a:t>learning model. </a:t>
            </a:r>
            <a:br>
              <a:rPr lang="en-US" sz="1400" dirty="0">
                <a:solidFill>
                  <a:srgbClr val="000000"/>
                </a:solidFill>
                <a:effectLst/>
                <a:latin typeface="Aptos" panose="020B0004020202020204" pitchFamily="34" charset="0"/>
              </a:rPr>
            </a:br>
            <a:br>
              <a:rPr lang="en-US" sz="700" dirty="0">
                <a:latin typeface="Aptos" panose="020B0004020202020204" pitchFamily="34" charset="0"/>
              </a:rPr>
            </a:br>
            <a:r>
              <a:rPr lang="en-US" sz="1400" dirty="0">
                <a:solidFill>
                  <a:srgbClr val="000000"/>
                </a:solidFill>
                <a:effectLst/>
                <a:latin typeface="Aptos" panose="020B0004020202020204" pitchFamily="34" charset="0"/>
              </a:rPr>
              <a:t>4. Explore Augmentation Strategies </a:t>
            </a:r>
            <a:br>
              <a:rPr lang="en-US" sz="700" dirty="0">
                <a:latin typeface="Aptos" panose="020B0004020202020204" pitchFamily="34" charset="0"/>
              </a:rPr>
            </a:br>
            <a:r>
              <a:rPr lang="en-US" sz="1400" dirty="0">
                <a:solidFill>
                  <a:srgbClr val="000000"/>
                </a:solidFill>
                <a:effectLst/>
                <a:latin typeface="Aptos" panose="020B0004020202020204" pitchFamily="34" charset="0"/>
              </a:rPr>
              <a:t>Explore data augmentation techniques to enhance the model's ability to generalize </a:t>
            </a:r>
            <a:br>
              <a:rPr lang="en-US" sz="700" dirty="0">
                <a:latin typeface="Aptos" panose="020B0004020202020204" pitchFamily="34" charset="0"/>
              </a:rPr>
            </a:br>
            <a:r>
              <a:rPr lang="en-US" sz="1400" dirty="0">
                <a:solidFill>
                  <a:srgbClr val="000000"/>
                </a:solidFill>
                <a:effectLst/>
                <a:latin typeface="Aptos" panose="020B0004020202020204" pitchFamily="34" charset="0"/>
              </a:rPr>
              <a:t>to different skin lesion variations and conditions. Investigate how augmenting the </a:t>
            </a:r>
            <a:br>
              <a:rPr lang="en-US" sz="700" dirty="0">
                <a:latin typeface="Aptos" panose="020B0004020202020204" pitchFamily="34" charset="0"/>
              </a:rPr>
            </a:br>
            <a:r>
              <a:rPr lang="en-US" sz="1400" dirty="0">
                <a:solidFill>
                  <a:srgbClr val="000000"/>
                </a:solidFill>
                <a:effectLst/>
                <a:latin typeface="Aptos" panose="020B0004020202020204" pitchFamily="34" charset="0"/>
              </a:rPr>
              <a:t>training data with variations like rotations, flips, and color adjustments impacts </a:t>
            </a:r>
            <a:br>
              <a:rPr lang="en-US" sz="700" dirty="0">
                <a:latin typeface="Aptos" panose="020B0004020202020204" pitchFamily="34" charset="0"/>
              </a:rPr>
            </a:br>
            <a:r>
              <a:rPr lang="en-US" sz="1400" dirty="0">
                <a:solidFill>
                  <a:srgbClr val="000000"/>
                </a:solidFill>
                <a:effectLst/>
                <a:latin typeface="Aptos" panose="020B0004020202020204" pitchFamily="34" charset="0"/>
              </a:rPr>
              <a:t>classification performance. </a:t>
            </a:r>
            <a:br>
              <a:rPr lang="en-US" sz="1400" dirty="0">
                <a:solidFill>
                  <a:srgbClr val="000000"/>
                </a:solidFill>
                <a:effectLst/>
                <a:latin typeface="Aptos" panose="020B0004020202020204" pitchFamily="34" charset="0"/>
              </a:rPr>
            </a:br>
            <a:br>
              <a:rPr lang="en-US" sz="700" dirty="0">
                <a:latin typeface="Aptos" panose="020B0004020202020204" pitchFamily="34" charset="0"/>
              </a:rPr>
            </a:br>
            <a:r>
              <a:rPr lang="en-US" sz="1400" dirty="0">
                <a:solidFill>
                  <a:srgbClr val="000000"/>
                </a:solidFill>
                <a:effectLst/>
                <a:latin typeface="Aptos" panose="020B0004020202020204" pitchFamily="34" charset="0"/>
              </a:rPr>
              <a:t>5. Consider Computational Efficiency: </a:t>
            </a:r>
            <a:br>
              <a:rPr lang="en-US" sz="700" dirty="0">
                <a:latin typeface="Aptos" panose="020B0004020202020204" pitchFamily="34" charset="0"/>
              </a:rPr>
            </a:br>
            <a:r>
              <a:rPr lang="en-US" sz="1400" dirty="0">
                <a:solidFill>
                  <a:srgbClr val="000000"/>
                </a:solidFill>
                <a:effectLst/>
                <a:latin typeface="Aptos" panose="020B0004020202020204" pitchFamily="34" charset="0"/>
              </a:rPr>
              <a:t>Optimize the deep learning model for computational efficiency without </a:t>
            </a:r>
            <a:br>
              <a:rPr lang="en-US" sz="700" dirty="0">
                <a:latin typeface="Aptos" panose="020B0004020202020204" pitchFamily="34" charset="0"/>
              </a:rPr>
            </a:br>
            <a:r>
              <a:rPr lang="en-US" sz="1400" dirty="0">
                <a:solidFill>
                  <a:srgbClr val="000000"/>
                </a:solidFill>
                <a:effectLst/>
                <a:latin typeface="Aptos" panose="020B0004020202020204" pitchFamily="34" charset="0"/>
              </a:rPr>
              <a:t>compromising classification accuracy. Evaluate the trade-offs between model </a:t>
            </a:r>
            <a:br>
              <a:rPr lang="en-US" sz="700" dirty="0">
                <a:latin typeface="Aptos" panose="020B0004020202020204" pitchFamily="34" charset="0"/>
              </a:rPr>
            </a:br>
            <a:r>
              <a:rPr lang="en-US" sz="1400" dirty="0">
                <a:solidFill>
                  <a:srgbClr val="000000"/>
                </a:solidFill>
                <a:effectLst/>
                <a:latin typeface="Aptos" panose="020B0004020202020204" pitchFamily="34" charset="0"/>
              </a:rPr>
              <a:t>complexity and inference speed to ensure practical deployment in real-world </a:t>
            </a:r>
            <a:br>
              <a:rPr lang="en-US" sz="700" dirty="0">
                <a:latin typeface="Aptos" panose="020B0004020202020204" pitchFamily="34" charset="0"/>
              </a:rPr>
            </a:br>
            <a:r>
              <a:rPr lang="en-US" sz="1400" dirty="0">
                <a:solidFill>
                  <a:srgbClr val="000000"/>
                </a:solidFill>
                <a:effectLst/>
                <a:latin typeface="Aptos" panose="020B0004020202020204" pitchFamily="34" charset="0"/>
              </a:rPr>
              <a:t>clinical settings. </a:t>
            </a:r>
            <a:br>
              <a:rPr lang="en-US" sz="1400" dirty="0">
                <a:solidFill>
                  <a:srgbClr val="000000"/>
                </a:solidFill>
                <a:effectLst/>
                <a:latin typeface="Aptos" panose="020B0004020202020204" pitchFamily="34" charset="0"/>
              </a:rPr>
            </a:br>
            <a:br>
              <a:rPr lang="en-US" sz="700" dirty="0">
                <a:latin typeface="Aptos" panose="020B0004020202020204" pitchFamily="34" charset="0"/>
              </a:rPr>
            </a:br>
            <a:r>
              <a:rPr lang="en-US" sz="1400" dirty="0">
                <a:solidFill>
                  <a:srgbClr val="000000"/>
                </a:solidFill>
                <a:effectLst/>
                <a:latin typeface="Aptos" panose="020B0004020202020204" pitchFamily="34" charset="0"/>
              </a:rPr>
              <a:t>6. Address Class Imbalance: </a:t>
            </a:r>
            <a:br>
              <a:rPr lang="en-US" sz="700" dirty="0">
                <a:latin typeface="Aptos" panose="020B0004020202020204" pitchFamily="34" charset="0"/>
              </a:rPr>
            </a:br>
            <a:r>
              <a:rPr lang="en-US" sz="1400" dirty="0">
                <a:solidFill>
                  <a:srgbClr val="000000"/>
                </a:solidFill>
                <a:effectLst/>
                <a:latin typeface="Aptos" panose="020B0004020202020204" pitchFamily="34" charset="0"/>
              </a:rPr>
              <a:t>- Address any imbalance in the distribution of skin cancer types in the dataset. </a:t>
            </a:r>
            <a:r>
              <a:rPr lang="en-US" sz="700" dirty="0">
                <a:solidFill>
                  <a:srgbClr val="000000"/>
                </a:solidFill>
                <a:effectLst/>
                <a:latin typeface="Aptos" panose="020B0004020202020204" pitchFamily="34" charset="0"/>
              </a:rPr>
              <a:t> </a:t>
            </a:r>
            <a:r>
              <a:rPr lang="en-US" sz="1400" dirty="0">
                <a:solidFill>
                  <a:srgbClr val="000000"/>
                </a:solidFill>
                <a:effectLst/>
                <a:latin typeface="Aptos" panose="020B0004020202020204" pitchFamily="34" charset="0"/>
              </a:rPr>
              <a:t>Investigate methods such as class weighting, oversampling, or </a:t>
            </a:r>
            <a:r>
              <a:rPr lang="en-US" sz="1400" dirty="0" err="1">
                <a:solidFill>
                  <a:srgbClr val="000000"/>
                </a:solidFill>
                <a:effectLst/>
                <a:latin typeface="Aptos" panose="020B0004020202020204" pitchFamily="34" charset="0"/>
              </a:rPr>
              <a:t>undersampling</a:t>
            </a:r>
            <a:r>
              <a:rPr lang="en-US" sz="1400" dirty="0">
                <a:solidFill>
                  <a:srgbClr val="000000"/>
                </a:solidFill>
                <a:effectLst/>
                <a:latin typeface="Aptos" panose="020B0004020202020204" pitchFamily="34" charset="0"/>
              </a:rPr>
              <a:t> to </a:t>
            </a:r>
            <a:br>
              <a:rPr lang="en-US" sz="700" dirty="0">
                <a:latin typeface="Aptos" panose="020B0004020202020204" pitchFamily="34" charset="0"/>
              </a:rPr>
            </a:br>
            <a:r>
              <a:rPr lang="en-US" sz="1400" dirty="0">
                <a:solidFill>
                  <a:srgbClr val="000000"/>
                </a:solidFill>
                <a:effectLst/>
                <a:latin typeface="Aptos" panose="020B0004020202020204" pitchFamily="34" charset="0"/>
              </a:rPr>
              <a:t>improve the model's ability to correctly classify underrepresented classes. </a:t>
            </a:r>
            <a:endParaRPr lang="en-US" sz="1000" dirty="0">
              <a:latin typeface="Aptos" panose="020B0004020202020204" pitchFamily="34" charset="0"/>
            </a:endParaRPr>
          </a:p>
        </p:txBody>
      </p:sp>
    </p:spTree>
    <p:extLst>
      <p:ext uri="{BB962C8B-B14F-4D97-AF65-F5344CB8AC3E}">
        <p14:creationId xmlns:p14="http://schemas.microsoft.com/office/powerpoint/2010/main" val="216347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FFF4-8FF9-2F64-4AFA-45E3F467B97F}"/>
              </a:ext>
            </a:extLst>
          </p:cNvPr>
          <p:cNvSpPr>
            <a:spLocks noGrp="1"/>
          </p:cNvSpPr>
          <p:nvPr>
            <p:ph type="title"/>
          </p:nvPr>
        </p:nvSpPr>
        <p:spPr>
          <a:xfrm>
            <a:off x="678095" y="318499"/>
            <a:ext cx="10376760" cy="5681609"/>
          </a:xfrm>
        </p:spPr>
        <p:txBody>
          <a:bodyPr>
            <a:normAutofit fontScale="90000"/>
          </a:bodyPr>
          <a:lstStyle/>
          <a:p>
            <a:r>
              <a:rPr lang="en-US" sz="1800" b="1" dirty="0">
                <a:solidFill>
                  <a:srgbClr val="000000"/>
                </a:solidFill>
                <a:effectLst/>
                <a:latin typeface="CIDFont"/>
              </a:rPr>
              <a:t>CODE OUTLINE: </a:t>
            </a:r>
            <a:br>
              <a:rPr lang="en-US" sz="900" dirty="0"/>
            </a:br>
            <a:r>
              <a:rPr lang="en-US" sz="1800" dirty="0">
                <a:solidFill>
                  <a:srgbClr val="000000"/>
                </a:solidFill>
                <a:effectLst/>
                <a:latin typeface="CIDFont"/>
              </a:rPr>
              <a:t>1. Importing Libraries: </a:t>
            </a:r>
            <a:br>
              <a:rPr lang="en-US" sz="900" dirty="0"/>
            </a:br>
            <a:r>
              <a:rPr lang="en-US" sz="1800" dirty="0">
                <a:solidFill>
                  <a:srgbClr val="000000"/>
                </a:solidFill>
                <a:effectLst/>
                <a:latin typeface="CIDFont"/>
              </a:rPr>
              <a:t>- The code starts by importing necessary libraries like pandas, </a:t>
            </a:r>
            <a:r>
              <a:rPr lang="en-US" sz="1800" dirty="0" err="1">
                <a:solidFill>
                  <a:srgbClr val="000000"/>
                </a:solidFill>
                <a:effectLst/>
                <a:latin typeface="CIDFont"/>
              </a:rPr>
              <a:t>numpy</a:t>
            </a:r>
            <a:r>
              <a:rPr lang="en-US" sz="1800" dirty="0">
                <a:solidFill>
                  <a:srgbClr val="000000"/>
                </a:solidFill>
                <a:effectLst/>
                <a:latin typeface="CIDFont"/>
              </a:rPr>
              <a:t>, cv2, </a:t>
            </a:r>
            <a:r>
              <a:rPr lang="en-US" sz="1800" dirty="0" err="1">
                <a:solidFill>
                  <a:srgbClr val="000000"/>
                </a:solidFill>
                <a:effectLst/>
                <a:latin typeface="CIDFont"/>
              </a:rPr>
              <a:t>os</a:t>
            </a:r>
            <a:r>
              <a:rPr lang="en-US" sz="1800" dirty="0">
                <a:solidFill>
                  <a:srgbClr val="000000"/>
                </a:solidFill>
                <a:effectLst/>
                <a:latin typeface="CIDFont"/>
              </a:rPr>
              <a:t>, </a:t>
            </a:r>
            <a:br>
              <a:rPr lang="en-US" sz="900" dirty="0"/>
            </a:br>
            <a:r>
              <a:rPr lang="en-US" sz="1800" dirty="0" err="1">
                <a:solidFill>
                  <a:srgbClr val="000000"/>
                </a:solidFill>
                <a:effectLst/>
                <a:latin typeface="CIDFont"/>
              </a:rPr>
              <a:t>tqdm</a:t>
            </a:r>
            <a:r>
              <a:rPr lang="en-US" sz="1800" dirty="0">
                <a:solidFill>
                  <a:srgbClr val="000000"/>
                </a:solidFill>
                <a:effectLst/>
                <a:latin typeface="CIDFont"/>
              </a:rPr>
              <a:t>, random, etc. These are used for data handling, image processing, machine </a:t>
            </a:r>
            <a:br>
              <a:rPr lang="en-US" sz="900" dirty="0"/>
            </a:br>
            <a:r>
              <a:rPr lang="en-US" sz="1800" dirty="0">
                <a:solidFill>
                  <a:srgbClr val="000000"/>
                </a:solidFill>
                <a:effectLst/>
                <a:latin typeface="CIDFont"/>
              </a:rPr>
              <a:t>learning, and visualization. </a:t>
            </a:r>
            <a:br>
              <a:rPr lang="en-US" sz="900" dirty="0"/>
            </a:br>
            <a:r>
              <a:rPr lang="en-US" sz="1800" dirty="0">
                <a:solidFill>
                  <a:srgbClr val="000000"/>
                </a:solidFill>
                <a:effectLst/>
                <a:latin typeface="CIDFont"/>
              </a:rPr>
              <a:t>2. Mounting Google Drive: </a:t>
            </a:r>
            <a:br>
              <a:rPr lang="en-US" sz="900" dirty="0"/>
            </a:br>
            <a:r>
              <a:rPr lang="en-US" sz="1800" dirty="0">
                <a:solidFill>
                  <a:srgbClr val="000000"/>
                </a:solidFill>
                <a:effectLst/>
                <a:latin typeface="CIDFont"/>
              </a:rPr>
              <a:t>- The code mounts Google Drive to access and load image data from specific </a:t>
            </a:r>
            <a:br>
              <a:rPr lang="en-US" sz="900" dirty="0"/>
            </a:br>
            <a:r>
              <a:rPr lang="en-US" sz="1800" dirty="0">
                <a:solidFill>
                  <a:srgbClr val="000000"/>
                </a:solidFill>
                <a:effectLst/>
                <a:latin typeface="CIDFont"/>
              </a:rPr>
              <a:t>directories. </a:t>
            </a:r>
            <a:br>
              <a:rPr lang="en-US" sz="900" dirty="0"/>
            </a:br>
            <a:r>
              <a:rPr lang="en-US" sz="1800" dirty="0">
                <a:solidFill>
                  <a:srgbClr val="000000"/>
                </a:solidFill>
                <a:effectLst/>
                <a:latin typeface="CIDFont"/>
              </a:rPr>
              <a:t>3. Loading Images: </a:t>
            </a:r>
            <a:br>
              <a:rPr lang="en-US" sz="900" dirty="0"/>
            </a:br>
            <a:r>
              <a:rPr lang="en-US" sz="1800" dirty="0">
                <a:solidFill>
                  <a:srgbClr val="000000"/>
                </a:solidFill>
                <a:effectLst/>
                <a:latin typeface="CIDFont"/>
              </a:rPr>
              <a:t>- Images from directories (`</a:t>
            </a:r>
            <a:r>
              <a:rPr lang="en-US" sz="1800" dirty="0" err="1">
                <a:solidFill>
                  <a:srgbClr val="000000"/>
                </a:solidFill>
                <a:effectLst/>
                <a:latin typeface="CIDFont"/>
              </a:rPr>
              <a:t>Basal_cell_carcinoma</a:t>
            </a:r>
            <a:r>
              <a:rPr lang="en-US" sz="1800" dirty="0">
                <a:solidFill>
                  <a:srgbClr val="000000"/>
                </a:solidFill>
                <a:effectLst/>
                <a:latin typeface="CIDFont"/>
              </a:rPr>
              <a:t>`, `Melanoma`, `Nevus`) are </a:t>
            </a:r>
            <a:br>
              <a:rPr lang="en-US" sz="900" dirty="0"/>
            </a:br>
            <a:r>
              <a:rPr lang="en-US" sz="1800" dirty="0">
                <a:solidFill>
                  <a:srgbClr val="000000"/>
                </a:solidFill>
                <a:effectLst/>
                <a:latin typeface="CIDFont"/>
              </a:rPr>
              <a:t>loaded and displayed as sample images using `</a:t>
            </a:r>
            <a:r>
              <a:rPr lang="en-US" sz="1800" dirty="0" err="1">
                <a:solidFill>
                  <a:srgbClr val="000000"/>
                </a:solidFill>
                <a:effectLst/>
                <a:latin typeface="CIDFont"/>
              </a:rPr>
              <a:t>matplotlib.pyplot</a:t>
            </a:r>
            <a:r>
              <a:rPr lang="en-US" sz="1800" dirty="0">
                <a:solidFill>
                  <a:srgbClr val="000000"/>
                </a:solidFill>
                <a:effectLst/>
                <a:latin typeface="CIDFont"/>
              </a:rPr>
              <a:t>`. </a:t>
            </a:r>
            <a:br>
              <a:rPr lang="en-US" sz="900" dirty="0"/>
            </a:br>
            <a:r>
              <a:rPr lang="en-US" sz="1800" dirty="0">
                <a:solidFill>
                  <a:srgbClr val="000000"/>
                </a:solidFill>
                <a:effectLst/>
                <a:latin typeface="CIDFont"/>
              </a:rPr>
              <a:t>4. Data Preparation: </a:t>
            </a:r>
            <a:br>
              <a:rPr lang="en-US" sz="900" dirty="0"/>
            </a:br>
            <a:r>
              <a:rPr lang="en-US" sz="1800" dirty="0">
                <a:solidFill>
                  <a:srgbClr val="000000"/>
                </a:solidFill>
                <a:effectLst/>
                <a:latin typeface="CIDFont"/>
              </a:rPr>
              <a:t>- Images are loaded, resized to 224x224 pixels, converted to arrays, and appended </a:t>
            </a:r>
            <a:br>
              <a:rPr lang="en-US" sz="900" dirty="0"/>
            </a:br>
            <a:r>
              <a:rPr lang="en-US" sz="1800" dirty="0">
                <a:solidFill>
                  <a:srgbClr val="000000"/>
                </a:solidFill>
                <a:effectLst/>
                <a:latin typeface="CIDFont"/>
              </a:rPr>
              <a:t>to `data`. Corresponding labels (0 for Basal Cell Carcinoma, 1 for Melanoma, 2 for </a:t>
            </a:r>
            <a:br>
              <a:rPr lang="en-US" sz="900" dirty="0"/>
            </a:br>
            <a:r>
              <a:rPr lang="en-US" sz="1800" dirty="0">
                <a:solidFill>
                  <a:srgbClr val="000000"/>
                </a:solidFill>
                <a:effectLst/>
                <a:latin typeface="CIDFont"/>
              </a:rPr>
              <a:t>Nevus) are stored in `labels`. </a:t>
            </a:r>
            <a:br>
              <a:rPr lang="en-US" sz="900" dirty="0"/>
            </a:br>
            <a:r>
              <a:rPr lang="en-US" sz="1800" dirty="0">
                <a:solidFill>
                  <a:srgbClr val="000000"/>
                </a:solidFill>
                <a:effectLst/>
                <a:latin typeface="CIDFont"/>
              </a:rPr>
              <a:t>5. Data Randomization: </a:t>
            </a:r>
            <a:br>
              <a:rPr lang="en-US" sz="900" dirty="0"/>
            </a:br>
            <a:r>
              <a:rPr lang="en-US" sz="1800" dirty="0">
                <a:solidFill>
                  <a:srgbClr val="000000"/>
                </a:solidFill>
                <a:effectLst/>
                <a:latin typeface="CIDFont"/>
              </a:rPr>
              <a:t>- Data and labels are shuffled randomly to ensure a balanced distribution in </a:t>
            </a:r>
            <a:br>
              <a:rPr lang="en-US" sz="900" dirty="0"/>
            </a:br>
            <a:r>
              <a:rPr lang="en-US" sz="1800" dirty="0">
                <a:solidFill>
                  <a:srgbClr val="000000"/>
                </a:solidFill>
                <a:effectLst/>
                <a:latin typeface="CIDFont"/>
              </a:rPr>
              <a:t>training and testing datasets. </a:t>
            </a:r>
            <a:br>
              <a:rPr lang="en-US" sz="900" dirty="0"/>
            </a:br>
            <a:r>
              <a:rPr lang="en-US" sz="1800" dirty="0">
                <a:solidFill>
                  <a:srgbClr val="000000"/>
                </a:solidFill>
                <a:effectLst/>
                <a:latin typeface="CIDFont"/>
              </a:rPr>
              <a:t>6. Train-Test Split: </a:t>
            </a:r>
            <a:br>
              <a:rPr lang="en-US" sz="900" dirty="0"/>
            </a:br>
            <a:r>
              <a:rPr lang="en-US" sz="1800" dirty="0">
                <a:solidFill>
                  <a:srgbClr val="000000"/>
                </a:solidFill>
                <a:effectLst/>
                <a:latin typeface="CIDFont"/>
              </a:rPr>
              <a:t>- The dataset is split into training and testing sets with an 80:20 ratio. Image data </a:t>
            </a:r>
            <a:br>
              <a:rPr lang="en-US" sz="900" dirty="0"/>
            </a:br>
            <a:r>
              <a:rPr lang="en-US" sz="1800" dirty="0">
                <a:solidFill>
                  <a:srgbClr val="000000"/>
                </a:solidFill>
                <a:effectLst/>
                <a:latin typeface="CIDFont"/>
              </a:rPr>
              <a:t>is normalized by dividing by 255. </a:t>
            </a:r>
            <a:br>
              <a:rPr lang="en-US" sz="900" dirty="0"/>
            </a:br>
            <a:r>
              <a:rPr lang="en-US" sz="1800" dirty="0">
                <a:solidFill>
                  <a:srgbClr val="000000"/>
                </a:solidFill>
                <a:effectLst/>
                <a:latin typeface="CIDFont"/>
              </a:rPr>
              <a:t>7. Image Augmentation: </a:t>
            </a:r>
            <a:br>
              <a:rPr lang="en-US" sz="900" dirty="0"/>
            </a:br>
            <a:r>
              <a:rPr lang="en-US" sz="1800" dirty="0">
                <a:solidFill>
                  <a:srgbClr val="000000"/>
                </a:solidFill>
                <a:effectLst/>
                <a:latin typeface="CIDFont"/>
              </a:rPr>
              <a:t>- Augmentation techniques like rotation, zoom, and horizontal shift are applied to </a:t>
            </a:r>
            <a:br>
              <a:rPr lang="en-US" sz="900" dirty="0"/>
            </a:br>
            <a:r>
              <a:rPr lang="en-US" sz="1800" dirty="0">
                <a:solidFill>
                  <a:srgbClr val="000000"/>
                </a:solidFill>
                <a:effectLst/>
                <a:latin typeface="CIDFont"/>
              </a:rPr>
              <a:t>increase dataset diversity and improve model generalization. </a:t>
            </a:r>
            <a:br>
              <a:rPr lang="en-US" sz="900" dirty="0"/>
            </a:br>
            <a:endParaRPr lang="en-US" sz="1200" dirty="0"/>
          </a:p>
        </p:txBody>
      </p:sp>
    </p:spTree>
    <p:extLst>
      <p:ext uri="{BB962C8B-B14F-4D97-AF65-F5344CB8AC3E}">
        <p14:creationId xmlns:p14="http://schemas.microsoft.com/office/powerpoint/2010/main" val="400557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4335-8E0C-C463-02E4-F31F6DAE62B0}"/>
              </a:ext>
            </a:extLst>
          </p:cNvPr>
          <p:cNvSpPr>
            <a:spLocks noGrp="1"/>
          </p:cNvSpPr>
          <p:nvPr>
            <p:ph type="title"/>
          </p:nvPr>
        </p:nvSpPr>
        <p:spPr>
          <a:xfrm>
            <a:off x="503435" y="893851"/>
            <a:ext cx="10551420" cy="4520629"/>
          </a:xfrm>
        </p:spPr>
        <p:txBody>
          <a:bodyPr>
            <a:normAutofit/>
          </a:bodyPr>
          <a:lstStyle/>
          <a:p>
            <a:r>
              <a:rPr lang="en-US" sz="1400" dirty="0">
                <a:solidFill>
                  <a:srgbClr val="000000"/>
                </a:solidFill>
                <a:effectLst/>
                <a:latin typeface="CIDFont"/>
              </a:rPr>
              <a:t>8. Model Building: </a:t>
            </a:r>
            <a:br>
              <a:rPr lang="en-US" sz="800" dirty="0"/>
            </a:br>
            <a:r>
              <a:rPr lang="en-US" sz="1400" dirty="0">
                <a:solidFill>
                  <a:srgbClr val="000000"/>
                </a:solidFill>
                <a:effectLst/>
                <a:latin typeface="CIDFont"/>
              </a:rPr>
              <a:t>- Transfer learning is used with MobileNetV2 as a base model. Additional layers </a:t>
            </a:r>
            <a:br>
              <a:rPr lang="en-US" sz="800" dirty="0"/>
            </a:br>
            <a:r>
              <a:rPr lang="en-US" sz="1400" dirty="0">
                <a:solidFill>
                  <a:srgbClr val="000000"/>
                </a:solidFill>
                <a:effectLst/>
                <a:latin typeface="CIDFont"/>
              </a:rPr>
              <a:t>are added for classification. The model is compiled with categorical cross-entropy </a:t>
            </a:r>
            <a:br>
              <a:rPr lang="en-US" sz="800" dirty="0"/>
            </a:br>
            <a:r>
              <a:rPr lang="en-US" sz="1400" dirty="0">
                <a:solidFill>
                  <a:srgbClr val="000000"/>
                </a:solidFill>
                <a:effectLst/>
                <a:latin typeface="CIDFont"/>
              </a:rPr>
              <a:t>loss and Adam optimizer. </a:t>
            </a:r>
            <a:br>
              <a:rPr lang="en-US" sz="1400" dirty="0">
                <a:solidFill>
                  <a:srgbClr val="000000"/>
                </a:solidFill>
                <a:effectLst/>
                <a:latin typeface="CIDFont"/>
              </a:rPr>
            </a:br>
            <a:br>
              <a:rPr lang="en-US" sz="1400" dirty="0">
                <a:solidFill>
                  <a:srgbClr val="000000"/>
                </a:solidFill>
                <a:effectLst/>
                <a:latin typeface="CIDFont"/>
              </a:rPr>
            </a:br>
            <a:br>
              <a:rPr lang="en-US" sz="800" dirty="0"/>
            </a:br>
            <a:r>
              <a:rPr lang="en-US" sz="1400" dirty="0">
                <a:solidFill>
                  <a:srgbClr val="000000"/>
                </a:solidFill>
                <a:effectLst/>
                <a:latin typeface="CIDFont"/>
              </a:rPr>
              <a:t>9. Training the Model: </a:t>
            </a:r>
            <a:br>
              <a:rPr lang="en-US" sz="800" dirty="0"/>
            </a:br>
            <a:r>
              <a:rPr lang="en-US" sz="1400" dirty="0">
                <a:solidFill>
                  <a:srgbClr val="000000"/>
                </a:solidFill>
                <a:effectLst/>
                <a:latin typeface="CIDFont"/>
              </a:rPr>
              <a:t>- The model is trained using `fit()` method on augmented data with specified batch </a:t>
            </a:r>
            <a:r>
              <a:rPr lang="en-US" sz="1400" b="1" dirty="0">
                <a:solidFill>
                  <a:srgbClr val="000000"/>
                </a:solidFill>
                <a:effectLst/>
                <a:latin typeface="CIDFont"/>
              </a:rPr>
              <a:t>vi </a:t>
            </a:r>
            <a:br>
              <a:rPr lang="en-US" sz="800" dirty="0"/>
            </a:br>
            <a:r>
              <a:rPr lang="en-US" sz="1400" dirty="0">
                <a:solidFill>
                  <a:srgbClr val="000000"/>
                </a:solidFill>
                <a:effectLst/>
                <a:latin typeface="CIDFont"/>
              </a:rPr>
              <a:t>size and epochs. Callbacks like </a:t>
            </a:r>
            <a:r>
              <a:rPr lang="en-US" sz="1400" dirty="0" err="1">
                <a:solidFill>
                  <a:srgbClr val="000000"/>
                </a:solidFill>
                <a:effectLst/>
                <a:latin typeface="CIDFont"/>
              </a:rPr>
              <a:t>ModelCheckpoint</a:t>
            </a:r>
            <a:r>
              <a:rPr lang="en-US" sz="1400" dirty="0">
                <a:solidFill>
                  <a:srgbClr val="000000"/>
                </a:solidFill>
                <a:effectLst/>
                <a:latin typeface="CIDFont"/>
              </a:rPr>
              <a:t> and </a:t>
            </a:r>
            <a:r>
              <a:rPr lang="en-US" sz="1400" dirty="0" err="1">
                <a:solidFill>
                  <a:srgbClr val="000000"/>
                </a:solidFill>
                <a:effectLst/>
                <a:latin typeface="CIDFont"/>
              </a:rPr>
              <a:t>ReduceLROnPlateau</a:t>
            </a:r>
            <a:r>
              <a:rPr lang="en-US" sz="1400" dirty="0">
                <a:solidFill>
                  <a:srgbClr val="000000"/>
                </a:solidFill>
                <a:effectLst/>
                <a:latin typeface="CIDFont"/>
              </a:rPr>
              <a:t> are used </a:t>
            </a:r>
            <a:br>
              <a:rPr lang="en-US" sz="800" dirty="0"/>
            </a:br>
            <a:r>
              <a:rPr lang="en-US" sz="1400" dirty="0">
                <a:solidFill>
                  <a:srgbClr val="000000"/>
                </a:solidFill>
                <a:effectLst/>
                <a:latin typeface="CIDFont"/>
              </a:rPr>
              <a:t>for model saving and learning rate adjustment. </a:t>
            </a:r>
            <a:br>
              <a:rPr lang="en-US" sz="800" dirty="0"/>
            </a:br>
            <a:r>
              <a:rPr lang="en-US" sz="1400" dirty="0">
                <a:solidFill>
                  <a:srgbClr val="000000"/>
                </a:solidFill>
                <a:effectLst/>
                <a:latin typeface="CIDFont"/>
              </a:rPr>
              <a:t>10. Saving and Loading the Model: </a:t>
            </a:r>
            <a:br>
              <a:rPr lang="en-US" sz="800" dirty="0"/>
            </a:br>
            <a:r>
              <a:rPr lang="en-US" sz="1400" dirty="0">
                <a:solidFill>
                  <a:srgbClr val="000000"/>
                </a:solidFill>
                <a:effectLst/>
                <a:latin typeface="CIDFont"/>
              </a:rPr>
              <a:t>- Trained model weights are saved and loaded for further evaluation. </a:t>
            </a:r>
            <a:br>
              <a:rPr lang="en-US" sz="800" dirty="0"/>
            </a:br>
            <a:r>
              <a:rPr lang="en-US" sz="1400" dirty="0">
                <a:solidFill>
                  <a:srgbClr val="000000"/>
                </a:solidFill>
                <a:effectLst/>
                <a:latin typeface="CIDFont"/>
              </a:rPr>
              <a:t>11. Evaluation Metrics: </a:t>
            </a:r>
            <a:br>
              <a:rPr lang="en-US" sz="800" dirty="0"/>
            </a:br>
            <a:r>
              <a:rPr lang="en-US" sz="1400" dirty="0">
                <a:solidFill>
                  <a:srgbClr val="000000"/>
                </a:solidFill>
                <a:effectLst/>
                <a:latin typeface="CIDFont"/>
              </a:rPr>
              <a:t>- The model's performance is evaluated using confusion matrix, classification </a:t>
            </a:r>
            <a:br>
              <a:rPr lang="en-US" sz="800" dirty="0"/>
            </a:br>
            <a:r>
              <a:rPr lang="en-US" sz="1400" dirty="0">
                <a:solidFill>
                  <a:srgbClr val="000000"/>
                </a:solidFill>
                <a:effectLst/>
                <a:latin typeface="CIDFont"/>
              </a:rPr>
              <a:t>report, and ROC curves for multi-class classification. </a:t>
            </a:r>
            <a:br>
              <a:rPr lang="en-US" sz="800" dirty="0"/>
            </a:br>
            <a:r>
              <a:rPr lang="en-US" sz="1400" dirty="0">
                <a:solidFill>
                  <a:srgbClr val="000000"/>
                </a:solidFill>
                <a:effectLst/>
                <a:latin typeface="CIDFont"/>
              </a:rPr>
              <a:t>12. Testing with New Data: </a:t>
            </a:r>
            <a:br>
              <a:rPr lang="en-US" sz="800" dirty="0"/>
            </a:br>
            <a:r>
              <a:rPr lang="en-US" sz="1400" dirty="0">
                <a:solidFill>
                  <a:srgbClr val="000000"/>
                </a:solidFill>
                <a:effectLst/>
                <a:latin typeface="CIDFont"/>
              </a:rPr>
              <a:t>- Test data is prepared similarly to training data and used to predict classes. </a:t>
            </a:r>
            <a:br>
              <a:rPr lang="en-US" sz="800" dirty="0"/>
            </a:br>
            <a:r>
              <a:rPr lang="en-US" sz="1400" dirty="0">
                <a:solidFill>
                  <a:srgbClr val="000000"/>
                </a:solidFill>
                <a:effectLst/>
                <a:latin typeface="CIDFont"/>
              </a:rPr>
              <a:t>Images are resized, preprocessed, and predictions are made using the trained </a:t>
            </a:r>
            <a:br>
              <a:rPr lang="en-US" sz="800" dirty="0"/>
            </a:br>
            <a:r>
              <a:rPr lang="en-US" sz="1400" dirty="0">
                <a:solidFill>
                  <a:srgbClr val="000000"/>
                </a:solidFill>
                <a:effectLst/>
                <a:latin typeface="CIDFont"/>
              </a:rPr>
              <a:t>model. </a:t>
            </a:r>
            <a:br>
              <a:rPr lang="en-US" sz="800" dirty="0"/>
            </a:br>
            <a:r>
              <a:rPr lang="en-US" sz="1400" dirty="0">
                <a:solidFill>
                  <a:srgbClr val="000000"/>
                </a:solidFill>
                <a:effectLst/>
                <a:latin typeface="CIDFont"/>
              </a:rPr>
              <a:t>13. Prediction on New Images: </a:t>
            </a:r>
            <a:br>
              <a:rPr lang="en-US" sz="800" dirty="0"/>
            </a:br>
            <a:r>
              <a:rPr lang="en-US" sz="1400" dirty="0">
                <a:solidFill>
                  <a:srgbClr val="000000"/>
                </a:solidFill>
                <a:effectLst/>
                <a:latin typeface="CIDFont"/>
              </a:rPr>
              <a:t>- Finally, new images are loaded, preprocessed, and fed into the model for </a:t>
            </a:r>
            <a:br>
              <a:rPr lang="en-US" sz="800" dirty="0"/>
            </a:br>
            <a:r>
              <a:rPr lang="en-US" sz="1400" dirty="0">
                <a:solidFill>
                  <a:srgbClr val="000000"/>
                </a:solidFill>
                <a:effectLst/>
                <a:latin typeface="CIDFont"/>
              </a:rPr>
              <a:t>prediction of Basal Cell Carcinoma, Melanoma, or Nevus.</a:t>
            </a:r>
            <a:endParaRPr lang="en-US" sz="1400" dirty="0"/>
          </a:p>
        </p:txBody>
      </p:sp>
    </p:spTree>
    <p:extLst>
      <p:ext uri="{BB962C8B-B14F-4D97-AF65-F5344CB8AC3E}">
        <p14:creationId xmlns:p14="http://schemas.microsoft.com/office/powerpoint/2010/main" val="193438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E565-DAFD-3550-1BCD-C1AD8AF176ED}"/>
              </a:ext>
            </a:extLst>
          </p:cNvPr>
          <p:cNvSpPr>
            <a:spLocks noGrp="1"/>
          </p:cNvSpPr>
          <p:nvPr>
            <p:ph type="title"/>
          </p:nvPr>
        </p:nvSpPr>
        <p:spPr>
          <a:xfrm>
            <a:off x="422623" y="468726"/>
            <a:ext cx="10632232" cy="5332719"/>
          </a:xfrm>
        </p:spPr>
        <p:txBody>
          <a:bodyPr>
            <a:normAutofit/>
          </a:bodyPr>
          <a:lstStyle/>
          <a:p>
            <a:r>
              <a:rPr lang="en-US" sz="2000" b="1" dirty="0">
                <a:latin typeface="+mn-lt"/>
              </a:rPr>
              <a:t>WHY TRANSFER LEARNING:</a:t>
            </a:r>
            <a:br>
              <a:rPr lang="en-US" sz="1100" b="1" dirty="0">
                <a:latin typeface="+mn-lt"/>
              </a:rPr>
            </a:br>
            <a:br>
              <a:rPr lang="en-US" sz="1100" b="1" dirty="0">
                <a:latin typeface="+mn-lt"/>
              </a:rPr>
            </a:br>
            <a:r>
              <a:rPr lang="en-US" sz="1100" b="1" dirty="0">
                <a:latin typeface="+mn-lt"/>
              </a:rPr>
              <a:t>1. Pre-trained Models and Feature Extraction</a:t>
            </a:r>
            <a:br>
              <a:rPr lang="en-US" sz="1100" b="1" dirty="0">
                <a:latin typeface="+mn-lt"/>
              </a:rPr>
            </a:br>
            <a:r>
              <a:rPr lang="en-US" sz="1100" b="1" dirty="0">
                <a:latin typeface="+mn-lt"/>
              </a:rPr>
              <a:t>Pre-trained Models</a:t>
            </a:r>
            <a:r>
              <a:rPr lang="en-US" sz="1100" dirty="0">
                <a:latin typeface="+mn-lt"/>
              </a:rPr>
              <a:t>:</a:t>
            </a:r>
            <a:br>
              <a:rPr lang="en-US" sz="1100" dirty="0">
                <a:latin typeface="+mn-lt"/>
              </a:rPr>
            </a:br>
            <a:r>
              <a:rPr lang="en-US" sz="1100" dirty="0">
                <a:latin typeface="+mn-lt"/>
              </a:rPr>
              <a:t>Transfer learning involves leveraging models that have been pre-trained on large and diverse datasets (like ImageNet). These models have already learned to extract a wide range of features from images, which are often applicable to many different types of image recognition tasks, including skin cancer detection.</a:t>
            </a:r>
            <a:br>
              <a:rPr lang="en-US" sz="1100" dirty="0">
                <a:latin typeface="+mn-lt"/>
              </a:rPr>
            </a:br>
            <a:br>
              <a:rPr lang="en-US" sz="1100" dirty="0">
                <a:latin typeface="+mn-lt"/>
              </a:rPr>
            </a:br>
            <a:br>
              <a:rPr lang="en-US" sz="1100" dirty="0">
                <a:latin typeface="+mn-lt"/>
              </a:rPr>
            </a:br>
            <a:br>
              <a:rPr lang="en-US" sz="1100" dirty="0">
                <a:latin typeface="+mn-lt"/>
              </a:rPr>
            </a:br>
            <a:r>
              <a:rPr lang="en-US" sz="1100" b="1" dirty="0">
                <a:latin typeface="+mn-lt"/>
              </a:rPr>
              <a:t>Feature Extraction</a:t>
            </a:r>
            <a:r>
              <a:rPr lang="en-US" sz="1100" dirty="0">
                <a:latin typeface="+mn-lt"/>
              </a:rPr>
              <a:t>:</a:t>
            </a:r>
            <a:br>
              <a:rPr lang="en-US" sz="1100" dirty="0">
                <a:latin typeface="+mn-lt"/>
              </a:rPr>
            </a:br>
            <a:r>
              <a:rPr lang="en-US" sz="1100" dirty="0">
                <a:latin typeface="+mn-lt"/>
              </a:rPr>
              <a:t>In skin cancer detection, important features include textures, colors, and patterns in the skin images. Pre-trained models have learned to recognize and extract these features effectively. By using these models as a starting point, you can benefit from their ability to capture complex patterns in images, which is crucial for distinguishing between various types of skin lesions.</a:t>
            </a:r>
            <a:br>
              <a:rPr lang="en-US" sz="1100" dirty="0">
                <a:latin typeface="+mn-lt"/>
              </a:rPr>
            </a:br>
            <a:br>
              <a:rPr lang="en-US" sz="1100" dirty="0">
                <a:latin typeface="+mn-lt"/>
              </a:rPr>
            </a:br>
            <a:r>
              <a:rPr lang="en-US" sz="1100" b="1" dirty="0">
                <a:latin typeface="+mn-lt"/>
              </a:rPr>
              <a:t>2. Efficiency and Reduced Training Time</a:t>
            </a:r>
            <a:br>
              <a:rPr lang="en-US" sz="1100" b="1" dirty="0">
                <a:latin typeface="+mn-lt"/>
              </a:rPr>
            </a:br>
            <a:r>
              <a:rPr lang="en-US" sz="1100" b="1" dirty="0">
                <a:latin typeface="+mn-lt"/>
              </a:rPr>
              <a:t>Training Time</a:t>
            </a:r>
            <a:r>
              <a:rPr lang="en-US" sz="1100" dirty="0">
                <a:latin typeface="+mn-lt"/>
              </a:rPr>
              <a:t>:</a:t>
            </a:r>
            <a:br>
              <a:rPr lang="en-US" sz="1100" dirty="0">
                <a:latin typeface="+mn-lt"/>
              </a:rPr>
            </a:br>
            <a:r>
              <a:rPr lang="en-US" sz="1100" dirty="0">
                <a:latin typeface="+mn-lt"/>
              </a:rPr>
              <a:t>Training a deep CNN from scratch requires a significant amount of computational resources and time, as the model needs to learn features from the raw image data. This is particularly challenging for skin cancer detection due to the need for high accuracy and the potentially large and diverse dataset.</a:t>
            </a:r>
            <a:br>
              <a:rPr lang="en-US" sz="1100" dirty="0">
                <a:latin typeface="+mn-lt"/>
              </a:rPr>
            </a:br>
            <a:br>
              <a:rPr lang="en-US" sz="1100" dirty="0">
                <a:latin typeface="+mn-lt"/>
              </a:rPr>
            </a:br>
            <a:r>
              <a:rPr lang="en-US" sz="1100" b="1" dirty="0">
                <a:latin typeface="+mn-lt"/>
              </a:rPr>
              <a:t>3. Performance and Accuracy</a:t>
            </a:r>
            <a:br>
              <a:rPr lang="en-US" sz="1100" b="1" dirty="0">
                <a:latin typeface="+mn-lt"/>
              </a:rPr>
            </a:br>
            <a:r>
              <a:rPr lang="en-US" sz="1100" b="1" dirty="0" err="1">
                <a:latin typeface="+mn-lt"/>
              </a:rPr>
              <a:t>Accuracy</a:t>
            </a:r>
            <a:r>
              <a:rPr lang="en-US" sz="1100" dirty="0">
                <a:latin typeface="+mn-lt"/>
              </a:rPr>
              <a:t>:</a:t>
            </a:r>
            <a:br>
              <a:rPr lang="en-US" sz="1100" dirty="0">
                <a:latin typeface="+mn-lt"/>
              </a:rPr>
            </a:br>
            <a:r>
              <a:rPr lang="en-US" sz="1100" dirty="0">
                <a:latin typeface="+mn-lt"/>
              </a:rPr>
              <a:t>Since skin cancer detection involves differentiating between multiple classes (e.g., benign and malignant lesions), the ability of transfer learning models to recognize fine-grained features helps improve classification accuracy. These models have learned useful hierarchical features that contribute to better classification performance compared to models trained from scratch.</a:t>
            </a:r>
            <a:br>
              <a:rPr lang="en-US" sz="1100" dirty="0">
                <a:latin typeface="+mn-lt"/>
              </a:rPr>
            </a:br>
            <a:r>
              <a:rPr lang="en-US" sz="1100" b="1" dirty="0">
                <a:latin typeface="+mn-lt"/>
              </a:rPr>
              <a:t>4. Scarcity of Data</a:t>
            </a:r>
            <a:br>
              <a:rPr lang="en-US" sz="1100" b="1" dirty="0">
                <a:latin typeface="+mn-lt"/>
              </a:rPr>
            </a:br>
            <a:r>
              <a:rPr lang="en-US" sz="1100" b="1" dirty="0">
                <a:latin typeface="+mn-lt"/>
              </a:rPr>
              <a:t>Limited Data</a:t>
            </a:r>
            <a:r>
              <a:rPr lang="en-US" sz="1100" dirty="0">
                <a:latin typeface="+mn-lt"/>
              </a:rPr>
              <a:t>:</a:t>
            </a:r>
            <a:br>
              <a:rPr lang="en-US" sz="1100" dirty="0">
                <a:latin typeface="+mn-lt"/>
              </a:rPr>
            </a:br>
            <a:r>
              <a:rPr lang="en-US" sz="1100" dirty="0">
                <a:latin typeface="+mn-lt"/>
              </a:rPr>
              <a:t>In medical imaging, acquiring a large, labeled dataset can be challenging due to the need for expert annotations and patient privacy concerns. Transfer learning helps mitigate this issue by making effective use of limited data.</a:t>
            </a:r>
            <a:br>
              <a:rPr lang="en-US" sz="1100" dirty="0">
                <a:latin typeface="+mn-lt"/>
              </a:rPr>
            </a:br>
            <a:endParaRPr lang="en-US" sz="1000" dirty="0">
              <a:latin typeface="+mn-lt"/>
            </a:endParaRPr>
          </a:p>
        </p:txBody>
      </p:sp>
    </p:spTree>
    <p:extLst>
      <p:ext uri="{BB962C8B-B14F-4D97-AF65-F5344CB8AC3E}">
        <p14:creationId xmlns:p14="http://schemas.microsoft.com/office/powerpoint/2010/main" val="44412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0B10CC5-4289-FC78-6437-7B37A28B440D}"/>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000" dirty="0"/>
              <a:t>Flowchart</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AE94E100-6C00-6048-15AE-9FF1E56DF7DB}"/>
              </a:ext>
            </a:extLst>
          </p:cNvPr>
          <p:cNvPicPr>
            <a:picLocks noChangeAspect="1"/>
          </p:cNvPicPr>
          <p:nvPr/>
        </p:nvPicPr>
        <p:blipFill>
          <a:blip r:embed="rId3"/>
          <a:stretch>
            <a:fillRect/>
          </a:stretch>
        </p:blipFill>
        <p:spPr>
          <a:xfrm>
            <a:off x="6319988" y="805583"/>
            <a:ext cx="5536389" cy="466076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76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EC60-D294-F662-15A8-AAC63D2B0B3F}"/>
              </a:ext>
            </a:extLst>
          </p:cNvPr>
          <p:cNvSpPr>
            <a:spLocks noGrp="1"/>
          </p:cNvSpPr>
          <p:nvPr>
            <p:ph type="title"/>
          </p:nvPr>
        </p:nvSpPr>
        <p:spPr>
          <a:xfrm>
            <a:off x="400693" y="410967"/>
            <a:ext cx="10654162" cy="5085708"/>
          </a:xfrm>
        </p:spPr>
        <p:txBody>
          <a:bodyPr>
            <a:noAutofit/>
          </a:bodyPr>
          <a:lstStyle/>
          <a:p>
            <a:r>
              <a:rPr lang="en-US" sz="2400" b="1" u="sng" dirty="0">
                <a:latin typeface="Aptos" panose="020B0004020202020204" pitchFamily="34" charset="0"/>
              </a:rPr>
              <a:t>Results</a:t>
            </a:r>
            <a:br>
              <a:rPr lang="en-US" sz="2400" dirty="0">
                <a:latin typeface="Aptos" panose="020B0004020202020204" pitchFamily="34" charset="0"/>
              </a:rPr>
            </a:br>
            <a:br>
              <a:rPr lang="en-US" sz="2400" dirty="0">
                <a:latin typeface="Aptos" panose="020B0004020202020204" pitchFamily="34" charset="0"/>
              </a:rPr>
            </a:br>
            <a:r>
              <a:rPr lang="en-US" sz="2400" dirty="0">
                <a:latin typeface="Aptos" panose="020B0004020202020204" pitchFamily="34" charset="0"/>
              </a:rPr>
              <a:t>We have achieved following  RESULTS for detection of Skin Cancers.</a:t>
            </a:r>
            <a:br>
              <a:rPr lang="en-US" sz="2400" dirty="0">
                <a:latin typeface="Aptos" panose="020B0004020202020204" pitchFamily="34" charset="0"/>
              </a:rPr>
            </a:br>
            <a:br>
              <a:rPr lang="en-US" sz="2400" dirty="0">
                <a:latin typeface="Aptos" panose="020B0004020202020204" pitchFamily="34" charset="0"/>
              </a:rPr>
            </a:br>
            <a:br>
              <a:rPr lang="en-US" sz="2400" dirty="0">
                <a:latin typeface="Aptos" panose="020B0004020202020204" pitchFamily="34" charset="0"/>
              </a:rPr>
            </a:br>
            <a:br>
              <a:rPr lang="en-US" sz="2000" dirty="0">
                <a:latin typeface="Aptos" panose="020B0004020202020204" pitchFamily="34" charset="0"/>
              </a:rPr>
            </a:br>
            <a:r>
              <a:rPr lang="en-US" sz="2000" dirty="0">
                <a:latin typeface="Aptos" panose="020B0004020202020204" pitchFamily="34" charset="0"/>
              </a:rPr>
              <a:t> Performance Metrics </a:t>
            </a:r>
            <a:br>
              <a:rPr lang="en-US" sz="2000" dirty="0">
                <a:latin typeface="Aptos" panose="020B0004020202020204" pitchFamily="34" charset="0"/>
              </a:rPr>
            </a:br>
            <a:r>
              <a:rPr lang="en-US" sz="2000" dirty="0">
                <a:latin typeface="Aptos" panose="020B0004020202020204" pitchFamily="34" charset="0"/>
              </a:rPr>
              <a:t>Test Accuracy                                    : 97.47%</a:t>
            </a:r>
            <a:br>
              <a:rPr lang="en-US" sz="2000" dirty="0">
                <a:latin typeface="Aptos" panose="020B0004020202020204" pitchFamily="34" charset="0"/>
              </a:rPr>
            </a:br>
            <a:r>
              <a:rPr lang="en-US" sz="2000" dirty="0">
                <a:latin typeface="Aptos" panose="020B0004020202020204" pitchFamily="34" charset="0"/>
              </a:rPr>
              <a:t>Precision                                        : 97%</a:t>
            </a:r>
            <a:br>
              <a:rPr lang="en-US" sz="2000" dirty="0">
                <a:latin typeface="Aptos" panose="020B0004020202020204" pitchFamily="34" charset="0"/>
              </a:rPr>
            </a:br>
            <a:r>
              <a:rPr lang="en-US" sz="2000" dirty="0">
                <a:latin typeface="Aptos" panose="020B0004020202020204" pitchFamily="34" charset="0"/>
              </a:rPr>
              <a:t>Sensitivity (BCC)                                : 100% </a:t>
            </a:r>
            <a:br>
              <a:rPr lang="en-US" sz="2000" dirty="0">
                <a:latin typeface="Aptos" panose="020B0004020202020204" pitchFamily="34" charset="0"/>
              </a:rPr>
            </a:br>
            <a:r>
              <a:rPr lang="en-US" sz="2000" dirty="0">
                <a:latin typeface="Aptos" panose="020B0004020202020204" pitchFamily="34" charset="0"/>
              </a:rPr>
              <a:t>Sensitivity (Melanoma)                           : 96% </a:t>
            </a:r>
            <a:br>
              <a:rPr lang="en-US" sz="2000" dirty="0">
                <a:latin typeface="Aptos" panose="020B0004020202020204" pitchFamily="34" charset="0"/>
              </a:rPr>
            </a:br>
            <a:r>
              <a:rPr lang="en-US" sz="2000" dirty="0">
                <a:latin typeface="Aptos" panose="020B0004020202020204" pitchFamily="34" charset="0"/>
              </a:rPr>
              <a:t>Sensitivity (Nevus)                              : 98%</a:t>
            </a:r>
            <a:br>
              <a:rPr lang="en-US" sz="2000" dirty="0">
                <a:latin typeface="Aptos" panose="020B0004020202020204" pitchFamily="34" charset="0"/>
              </a:rPr>
            </a:br>
            <a:r>
              <a:rPr lang="en-US" sz="2000" dirty="0">
                <a:latin typeface="Aptos" panose="020B0004020202020204" pitchFamily="34" charset="0"/>
              </a:rPr>
              <a:t>F1-score                                         : 98%</a:t>
            </a:r>
            <a:br>
              <a:rPr lang="en-US" sz="2000" dirty="0">
                <a:latin typeface="Aptos" panose="020B0004020202020204" pitchFamily="34" charset="0"/>
              </a:rPr>
            </a:br>
            <a:r>
              <a:rPr lang="en-US" sz="2000" dirty="0">
                <a:latin typeface="Aptos" panose="020B0004020202020204" pitchFamily="34" charset="0"/>
              </a:rPr>
              <a:t>AUC                                              </a:t>
            </a:r>
            <a:r>
              <a:rPr lang="en-US" sz="2000" dirty="0"/>
              <a:t>: 0.99</a:t>
            </a:r>
            <a:endParaRPr lang="en-US" sz="2400" dirty="0"/>
          </a:p>
        </p:txBody>
      </p:sp>
    </p:spTree>
    <p:extLst>
      <p:ext uri="{BB962C8B-B14F-4D97-AF65-F5344CB8AC3E}">
        <p14:creationId xmlns:p14="http://schemas.microsoft.com/office/powerpoint/2010/main" val="1828000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50</TotalTime>
  <Words>1742</Words>
  <Application>Microsoft Office PowerPoint</Application>
  <PresentationFormat>Widescreen</PresentationFormat>
  <Paragraphs>21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Abadi Extra Light</vt:lpstr>
      <vt:lpstr>Aldhabi</vt:lpstr>
      <vt:lpstr>Aptos</vt:lpstr>
      <vt:lpstr>Arial</vt:lpstr>
      <vt:lpstr>CIDFont</vt:lpstr>
      <vt:lpstr>Gill Sans MT</vt:lpstr>
      <vt:lpstr>Gallery</vt:lpstr>
      <vt:lpstr>Transfer Learning for Multi-Class Skin Cancer Detection using Deep  Convolutional Neural Networks                                                                        </vt:lpstr>
      <vt:lpstr>  PROJECT HIGHLIGHTS:   1. Detected 3 types of skin cancer from Skin Lesion images using Transfer Learning MobileNetV2 architecture with 12,295 Skin Lesion images  (Basal Cell Carcinoma : 3273 images, Nevus (Benign) : 4550 images, Melanoma : 4472 images). 2. For classifying Basal Cell Carcinoma, Nevus and Melanoma classes architecture of pretrained network MobileNetV2 used. 3. Customized MobileNetV2 Network attained testing accuracy of 96.94%.</vt:lpstr>
      <vt:lpstr>Dataset:    Dataset : ISIC Skin Cancer site (International Skin Imaging Collaboration (ISIC) https://challenge.isic-archive.com/data/  Dataset Details Dataset Name            : ISIC Skin Cancer Images (Basal Cell Carcinoma vs Melanoma vs Nevus) Number of Class         : 3 Number/Size of Images   :     Total      : 12445 (555 MB)                           Training   : 12295                           Testing    : 150 </vt:lpstr>
      <vt:lpstr>OBJECTIVES:  1. Develop a Skin Cancer Classification System  - Create and implement a deep learning system that accurately identifies three  major types of skin cancer (melanoma, basal cell carcinoma, and squamous cell   carcinoma) from skin lesion images. Explore transfer learning techniques to  leverage pre-trained convolutional neural networks, focusing on achieving high  performance, robust generalization to new data, and efficient computation.    2. Evaluate System Performance:  Assess the developed classification system using standard metrics like accuracy sensitivity, and area under the ROC curve (AUC). Compare the system’s  .performance against existing methods and benchmarks in skin cancer detection.   3. Document Methodology and Results  Document the entire process of developing, training, and evaluating the deep  learning model.   4. Explore Augmentation Strategies  Explore data augmentation techniques to enhance the model's ability to generalize  to different skin lesion variations and conditions. Investigate how augmenting the  training data with variations like rotations, flips, and color adjustments impacts  classification performance.   5. Consider Computational Efficiency:  Optimize the deep learning model for computational efficiency without  compromising classification accuracy. Evaluate the trade-offs between model  complexity and inference speed to ensure practical deployment in real-world  clinical settings.   6. Address Class Imbalance:  - Address any imbalance in the distribution of skin cancer types in the dataset.  Investigate methods such as class weighting, oversampling, or undersampling to  improve the model's ability to correctly classify underrepresented classes. </vt:lpstr>
      <vt:lpstr>CODE OUTLINE:  1. Importing Libraries:  - The code starts by importing necessary libraries like pandas, numpy, cv2, os,  tqdm, random, etc. These are used for data handling, image processing, machine  learning, and visualization.  2. Mounting Google Drive:  - The code mounts Google Drive to access and load image data from specific  directories.  3. Loading Images:  - Images from directories (`Basal_cell_carcinoma`, `Melanoma`, `Nevus`) are  loaded and displayed as sample images using `matplotlib.pyplot`.  4. Data Preparation:  - Images are loaded, resized to 224x224 pixels, converted to arrays, and appended  to `data`. Corresponding labels (0 for Basal Cell Carcinoma, 1 for Melanoma, 2 for  Nevus) are stored in `labels`.  5. Data Randomization:  - Data and labels are shuffled randomly to ensure a balanced distribution in  training and testing datasets.  6. Train-Test Split:  - The dataset is split into training and testing sets with an 80:20 ratio. Image data  is normalized by dividing by 255.  7. Image Augmentation:  - Augmentation techniques like rotation, zoom, and horizontal shift are applied to  increase dataset diversity and improve model generalization.  </vt:lpstr>
      <vt:lpstr>8. Model Building:  - Transfer learning is used with MobileNetV2 as a base model. Additional layers  are added for classification. The model is compiled with categorical cross-entropy  loss and Adam optimizer.    9. Training the Model:  - The model is trained using `fit()` method on augmented data with specified batch vi  size and epochs. Callbacks like ModelCheckpoint and ReduceLROnPlateau are used  for model saving and learning rate adjustment.  10. Saving and Loading the Model:  - Trained model weights are saved and loaded for further evaluation.  11. Evaluation Metrics:  - The model's performance is evaluated using confusion matrix, classification  report, and ROC curves for multi-class classification.  12. Testing with New Data:  - Test data is prepared similarly to training data and used to predict classes.  Images are resized, preprocessed, and predictions are made using the trained  model.  13. Prediction on New Images:  - Finally, new images are loaded, preprocessed, and fed into the model for  prediction of Basal Cell Carcinoma, Melanoma, or Nevus.</vt:lpstr>
      <vt:lpstr>WHY TRANSFER LEARNING:  1. Pre-trained Models and Feature Extraction Pre-trained Models: Transfer learning involves leveraging models that have been pre-trained on large and diverse datasets (like ImageNet). These models have already learned to extract a wide range of features from images, which are often applicable to many different types of image recognition tasks, including skin cancer detection.    Feature Extraction: In skin cancer detection, important features include textures, colors, and patterns in the skin images. Pre-trained models have learned to recognize and extract these features effectively. By using these models as a starting point, you can benefit from their ability to capture complex patterns in images, which is crucial for distinguishing between various types of skin lesions.  2. Efficiency and Reduced Training Time Training Time: Training a deep CNN from scratch requires a significant amount of computational resources and time, as the model needs to learn features from the raw image data. This is particularly challenging for skin cancer detection due to the need for high accuracy and the potentially large and diverse dataset.  3. Performance and Accuracy Accuracy: Since skin cancer detection involves differentiating between multiple classes (e.g., benign and malignant lesions), the ability of transfer learning models to recognize fine-grained features helps improve classification accuracy. These models have learned useful hierarchical features that contribute to better classification performance compared to models trained from scratch. 4. Scarcity of Data Limited Data: In medical imaging, acquiring a large, labeled dataset can be challenging due to the need for expert annotations and patient privacy concerns. Transfer learning helps mitigate this issue by making effective use of limited data. </vt:lpstr>
      <vt:lpstr>Flowchart</vt:lpstr>
      <vt:lpstr>Results  We have achieved following  RESULTS for detection of Skin Cancers.     Performance Metrics  Test Accuracy                                    : 97.47% Precision                                        : 97% Sensitivity (BCC)                                : 100%  Sensitivity (Melanoma)                           : 96%  Sensitivity (Nevus)                              : 98% F1-score                                         : 98% AUC                                              : 0.99</vt:lpstr>
      <vt:lpstr>Why MobileNetv2?</vt:lpstr>
      <vt:lpstr>About Grad-CAM Heatmap    Grad-CAM is a CNN model explanation technique which helps in visualizing the regions of the image where the CNN model is looking at for classification.  In this technique, gradients flows through the last convolution layer to produce a coarse localization map highlighting the important regions in the image for predicting the concept.  It is based on the research paper –  https://arxiv.org/abs/1610.02391</vt:lpstr>
      <vt:lpstr>Grad-CAM (Gradient-weighted Class Activation Mapping) is a visualization technique used to understand where a deep learning model, particularly a convolutional neural network (CNN), is focusing its attention when making a prediction. It helps interpret the decisions made by the model by producing a heatmap that highlights important regions in an input image.    How Grad-CAM Works—  Forward Pass: The input image is passed through the network, and  the model makes a prediction.   Gradient Calculation: Compute the gradient of the class score with respect to  the feature  maps of the last convolutional layer.   This gradient indicates how changes in the feature maps  would  affect the class score. </vt:lpstr>
      <vt:lpstr>Output: Flask based web app (HTML PAGE)      </vt:lpstr>
      <vt:lpstr>Additional scope of work:    1) Skin Cancer Detection Flask Web App Using Python and MySQL database--  (skin cancer detection flask web app -the entire flow of the web app by showcasing different users view like admin, doctor, and nurse. Also dashboard for admin users, nurse can upload and check for model prediction where he/she will serve as a maker whereas doctor will be checker or reviewer of model's prediction and give his/her feedback based on which we can further computer vision deep learning skin cancer model.)  </vt:lpstr>
      <vt:lpstr>Thank you !!     2022AA05455 Shreya Kshirsagar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 Kshirsagar</dc:creator>
  <cp:lastModifiedBy>Shreya Kshirsagar</cp:lastModifiedBy>
  <cp:revision>1</cp:revision>
  <dcterms:created xsi:type="dcterms:W3CDTF">2024-08-11T11:49:48Z</dcterms:created>
  <dcterms:modified xsi:type="dcterms:W3CDTF">2024-08-11T12:40:03Z</dcterms:modified>
</cp:coreProperties>
</file>