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7" r:id="rId9"/>
    <p:sldId id="266"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showGuides="1">
      <p:cViewPr varScale="1">
        <p:scale>
          <a:sx n="68" d="100"/>
          <a:sy n="68" d="100"/>
        </p:scale>
        <p:origin x="72"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699F3D-9D80-4020-B0F4-F67D07A89866}" type="datetimeFigureOut">
              <a:rPr lang="en-US" smtClean="0"/>
              <a:t>30-Apr-24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140172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699F3D-9D80-4020-B0F4-F67D07A89866}" type="datetimeFigureOut">
              <a:rPr lang="en-US" smtClean="0"/>
              <a:t>30-Apr-24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181343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699F3D-9D80-4020-B0F4-F67D07A89866}" type="datetimeFigureOut">
              <a:rPr lang="en-US" smtClean="0"/>
              <a:t>30-Apr-24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354266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699F3D-9D80-4020-B0F4-F67D07A89866}" type="datetimeFigureOut">
              <a:rPr lang="en-US" smtClean="0"/>
              <a:t>30-Apr-24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348742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99F3D-9D80-4020-B0F4-F67D07A89866}" type="datetimeFigureOut">
              <a:rPr lang="en-US" smtClean="0"/>
              <a:t>30-Apr-24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310967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699F3D-9D80-4020-B0F4-F67D07A89866}" type="datetimeFigureOut">
              <a:rPr lang="en-US" smtClean="0"/>
              <a:t>30-Apr-24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31107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699F3D-9D80-4020-B0F4-F67D07A89866}" type="datetimeFigureOut">
              <a:rPr lang="en-US" smtClean="0"/>
              <a:t>30-Apr-24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335185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699F3D-9D80-4020-B0F4-F67D07A89866}" type="datetimeFigureOut">
              <a:rPr lang="en-US" smtClean="0"/>
              <a:t>30-Apr-24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264447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99F3D-9D80-4020-B0F4-F67D07A89866}" type="datetimeFigureOut">
              <a:rPr lang="en-US" smtClean="0"/>
              <a:t>30-Apr-24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67586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99F3D-9D80-4020-B0F4-F67D07A89866}" type="datetimeFigureOut">
              <a:rPr lang="en-US" smtClean="0"/>
              <a:t>30-Apr-24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187282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99F3D-9D80-4020-B0F4-F67D07A89866}" type="datetimeFigureOut">
              <a:rPr lang="en-US" smtClean="0"/>
              <a:t>30-Apr-24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C20E-7BBA-41DF-9220-E197939AC363}" type="slidenum">
              <a:rPr lang="en-US" smtClean="0"/>
              <a:t>‹#›</a:t>
            </a:fld>
            <a:endParaRPr lang="en-US"/>
          </a:p>
        </p:txBody>
      </p:sp>
    </p:spTree>
    <p:extLst>
      <p:ext uri="{BB962C8B-B14F-4D97-AF65-F5344CB8AC3E}">
        <p14:creationId xmlns:p14="http://schemas.microsoft.com/office/powerpoint/2010/main" val="292852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99F3D-9D80-4020-B0F4-F67D07A89866}" type="datetimeFigureOut">
              <a:rPr lang="en-US" smtClean="0"/>
              <a:t>30-Apr-24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2C20E-7BBA-41DF-9220-E197939AC363}" type="slidenum">
              <a:rPr lang="en-US" smtClean="0"/>
              <a:t>‹#›</a:t>
            </a:fld>
            <a:endParaRPr lang="en-US"/>
          </a:p>
        </p:txBody>
      </p:sp>
    </p:spTree>
    <p:extLst>
      <p:ext uri="{BB962C8B-B14F-4D97-AF65-F5344CB8AC3E}">
        <p14:creationId xmlns:p14="http://schemas.microsoft.com/office/powerpoint/2010/main" val="2634760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96000" y="-1"/>
            <a:ext cx="6199163" cy="6858001"/>
          </a:xfrm>
          <a:prstGeom prst="rect">
            <a:avLst/>
          </a:prstGeom>
          <a:effectLst>
            <a:glow>
              <a:schemeClr val="accent1">
                <a:alpha val="0"/>
              </a:schemeClr>
            </a:glow>
            <a:reflection stA="45000" endPos="65000" dist="50800" dir="5400000" sy="-100000" algn="bl" rotWithShape="0"/>
            <a:softEdge rad="635000"/>
          </a:effectLst>
        </p:spPr>
      </p:pic>
      <p:sp>
        <p:nvSpPr>
          <p:cNvPr id="6" name="TextBox 5"/>
          <p:cNvSpPr txBox="1"/>
          <p:nvPr/>
        </p:nvSpPr>
        <p:spPr>
          <a:xfrm>
            <a:off x="581464" y="1674056"/>
            <a:ext cx="5992837" cy="923330"/>
          </a:xfrm>
          <a:prstGeom prst="rect">
            <a:avLst/>
          </a:prstGeom>
          <a:noFill/>
        </p:spPr>
        <p:txBody>
          <a:bodyPr wrap="square" rtlCol="0">
            <a:spAutoFit/>
          </a:bodyPr>
          <a:lstStyle/>
          <a:p>
            <a:r>
              <a:rPr lang="en-US" sz="5400" dirty="0" smtClean="0">
                <a:latin typeface="Agency FB" panose="020B0503020202020204" pitchFamily="34" charset="0"/>
              </a:rPr>
              <a:t>Airplane Crash Analysis</a:t>
            </a:r>
            <a:endParaRPr lang="en-US" sz="5400" dirty="0">
              <a:latin typeface="Agency FB" panose="020B0503020202020204" pitchFamily="34" charset="0"/>
            </a:endParaRPr>
          </a:p>
        </p:txBody>
      </p:sp>
      <p:sp>
        <p:nvSpPr>
          <p:cNvPr id="7" name="TextBox 6"/>
          <p:cNvSpPr txBox="1"/>
          <p:nvPr/>
        </p:nvSpPr>
        <p:spPr>
          <a:xfrm>
            <a:off x="655479" y="2583318"/>
            <a:ext cx="1739194" cy="400110"/>
          </a:xfrm>
          <a:prstGeom prst="rect">
            <a:avLst/>
          </a:prstGeom>
          <a:noFill/>
        </p:spPr>
        <p:txBody>
          <a:bodyPr wrap="none" rtlCol="0">
            <a:spAutoFit/>
          </a:bodyPr>
          <a:lstStyle/>
          <a:p>
            <a:r>
              <a:rPr lang="en-US" sz="2000" dirty="0" smtClean="0"/>
              <a:t>Using Power Bi</a:t>
            </a:r>
            <a:endParaRPr lang="en-US" sz="2000" dirty="0"/>
          </a:p>
        </p:txBody>
      </p:sp>
      <p:sp>
        <p:nvSpPr>
          <p:cNvPr id="8" name="TextBox 7"/>
          <p:cNvSpPr txBox="1"/>
          <p:nvPr/>
        </p:nvSpPr>
        <p:spPr>
          <a:xfrm>
            <a:off x="928468" y="4417255"/>
            <a:ext cx="3070071" cy="369332"/>
          </a:xfrm>
          <a:prstGeom prst="rect">
            <a:avLst/>
          </a:prstGeom>
          <a:noFill/>
        </p:spPr>
        <p:txBody>
          <a:bodyPr wrap="none" rtlCol="0">
            <a:spAutoFit/>
          </a:bodyPr>
          <a:lstStyle/>
          <a:p>
            <a:r>
              <a:rPr lang="en-US" dirty="0" smtClean="0">
                <a:latin typeface="SimSun" panose="02010600030101010101" pitchFamily="2" charset="-122"/>
                <a:ea typeface="SimSun" panose="02010600030101010101" pitchFamily="2" charset="-122"/>
              </a:rPr>
              <a:t>Submitted By: Shreya </a:t>
            </a:r>
            <a:r>
              <a:rPr lang="en-US" dirty="0" err="1" smtClean="0">
                <a:latin typeface="SimSun" panose="02010600030101010101" pitchFamily="2" charset="-122"/>
                <a:ea typeface="SimSun" panose="02010600030101010101" pitchFamily="2" charset="-122"/>
              </a:rPr>
              <a:t>Rana</a:t>
            </a:r>
            <a:endParaRPr lang="en-US"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8541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5779"/>
            <a:ext cx="12192001" cy="861646"/>
          </a:xfrm>
        </p:spPr>
        <p:txBody>
          <a:bodyPr>
            <a:normAutofit fontScale="90000"/>
          </a:bodyPr>
          <a:lstStyle/>
          <a:p>
            <a:r>
              <a:rPr lang="en-US" sz="1800" dirty="0" smtClean="0"/>
              <a:t> </a:t>
            </a:r>
            <a:r>
              <a:rPr lang="en-US" sz="2400" b="1" dirty="0">
                <a:latin typeface="SimSun" panose="02010600030101010101" pitchFamily="2" charset="-122"/>
                <a:ea typeface="SimSun" panose="02010600030101010101" pitchFamily="2" charset="-122"/>
              </a:rPr>
              <a:t>Geospatial Analysis: </a:t>
            </a:r>
            <a:r>
              <a:rPr lang="en-US" sz="2400" b="1" dirty="0" smtClean="0">
                <a:latin typeface="SimSun" panose="02010600030101010101" pitchFamily="2" charset="-122"/>
                <a:ea typeface="SimSun" panose="02010600030101010101" pitchFamily="2" charset="-122"/>
              </a:rPr>
              <a:t/>
            </a:r>
            <a:br>
              <a:rPr lang="en-US" sz="2400" b="1" dirty="0" smtClean="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Visualize crash locations on a map to identify hotspots.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a:t>
            </a:r>
            <a:r>
              <a:rPr lang="en-US" sz="1800" dirty="0" smtClean="0">
                <a:latin typeface="SimSun" panose="02010600030101010101" pitchFamily="2" charset="-122"/>
                <a:ea typeface="SimSun" panose="02010600030101010101" pitchFamily="2" charset="-122"/>
              </a:rPr>
              <a:t>Analyze </a:t>
            </a:r>
            <a:r>
              <a:rPr lang="en-US" sz="1800" dirty="0">
                <a:latin typeface="SimSun" panose="02010600030101010101" pitchFamily="2" charset="-122"/>
                <a:ea typeface="SimSun" panose="02010600030101010101" pitchFamily="2" charset="-122"/>
              </a:rPr>
              <a:t>the distribution of incidents across different regions. </a:t>
            </a:r>
          </a:p>
        </p:txBody>
      </p:sp>
      <p:pic>
        <p:nvPicPr>
          <p:cNvPr id="5" name="Picture Placeholder 4"/>
          <p:cNvPicPr>
            <a:picLocks noGrp="1" noChangeAspect="1"/>
          </p:cNvPicPr>
          <p:nvPr>
            <p:ph type="pic" idx="1"/>
          </p:nvPr>
        </p:nvPicPr>
        <p:blipFill>
          <a:blip r:embed="rId2"/>
          <a:srcRect t="8730" b="8730"/>
          <a:stretch>
            <a:fillRect/>
          </a:stretch>
        </p:blipFill>
        <p:spPr>
          <a:xfrm>
            <a:off x="-1" y="1522413"/>
            <a:ext cx="12093576" cy="5335587"/>
          </a:xfrm>
          <a:prstGeom prst="rect">
            <a:avLst/>
          </a:prstGeom>
        </p:spPr>
      </p:pic>
    </p:spTree>
    <p:extLst>
      <p:ext uri="{BB962C8B-B14F-4D97-AF65-F5344CB8AC3E}">
        <p14:creationId xmlns:p14="http://schemas.microsoft.com/office/powerpoint/2010/main" val="131506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81686"/>
          </a:xfrm>
        </p:spPr>
        <p:txBody>
          <a:bodyPr>
            <a:normAutofit fontScale="90000"/>
          </a:bodyPr>
          <a:lstStyle/>
          <a:p>
            <a:r>
              <a:rPr lang="en-US" sz="2700" b="1" dirty="0" smtClean="0">
                <a:latin typeface="SimSun" panose="02010600030101010101" pitchFamily="2" charset="-122"/>
                <a:ea typeface="SimSun" panose="02010600030101010101" pitchFamily="2" charset="-122"/>
              </a:rPr>
              <a:t>Operator Performance:</a:t>
            </a:r>
            <a:br>
              <a:rPr lang="en-US" sz="2700" b="1" dirty="0" smtClean="0">
                <a:latin typeface="SimSun" panose="02010600030101010101" pitchFamily="2" charset="-122"/>
                <a:ea typeface="SimSun" panose="02010600030101010101" pitchFamily="2" charset="-122"/>
              </a:rPr>
            </a:br>
            <a:r>
              <a:rPr lang="en-US" sz="2000" dirty="0" smtClean="0">
                <a:latin typeface="SimSun" panose="02010600030101010101" pitchFamily="2" charset="-122"/>
                <a:ea typeface="SimSun" panose="02010600030101010101" pitchFamily="2" charset="-122"/>
              </a:rPr>
              <a:t/>
            </a:r>
            <a:br>
              <a:rPr lang="en-US" sz="2000" dirty="0" smtClean="0">
                <a:latin typeface="SimSun" panose="02010600030101010101" pitchFamily="2" charset="-122"/>
                <a:ea typeface="SimSun" panose="02010600030101010101" pitchFamily="2" charset="-122"/>
              </a:rPr>
            </a:br>
            <a:r>
              <a:rPr lang="en-US" sz="2000" dirty="0" smtClean="0">
                <a:latin typeface="SimSun" panose="02010600030101010101" pitchFamily="2" charset="-122"/>
                <a:ea typeface="SimSun" panose="02010600030101010101" pitchFamily="2" charset="-122"/>
              </a:rPr>
              <a:t>- Evaluate the safety records of different operators and airlines.</a:t>
            </a:r>
            <a:br>
              <a:rPr lang="en-US" sz="2000" dirty="0" smtClean="0">
                <a:latin typeface="SimSun" panose="02010600030101010101" pitchFamily="2" charset="-122"/>
                <a:ea typeface="SimSun" panose="02010600030101010101" pitchFamily="2" charset="-122"/>
              </a:rPr>
            </a:br>
            <a:r>
              <a:rPr lang="en-US" sz="2000" dirty="0" smtClean="0">
                <a:latin typeface="SimSun" panose="02010600030101010101" pitchFamily="2" charset="-122"/>
                <a:ea typeface="SimSun" panose="02010600030101010101" pitchFamily="2" charset="-122"/>
              </a:rPr>
              <a:t>- Identify operators with higher incident rates.</a:t>
            </a:r>
            <a:endParaRPr lang="en-US" sz="2000" dirty="0">
              <a:latin typeface="SimSun" panose="02010600030101010101" pitchFamily="2" charset="-122"/>
              <a:ea typeface="SimSun" panose="02010600030101010101" pitchFamily="2" charset="-122"/>
            </a:endParaRPr>
          </a:p>
        </p:txBody>
      </p:sp>
      <p:pic>
        <p:nvPicPr>
          <p:cNvPr id="6" name="Picture Placeholder 5"/>
          <p:cNvPicPr>
            <a:picLocks noGrp="1" noChangeAspect="1"/>
          </p:cNvPicPr>
          <p:nvPr>
            <p:ph type="pic" idx="1"/>
          </p:nvPr>
        </p:nvPicPr>
        <p:blipFill>
          <a:blip r:embed="rId2"/>
          <a:srcRect l="565" r="565"/>
          <a:stretch>
            <a:fillRect/>
          </a:stretch>
        </p:blipFill>
        <p:spPr>
          <a:xfrm>
            <a:off x="5478463" y="3038475"/>
            <a:ext cx="6172200" cy="3092450"/>
          </a:xfrm>
          <a:prstGeom prst="rect">
            <a:avLst/>
          </a:prstGeom>
        </p:spPr>
      </p:pic>
      <p:pic>
        <p:nvPicPr>
          <p:cNvPr id="5" name="Picture 4"/>
          <p:cNvPicPr>
            <a:picLocks noChangeAspect="1"/>
          </p:cNvPicPr>
          <p:nvPr/>
        </p:nvPicPr>
        <p:blipFill>
          <a:blip r:embed="rId3"/>
          <a:stretch>
            <a:fillRect/>
          </a:stretch>
        </p:blipFill>
        <p:spPr>
          <a:xfrm>
            <a:off x="0" y="1409721"/>
            <a:ext cx="5359791" cy="5448279"/>
          </a:xfrm>
          <a:prstGeom prst="rect">
            <a:avLst/>
          </a:prstGeom>
        </p:spPr>
      </p:pic>
    </p:spTree>
    <p:extLst>
      <p:ext uri="{BB962C8B-B14F-4D97-AF65-F5344CB8AC3E}">
        <p14:creationId xmlns:p14="http://schemas.microsoft.com/office/powerpoint/2010/main" val="598014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6"/>
            <a:ext cx="12192000" cy="1055077"/>
          </a:xfrm>
        </p:spPr>
        <p:txBody>
          <a:bodyPr>
            <a:noAutofit/>
          </a:bodyPr>
          <a:lstStyle/>
          <a:p>
            <a:r>
              <a:rPr lang="en-US" sz="2000" b="1" dirty="0" smtClean="0">
                <a:latin typeface="SimSun" panose="02010600030101010101" pitchFamily="2" charset="-122"/>
                <a:ea typeface="SimSun" panose="02010600030101010101" pitchFamily="2" charset="-122"/>
              </a:rPr>
              <a:t> </a:t>
            </a:r>
            <a:r>
              <a:rPr lang="en-US" sz="2400" b="1" dirty="0">
                <a:latin typeface="SimSun" panose="02010600030101010101" pitchFamily="2" charset="-122"/>
                <a:ea typeface="SimSun" panose="02010600030101010101" pitchFamily="2" charset="-122"/>
              </a:rPr>
              <a:t>Aircraft Analysis</a:t>
            </a:r>
            <a:r>
              <a:rPr lang="en-US" sz="2400" dirty="0">
                <a:latin typeface="SimSun" panose="02010600030101010101" pitchFamily="2" charset="-122"/>
                <a:ea typeface="SimSun" panose="02010600030101010101" pitchFamily="2" charset="-122"/>
              </a:rPr>
              <a:t>: </a:t>
            </a:r>
            <a:r>
              <a:rPr lang="en-US" sz="2000" dirty="0" smtClean="0">
                <a:latin typeface="SimSun" panose="02010600030101010101" pitchFamily="2" charset="-122"/>
                <a:ea typeface="SimSun" panose="02010600030101010101" pitchFamily="2" charset="-122"/>
              </a:rPr>
              <a:t/>
            </a:r>
            <a:br>
              <a:rPr lang="en-US" sz="2000" dirty="0" smtClean="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a:t>
            </a:r>
            <a:r>
              <a:rPr lang="en-US" sz="1800" dirty="0" smtClean="0">
                <a:latin typeface="SimSun" panose="02010600030101010101" pitchFamily="2" charset="-122"/>
                <a:ea typeface="SimSun" panose="02010600030101010101" pitchFamily="2" charset="-122"/>
              </a:rPr>
              <a:t>Analyze </a:t>
            </a:r>
            <a:r>
              <a:rPr lang="en-US" sz="1800" dirty="0">
                <a:latin typeface="SimSun" panose="02010600030101010101" pitchFamily="2" charset="-122"/>
                <a:ea typeface="SimSun" panose="02010600030101010101" pitchFamily="2" charset="-122"/>
              </a:rPr>
              <a:t>the involvement of specific aircraft types in incidents.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Examine the relationship between aircraft registration and crash occurrences</a:t>
            </a:r>
            <a:r>
              <a:rPr lang="en-US" sz="2000" dirty="0">
                <a:latin typeface="SimSun" panose="02010600030101010101" pitchFamily="2" charset="-122"/>
                <a:ea typeface="SimSun" panose="02010600030101010101" pitchFamily="2" charset="-122"/>
              </a:rPr>
              <a:t>. </a:t>
            </a:r>
          </a:p>
        </p:txBody>
      </p:sp>
      <p:pic>
        <p:nvPicPr>
          <p:cNvPr id="6" name="Picture Placeholder 5"/>
          <p:cNvPicPr>
            <a:picLocks noGrp="1" noChangeAspect="1"/>
          </p:cNvPicPr>
          <p:nvPr>
            <p:ph type="pic" idx="1"/>
          </p:nvPr>
        </p:nvPicPr>
        <p:blipFill>
          <a:blip r:embed="rId2"/>
          <a:srcRect l="10524" r="10524"/>
          <a:stretch>
            <a:fillRect/>
          </a:stretch>
        </p:blipFill>
        <p:spPr>
          <a:xfrm>
            <a:off x="6095999" y="1631950"/>
            <a:ext cx="5833403" cy="5226050"/>
          </a:xfrm>
          <a:prstGeom prst="rect">
            <a:avLst/>
          </a:prstGeom>
        </p:spPr>
      </p:pic>
      <p:pic>
        <p:nvPicPr>
          <p:cNvPr id="5" name="Picture 4"/>
          <p:cNvPicPr>
            <a:picLocks noChangeAspect="1"/>
          </p:cNvPicPr>
          <p:nvPr/>
        </p:nvPicPr>
        <p:blipFill>
          <a:blip r:embed="rId3"/>
          <a:stretch>
            <a:fillRect/>
          </a:stretch>
        </p:blipFill>
        <p:spPr>
          <a:xfrm>
            <a:off x="1" y="1631851"/>
            <a:ext cx="5852160" cy="5226149"/>
          </a:xfrm>
          <a:prstGeom prst="rect">
            <a:avLst/>
          </a:prstGeom>
        </p:spPr>
      </p:pic>
    </p:spTree>
    <p:extLst>
      <p:ext uri="{BB962C8B-B14F-4D97-AF65-F5344CB8AC3E}">
        <p14:creationId xmlns:p14="http://schemas.microsoft.com/office/powerpoint/2010/main" val="3208087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1" cy="1252025"/>
          </a:xfrm>
        </p:spPr>
        <p:txBody>
          <a:bodyPr>
            <a:normAutofit/>
          </a:bodyPr>
          <a:lstStyle/>
          <a:p>
            <a:r>
              <a:rPr lang="en-US" sz="2400" b="1" dirty="0">
                <a:latin typeface="SimSun" panose="02010600030101010101" pitchFamily="2" charset="-122"/>
                <a:ea typeface="SimSun" panose="02010600030101010101" pitchFamily="2" charset="-122"/>
              </a:rPr>
              <a:t>Fatality Trends</a:t>
            </a:r>
            <a:r>
              <a:rPr lang="en-US" sz="2400" b="1" dirty="0" smtClean="0">
                <a:latin typeface="SimSun" panose="02010600030101010101" pitchFamily="2" charset="-122"/>
                <a:ea typeface="SimSun" panose="02010600030101010101" pitchFamily="2" charset="-122"/>
              </a:rPr>
              <a:t>:</a:t>
            </a:r>
            <a:br>
              <a:rPr lang="en-US" sz="2400" b="1" dirty="0" smtClean="0">
                <a:latin typeface="SimSun" panose="02010600030101010101" pitchFamily="2" charset="-122"/>
                <a:ea typeface="SimSun" panose="02010600030101010101" pitchFamily="2" charset="-122"/>
              </a:rPr>
            </a:br>
            <a:r>
              <a:rPr lang="en-US" sz="1800" b="1" dirty="0" smtClean="0">
                <a:latin typeface="SimSun" panose="02010600030101010101" pitchFamily="2" charset="-122"/>
                <a:ea typeface="SimSun" panose="02010600030101010101" pitchFamily="2" charset="-122"/>
              </a:rPr>
              <a:t> </a:t>
            </a:r>
            <a:r>
              <a:rPr lang="en-US" sz="1800" dirty="0">
                <a:latin typeface="SimSun" panose="02010600030101010101" pitchFamily="2" charset="-122"/>
                <a:ea typeface="SimSun" panose="02010600030101010101" pitchFamily="2" charset="-122"/>
              </a:rPr>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Explore trends in passenger and crew fatalities.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Investigate factors contributing to fatalities. </a:t>
            </a:r>
          </a:p>
        </p:txBody>
      </p:sp>
      <p:pic>
        <p:nvPicPr>
          <p:cNvPr id="5" name="Picture Placeholder 4"/>
          <p:cNvPicPr>
            <a:picLocks noGrp="1" noChangeAspect="1"/>
          </p:cNvPicPr>
          <p:nvPr>
            <p:ph type="pic" idx="1"/>
          </p:nvPr>
        </p:nvPicPr>
        <p:blipFill>
          <a:blip r:embed="rId2"/>
          <a:srcRect l="1706" r="1706"/>
          <a:stretch>
            <a:fillRect/>
          </a:stretch>
        </p:blipFill>
        <p:spPr>
          <a:xfrm>
            <a:off x="351692" y="1941342"/>
            <a:ext cx="11840308" cy="4916658"/>
          </a:xfrm>
          <a:prstGeom prst="rect">
            <a:avLst/>
          </a:prstGeom>
        </p:spPr>
      </p:pic>
    </p:spTree>
    <p:extLst>
      <p:ext uri="{BB962C8B-B14F-4D97-AF65-F5344CB8AC3E}">
        <p14:creationId xmlns:p14="http://schemas.microsoft.com/office/powerpoint/2010/main" val="2405087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94227"/>
          </a:xfrm>
        </p:spPr>
        <p:txBody>
          <a:bodyPr>
            <a:normAutofit/>
          </a:bodyPr>
          <a:lstStyle/>
          <a:p>
            <a:r>
              <a:rPr lang="en-US" sz="2400" b="1" dirty="0" smtClean="0">
                <a:latin typeface="SimSun" panose="02010600030101010101" pitchFamily="2" charset="-122"/>
                <a:ea typeface="SimSun" panose="02010600030101010101" pitchFamily="2" charset="-122"/>
              </a:rPr>
              <a:t>Route </a:t>
            </a:r>
            <a:r>
              <a:rPr lang="en-US" sz="2400" b="1" dirty="0">
                <a:latin typeface="SimSun" panose="02010600030101010101" pitchFamily="2" charset="-122"/>
                <a:ea typeface="SimSun" panose="02010600030101010101" pitchFamily="2" charset="-122"/>
              </a:rPr>
              <a:t>Analysis: </a:t>
            </a:r>
            <a:r>
              <a:rPr lang="en-US" sz="2400" b="1" dirty="0" smtClean="0">
                <a:latin typeface="SimSun" panose="02010600030101010101" pitchFamily="2" charset="-122"/>
                <a:ea typeface="SimSun" panose="02010600030101010101" pitchFamily="2" charset="-122"/>
              </a:rPr>
              <a:t/>
            </a:r>
            <a:br>
              <a:rPr lang="en-US" sz="2400" b="1" dirty="0" smtClean="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a:t>
            </a:r>
            <a:r>
              <a:rPr lang="en-US" sz="1800" dirty="0" smtClean="0">
                <a:latin typeface="SimSun" panose="02010600030101010101" pitchFamily="2" charset="-122"/>
                <a:ea typeface="SimSun" panose="02010600030101010101" pitchFamily="2" charset="-122"/>
              </a:rPr>
              <a:t>Analyze </a:t>
            </a:r>
            <a:r>
              <a:rPr lang="en-US" sz="1800" dirty="0">
                <a:latin typeface="SimSun" panose="02010600030101010101" pitchFamily="2" charset="-122"/>
                <a:ea typeface="SimSun" panose="02010600030101010101" pitchFamily="2" charset="-122"/>
              </a:rPr>
              <a:t>incident patterns on specific flight routes.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Identify routes with a higher likelihood of incidents. </a:t>
            </a:r>
          </a:p>
        </p:txBody>
      </p:sp>
      <p:pic>
        <p:nvPicPr>
          <p:cNvPr id="5" name="Picture Placeholder 4"/>
          <p:cNvPicPr>
            <a:picLocks noGrp="1" noChangeAspect="1"/>
          </p:cNvPicPr>
          <p:nvPr>
            <p:ph type="pic" idx="1"/>
          </p:nvPr>
        </p:nvPicPr>
        <p:blipFill>
          <a:blip r:embed="rId2"/>
          <a:srcRect l="15545" r="15545"/>
          <a:stretch>
            <a:fillRect/>
          </a:stretch>
        </p:blipFill>
        <p:spPr>
          <a:xfrm>
            <a:off x="3009900" y="1620472"/>
            <a:ext cx="6172200" cy="4873625"/>
          </a:xfrm>
          <a:prstGeom prst="rect">
            <a:avLst/>
          </a:prstGeom>
        </p:spPr>
      </p:pic>
    </p:spTree>
    <p:extLst>
      <p:ext uri="{BB962C8B-B14F-4D97-AF65-F5344CB8AC3E}">
        <p14:creationId xmlns:p14="http://schemas.microsoft.com/office/powerpoint/2010/main" val="1153327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 : </a:t>
            </a:r>
            <a:endParaRPr lang="en-US" dirty="0"/>
          </a:p>
        </p:txBody>
      </p:sp>
      <p:sp>
        <p:nvSpPr>
          <p:cNvPr id="6" name="Content Placeholder 5"/>
          <p:cNvSpPr>
            <a:spLocks noGrp="1"/>
          </p:cNvSpPr>
          <p:nvPr>
            <p:ph idx="1"/>
          </p:nvPr>
        </p:nvSpPr>
        <p:spPr/>
        <p:txBody>
          <a:bodyPr>
            <a:normAutofit/>
          </a:bodyPr>
          <a:lstStyle/>
          <a:p>
            <a:pPr marL="0" indent="0">
              <a:buNone/>
            </a:pPr>
            <a:r>
              <a:rPr lang="en-US" sz="2000" dirty="0">
                <a:latin typeface="SimSun" panose="02010600030101010101" pitchFamily="2" charset="-122"/>
                <a:ea typeface="SimSun" panose="02010600030101010101" pitchFamily="2" charset="-122"/>
              </a:rPr>
              <a:t>In conclusion, our analysis of airplane crashes from 1980 to 2023, utilizing Power BI, has revealed crucial insights into aviation safety trends and contributing factors. Through detailed examination of temporal, geospatial, and operational data, we have identified areas for improvement and provided actionable recommendations to enhance aviation safety measures and mitigate risks effectively.</a:t>
            </a:r>
          </a:p>
        </p:txBody>
      </p:sp>
    </p:spTree>
    <p:extLst>
      <p:ext uri="{BB962C8B-B14F-4D97-AF65-F5344CB8AC3E}">
        <p14:creationId xmlns:p14="http://schemas.microsoft.com/office/powerpoint/2010/main" val="2702672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2623"/>
          </a:xfrm>
        </p:spPr>
        <p:txBody>
          <a:bodyPr/>
          <a:lstStyle/>
          <a:p>
            <a:pPr algn="ctr"/>
            <a:r>
              <a:rPr lang="en-US" dirty="0" smtClean="0">
                <a:latin typeface="+mn-lt"/>
                <a:ea typeface="SimSun" panose="02010600030101010101" pitchFamily="2" charset="-122"/>
              </a:rPr>
              <a:t>THANK  YOU</a:t>
            </a:r>
            <a:endParaRPr lang="en-US" dirty="0">
              <a:latin typeface="+mn-lt"/>
              <a:ea typeface="SimSun" panose="02010600030101010101" pitchFamily="2" charset="-122"/>
            </a:endParaRPr>
          </a:p>
        </p:txBody>
      </p:sp>
    </p:spTree>
    <p:extLst>
      <p:ext uri="{BB962C8B-B14F-4D97-AF65-F5344CB8AC3E}">
        <p14:creationId xmlns:p14="http://schemas.microsoft.com/office/powerpoint/2010/main" val="1498153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1026942"/>
            <a:ext cx="10515600" cy="5150021"/>
          </a:xfrm>
        </p:spPr>
        <p:txBody>
          <a:bodyPr/>
          <a:lstStyle/>
          <a:p>
            <a:pPr marL="0" indent="0" algn="ctr">
              <a:buNone/>
            </a:pPr>
            <a:r>
              <a:rPr lang="en-US" sz="4000" dirty="0" smtClean="0">
                <a:latin typeface="Agency FB" panose="020B0503020202020204" pitchFamily="34" charset="0"/>
              </a:rPr>
              <a:t>Agenda</a:t>
            </a:r>
          </a:p>
          <a:p>
            <a:pPr marL="0" indent="0" algn="ctr">
              <a:buNone/>
            </a:pPr>
            <a:endParaRPr lang="en-US" sz="4000" dirty="0" smtClean="0">
              <a:latin typeface="Agency FB" panose="020B0503020202020204" pitchFamily="34" charset="0"/>
            </a:endParaRPr>
          </a:p>
          <a:p>
            <a:pPr marL="0" indent="0" algn="ctr">
              <a:buNone/>
            </a:pPr>
            <a:endParaRPr lang="en-US" sz="4000" dirty="0">
              <a:latin typeface="Agency FB" panose="020B0503020202020204" pitchFamily="34" charset="0"/>
            </a:endParaRPr>
          </a:p>
          <a:p>
            <a:pPr algn="ctr"/>
            <a:r>
              <a:rPr lang="en-US" sz="2000" dirty="0" smtClean="0">
                <a:latin typeface="SimSun" panose="02010600030101010101" pitchFamily="2" charset="-122"/>
                <a:ea typeface="SimSun" panose="02010600030101010101" pitchFamily="2" charset="-122"/>
                <a:cs typeface="Arial" panose="020B0604020202020204" pitchFamily="34" charset="0"/>
              </a:rPr>
              <a:t>Project Overview</a:t>
            </a:r>
          </a:p>
          <a:p>
            <a:pPr algn="ctr"/>
            <a:r>
              <a:rPr lang="en-US" sz="2000" dirty="0" smtClean="0">
                <a:latin typeface="SimSun" panose="02010600030101010101" pitchFamily="2" charset="-122"/>
                <a:ea typeface="SimSun" panose="02010600030101010101" pitchFamily="2" charset="-122"/>
                <a:cs typeface="Arial" panose="020B0604020202020204" pitchFamily="34" charset="0"/>
              </a:rPr>
              <a:t>About Dataset</a:t>
            </a:r>
          </a:p>
          <a:p>
            <a:pPr algn="ctr"/>
            <a:r>
              <a:rPr lang="en-US" sz="2000" dirty="0" smtClean="0">
                <a:latin typeface="SimSun" panose="02010600030101010101" pitchFamily="2" charset="-122"/>
                <a:ea typeface="SimSun" panose="02010600030101010101" pitchFamily="2" charset="-122"/>
                <a:cs typeface="Arial" panose="020B0604020202020204" pitchFamily="34" charset="0"/>
              </a:rPr>
              <a:t>Analysis Queries</a:t>
            </a:r>
            <a:endParaRPr lang="en-US" sz="2000" dirty="0">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19533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838200" y="3176123"/>
            <a:ext cx="10515600" cy="4351338"/>
          </a:xfrm>
        </p:spPr>
        <p:txBody>
          <a:bodyPr>
            <a:normAutofit/>
          </a:bodyPr>
          <a:lstStyle/>
          <a:p>
            <a:r>
              <a:rPr lang="en-US" sz="2000" dirty="0">
                <a:latin typeface="SimSun" panose="02010600030101010101" pitchFamily="2" charset="-122"/>
                <a:ea typeface="SimSun" panose="02010600030101010101" pitchFamily="2" charset="-122"/>
              </a:rPr>
              <a:t>focuses on conducting a comprehensive analysis of airplane crashes and fatalities spanning from 1980 to 2023. </a:t>
            </a:r>
          </a:p>
        </p:txBody>
      </p:sp>
    </p:spTree>
    <p:extLst>
      <p:ext uri="{BB962C8B-B14F-4D97-AF65-F5344CB8AC3E}">
        <p14:creationId xmlns:p14="http://schemas.microsoft.com/office/powerpoint/2010/main" val="414834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PREVIEW:</a:t>
            </a:r>
            <a:endParaRPr lang="en-US" dirty="0"/>
          </a:p>
        </p:txBody>
      </p:sp>
      <p:sp>
        <p:nvSpPr>
          <p:cNvPr id="3" name="Content Placeholder 2"/>
          <p:cNvSpPr>
            <a:spLocks noGrp="1"/>
          </p:cNvSpPr>
          <p:nvPr>
            <p:ph idx="1"/>
          </p:nvPr>
        </p:nvSpPr>
        <p:spPr>
          <a:xfrm>
            <a:off x="838199" y="1690688"/>
            <a:ext cx="10992729" cy="4486275"/>
          </a:xfrm>
        </p:spPr>
        <p:txBody>
          <a:bodyPr>
            <a:normAutofit/>
          </a:bodyPr>
          <a:lstStyle/>
          <a:p>
            <a:r>
              <a:rPr lang="en-US" sz="2000" dirty="0" smtClean="0">
                <a:latin typeface="SimSun" panose="02010600030101010101" pitchFamily="2" charset="-122"/>
                <a:ea typeface="SimSun" panose="02010600030101010101" pitchFamily="2" charset="-122"/>
              </a:rPr>
              <a:t> </a:t>
            </a:r>
            <a:r>
              <a:rPr lang="en-US" sz="2000" dirty="0">
                <a:latin typeface="SimSun" panose="02010600030101010101" pitchFamily="2" charset="-122"/>
                <a:ea typeface="SimSun" panose="02010600030101010101" pitchFamily="2" charset="-122"/>
              </a:rPr>
              <a:t>Date: Date of the airplane crash. </a:t>
            </a:r>
          </a:p>
          <a:p>
            <a:r>
              <a:rPr lang="en-US" sz="2000" dirty="0">
                <a:latin typeface="SimSun" panose="02010600030101010101" pitchFamily="2" charset="-122"/>
                <a:ea typeface="SimSun" panose="02010600030101010101" pitchFamily="2" charset="-122"/>
              </a:rPr>
              <a:t> Time: Time of the airplane crash. </a:t>
            </a:r>
          </a:p>
          <a:p>
            <a:r>
              <a:rPr lang="en-US" sz="2000" dirty="0">
                <a:latin typeface="SimSun" panose="02010600030101010101" pitchFamily="2" charset="-122"/>
                <a:ea typeface="SimSun" panose="02010600030101010101" pitchFamily="2" charset="-122"/>
              </a:rPr>
              <a:t> Location: Location where the airplane crash occurred. </a:t>
            </a:r>
          </a:p>
          <a:p>
            <a:r>
              <a:rPr lang="en-US" sz="2000" dirty="0">
                <a:latin typeface="SimSun" panose="02010600030101010101" pitchFamily="2" charset="-122"/>
                <a:ea typeface="SimSun" panose="02010600030101010101" pitchFamily="2" charset="-122"/>
              </a:rPr>
              <a:t> Operator: Operator or airline involved in the incident. </a:t>
            </a:r>
          </a:p>
          <a:p>
            <a:r>
              <a:rPr lang="en-US" sz="2000" dirty="0">
                <a:latin typeface="SimSun" panose="02010600030101010101" pitchFamily="2" charset="-122"/>
                <a:ea typeface="SimSun" panose="02010600030101010101" pitchFamily="2" charset="-122"/>
              </a:rPr>
              <a:t> Flight #: Flight number associated with the incident. </a:t>
            </a:r>
          </a:p>
          <a:p>
            <a:r>
              <a:rPr lang="en-US" sz="2000" dirty="0">
                <a:latin typeface="SimSun" panose="02010600030101010101" pitchFamily="2" charset="-122"/>
                <a:ea typeface="SimSun" panose="02010600030101010101" pitchFamily="2" charset="-122"/>
              </a:rPr>
              <a:t> Route: Planned route of the flight. </a:t>
            </a:r>
          </a:p>
          <a:p>
            <a:r>
              <a:rPr lang="en-US" sz="2000" dirty="0">
                <a:latin typeface="SimSun" panose="02010600030101010101" pitchFamily="2" charset="-122"/>
                <a:ea typeface="SimSun" panose="02010600030101010101" pitchFamily="2" charset="-122"/>
              </a:rPr>
              <a:t> AC Type: Aircraft type involved in the crash. </a:t>
            </a:r>
          </a:p>
          <a:p>
            <a:r>
              <a:rPr lang="en-US" sz="2000" dirty="0">
                <a:latin typeface="SimSun" panose="02010600030101010101" pitchFamily="2" charset="-122"/>
                <a:ea typeface="SimSun" panose="02010600030101010101" pitchFamily="2" charset="-122"/>
              </a:rPr>
              <a:t> Registration: Registration details of the aircraft. </a:t>
            </a:r>
          </a:p>
          <a:p>
            <a:r>
              <a:rPr lang="en-US" sz="2000" dirty="0">
                <a:latin typeface="SimSun" panose="02010600030101010101" pitchFamily="2" charset="-122"/>
                <a:ea typeface="SimSun" panose="02010600030101010101" pitchFamily="2" charset="-122"/>
              </a:rPr>
              <a:t> </a:t>
            </a:r>
            <a:r>
              <a:rPr lang="en-US" sz="2000" dirty="0" err="1">
                <a:latin typeface="SimSun" panose="02010600030101010101" pitchFamily="2" charset="-122"/>
                <a:ea typeface="SimSun" panose="02010600030101010101" pitchFamily="2" charset="-122"/>
              </a:rPr>
              <a:t>cn</a:t>
            </a:r>
            <a:r>
              <a:rPr lang="en-US" sz="2000" dirty="0">
                <a:latin typeface="SimSun" panose="02010600030101010101" pitchFamily="2" charset="-122"/>
                <a:ea typeface="SimSun" panose="02010600030101010101" pitchFamily="2" charset="-122"/>
              </a:rPr>
              <a:t>/</a:t>
            </a:r>
            <a:r>
              <a:rPr lang="en-US" sz="2000" dirty="0" err="1">
                <a:latin typeface="SimSun" panose="02010600030101010101" pitchFamily="2" charset="-122"/>
                <a:ea typeface="SimSun" panose="02010600030101010101" pitchFamily="2" charset="-122"/>
              </a:rPr>
              <a:t>ln</a:t>
            </a:r>
            <a:r>
              <a:rPr lang="en-US" sz="2000" dirty="0">
                <a:latin typeface="SimSun" panose="02010600030101010101" pitchFamily="2" charset="-122"/>
                <a:ea typeface="SimSun" panose="02010600030101010101" pitchFamily="2" charset="-122"/>
              </a:rPr>
              <a:t>: Construction or serial number of the aircraft. </a:t>
            </a:r>
          </a:p>
          <a:p>
            <a:r>
              <a:rPr lang="en-US" sz="2000" dirty="0">
                <a:latin typeface="SimSun" panose="02010600030101010101" pitchFamily="2" charset="-122"/>
                <a:ea typeface="SimSun" panose="02010600030101010101" pitchFamily="2" charset="-122"/>
              </a:rPr>
              <a:t> Aboard: Total number of individuals aboard the aircraft. </a:t>
            </a:r>
          </a:p>
          <a:p>
            <a:r>
              <a:rPr lang="en-US" sz="2000" dirty="0">
                <a:latin typeface="SimSun" panose="02010600030101010101" pitchFamily="2" charset="-122"/>
                <a:ea typeface="SimSun" panose="02010600030101010101" pitchFamily="2" charset="-122"/>
              </a:rPr>
              <a:t> Aboard Passengers: Number of passengers aboard the aircraft. </a:t>
            </a:r>
          </a:p>
        </p:txBody>
      </p:sp>
    </p:spTree>
    <p:extLst>
      <p:ext uri="{BB962C8B-B14F-4D97-AF65-F5344CB8AC3E}">
        <p14:creationId xmlns:p14="http://schemas.microsoft.com/office/powerpoint/2010/main" val="2971679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8461"/>
            <a:ext cx="10515600" cy="4418501"/>
          </a:xfrm>
        </p:spPr>
        <p:txBody>
          <a:bodyPr>
            <a:normAutofit/>
          </a:bodyPr>
          <a:lstStyle/>
          <a:p>
            <a:r>
              <a:rPr lang="en-US" sz="2000" dirty="0" smtClean="0">
                <a:latin typeface="SimSun" panose="02010600030101010101" pitchFamily="2" charset="-122"/>
                <a:ea typeface="SimSun" panose="02010600030101010101" pitchFamily="2" charset="-122"/>
              </a:rPr>
              <a:t> </a:t>
            </a:r>
            <a:r>
              <a:rPr lang="en-US" sz="2000" dirty="0">
                <a:latin typeface="SimSun" panose="02010600030101010101" pitchFamily="2" charset="-122"/>
                <a:ea typeface="SimSun" panose="02010600030101010101" pitchFamily="2" charset="-122"/>
              </a:rPr>
              <a:t>Aboard Crew: Number of crew members aboard the aircraft. </a:t>
            </a:r>
          </a:p>
          <a:p>
            <a:r>
              <a:rPr lang="en-US" sz="2000" dirty="0">
                <a:latin typeface="SimSun" panose="02010600030101010101" pitchFamily="2" charset="-122"/>
                <a:ea typeface="SimSun" panose="02010600030101010101" pitchFamily="2" charset="-122"/>
              </a:rPr>
              <a:t> Fatalities: Total fatalities in the incident. </a:t>
            </a:r>
          </a:p>
          <a:p>
            <a:r>
              <a:rPr lang="en-US" sz="2000" dirty="0">
                <a:latin typeface="SimSun" panose="02010600030101010101" pitchFamily="2" charset="-122"/>
                <a:ea typeface="SimSun" panose="02010600030101010101" pitchFamily="2" charset="-122"/>
              </a:rPr>
              <a:t> Fatalities Passengers: Number of passenger fatalities. </a:t>
            </a:r>
          </a:p>
          <a:p>
            <a:r>
              <a:rPr lang="en-US" sz="2000" dirty="0">
                <a:latin typeface="SimSun" panose="02010600030101010101" pitchFamily="2" charset="-122"/>
                <a:ea typeface="SimSun" panose="02010600030101010101" pitchFamily="2" charset="-122"/>
              </a:rPr>
              <a:t> Fatalities Crew: Number of crew member fatalities. </a:t>
            </a:r>
          </a:p>
          <a:p>
            <a:r>
              <a:rPr lang="en-US" sz="2000" dirty="0">
                <a:latin typeface="SimSun" panose="02010600030101010101" pitchFamily="2" charset="-122"/>
                <a:ea typeface="SimSun" panose="02010600030101010101" pitchFamily="2" charset="-122"/>
              </a:rPr>
              <a:t> Ground: Casualties on the ground, if any. </a:t>
            </a:r>
          </a:p>
          <a:p>
            <a:r>
              <a:rPr lang="en-US" sz="2000" dirty="0">
                <a:latin typeface="SimSun" panose="02010600030101010101" pitchFamily="2" charset="-122"/>
                <a:ea typeface="SimSun" panose="02010600030101010101" pitchFamily="2" charset="-122"/>
              </a:rPr>
              <a:t> Summary: Brief summary or description of the incident. </a:t>
            </a:r>
          </a:p>
        </p:txBody>
      </p:sp>
    </p:spTree>
    <p:extLst>
      <p:ext uri="{BB962C8B-B14F-4D97-AF65-F5344CB8AC3E}">
        <p14:creationId xmlns:p14="http://schemas.microsoft.com/office/powerpoint/2010/main" val="1921612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1" y="0"/>
            <a:ext cx="12193702" cy="7019777"/>
          </a:xfrm>
          <a:prstGeom prst="rect">
            <a:avLst/>
          </a:prstGeom>
        </p:spPr>
      </p:pic>
    </p:spTree>
    <p:extLst>
      <p:ext uri="{BB962C8B-B14F-4D97-AF65-F5344CB8AC3E}">
        <p14:creationId xmlns:p14="http://schemas.microsoft.com/office/powerpoint/2010/main" val="3284503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19" y="0"/>
            <a:ext cx="12338882" cy="7019778"/>
          </a:xfrm>
          <a:prstGeom prst="rect">
            <a:avLst/>
          </a:prstGeom>
        </p:spPr>
      </p:pic>
    </p:spTree>
    <p:extLst>
      <p:ext uri="{BB962C8B-B14F-4D97-AF65-F5344CB8AC3E}">
        <p14:creationId xmlns:p14="http://schemas.microsoft.com/office/powerpoint/2010/main" val="309262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6751" y="2991116"/>
            <a:ext cx="4783016" cy="646331"/>
          </a:xfrm>
          <a:prstGeom prst="rect">
            <a:avLst/>
          </a:prstGeom>
          <a:noFill/>
        </p:spPr>
        <p:txBody>
          <a:bodyPr wrap="square" rtlCol="0">
            <a:spAutoFit/>
          </a:bodyPr>
          <a:lstStyle/>
          <a:p>
            <a:pPr algn="ctr"/>
            <a:r>
              <a:rPr lang="en-US" sz="3600" dirty="0" smtClean="0">
                <a:latin typeface="SimSun" panose="02010600030101010101" pitchFamily="2" charset="-122"/>
                <a:ea typeface="SimSun" panose="02010600030101010101" pitchFamily="2" charset="-122"/>
              </a:rPr>
              <a:t>Analysis Queries</a:t>
            </a:r>
            <a:endParaRPr lang="en-US" sz="3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2204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70080" cy="1561514"/>
          </a:xfrm>
        </p:spPr>
        <p:txBody>
          <a:bodyPr>
            <a:noAutofit/>
          </a:bodyPr>
          <a:lstStyle/>
          <a:p>
            <a:r>
              <a:rPr lang="en-US" sz="2000" b="1" dirty="0" smtClean="0">
                <a:latin typeface="SimSun" panose="02010600030101010101" pitchFamily="2" charset="-122"/>
                <a:ea typeface="SimSun" panose="02010600030101010101" pitchFamily="2" charset="-122"/>
              </a:rPr>
              <a:t>Temporal </a:t>
            </a:r>
            <a:r>
              <a:rPr lang="en-US" sz="2000" b="1" dirty="0">
                <a:latin typeface="SimSun" panose="02010600030101010101" pitchFamily="2" charset="-122"/>
                <a:ea typeface="SimSun" panose="02010600030101010101" pitchFamily="2" charset="-122"/>
              </a:rPr>
              <a:t>Analysis: </a:t>
            </a:r>
            <a:r>
              <a:rPr lang="en-US" sz="1800" dirty="0">
                <a:latin typeface="SimSun" panose="02010600030101010101" pitchFamily="2" charset="-122"/>
                <a:ea typeface="SimSun" panose="02010600030101010101" pitchFamily="2" charset="-122"/>
              </a:rPr>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Explore temporal trends in airplane crashes over the years. </a:t>
            </a:r>
            <a:br>
              <a:rPr lang="en-US" sz="1800" dirty="0">
                <a:latin typeface="SimSun" panose="02010600030101010101" pitchFamily="2" charset="-122"/>
                <a:ea typeface="SimSun" panose="02010600030101010101" pitchFamily="2" charset="-122"/>
              </a:rPr>
            </a:br>
            <a:r>
              <a:rPr lang="en-US" sz="1800" dirty="0">
                <a:latin typeface="SimSun" panose="02010600030101010101" pitchFamily="2" charset="-122"/>
                <a:ea typeface="SimSun" panose="02010600030101010101" pitchFamily="2" charset="-122"/>
              </a:rPr>
              <a:t>- Identify patterns in the frequency and severity of incidents</a:t>
            </a:r>
            <a:r>
              <a:rPr lang="en-US" sz="2000" dirty="0">
                <a:latin typeface="SimSun" panose="02010600030101010101" pitchFamily="2" charset="-122"/>
                <a:ea typeface="SimSun" panose="02010600030101010101" pitchFamily="2" charset="-122"/>
              </a:rPr>
              <a:t>. </a:t>
            </a:r>
          </a:p>
        </p:txBody>
      </p:sp>
      <p:pic>
        <p:nvPicPr>
          <p:cNvPr id="5" name="Picture Placeholder 4"/>
          <p:cNvPicPr>
            <a:picLocks noGrp="1" noChangeAspect="1"/>
          </p:cNvPicPr>
          <p:nvPr>
            <p:ph type="pic" idx="1"/>
          </p:nvPr>
        </p:nvPicPr>
        <p:blipFill>
          <a:blip r:embed="rId2"/>
          <a:srcRect l="14624" r="14624"/>
          <a:stretch>
            <a:fillRect/>
          </a:stretch>
        </p:blipFill>
        <p:spPr>
          <a:xfrm>
            <a:off x="6096000" y="1984375"/>
            <a:ext cx="6096000" cy="4873625"/>
          </a:xfrm>
          <a:prstGeom prst="rect">
            <a:avLst/>
          </a:prstGeom>
        </p:spPr>
      </p:pic>
      <p:sp>
        <p:nvSpPr>
          <p:cNvPr id="4" name="Text Placeholder 3"/>
          <p:cNvSpPr>
            <a:spLocks noGrp="1"/>
          </p:cNvSpPr>
          <p:nvPr>
            <p:ph type="body" sz="half" idx="2"/>
          </p:nvPr>
        </p:nvSpPr>
        <p:spPr>
          <a:xfrm>
            <a:off x="0" y="2644726"/>
            <a:ext cx="5894363" cy="3224262"/>
          </a:xfrm>
        </p:spPr>
        <p:txBody>
          <a:bodyPr>
            <a:normAutofit/>
          </a:bodyPr>
          <a:lstStyle/>
          <a:p>
            <a:endParaRPr lang="en-US" sz="2000" dirty="0" smtClean="0"/>
          </a:p>
          <a:p>
            <a:endParaRPr lang="en-US" sz="2000" dirty="0"/>
          </a:p>
          <a:p>
            <a:pPr marL="285750" indent="-285750">
              <a:buFont typeface="Arial" panose="020B0604020202020204" pitchFamily="34" charset="0"/>
              <a:buChar char="•"/>
            </a:pPr>
            <a:r>
              <a:rPr lang="en-US" sz="2000" dirty="0" smtClean="0">
                <a:latin typeface="SimSun" panose="02010600030101010101" pitchFamily="2" charset="-122"/>
                <a:ea typeface="SimSun" panose="02010600030101010101" pitchFamily="2" charset="-122"/>
              </a:rPr>
              <a:t>According to the analysis </a:t>
            </a:r>
            <a:r>
              <a:rPr lang="en-US" sz="2000" dirty="0" smtClean="0">
                <a:latin typeface="SimSun" panose="02010600030101010101" pitchFamily="2" charset="-122"/>
                <a:ea typeface="SimSun" panose="02010600030101010101" pitchFamily="2" charset="-122"/>
                <a:sym typeface="Wingdings" panose="05000000000000000000" pitchFamily="2" charset="2"/>
              </a:rPr>
              <a:t> Maximum count of airplane crashes occurred in the year of 1946</a:t>
            </a:r>
            <a:endParaRPr lang="en-US" sz="20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189368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TotalTime>
  <Words>317</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Agency FB</vt:lpstr>
      <vt:lpstr>Arial</vt:lpstr>
      <vt:lpstr>Calibri</vt:lpstr>
      <vt:lpstr>Calibri Light</vt:lpstr>
      <vt:lpstr>Wingdings</vt:lpstr>
      <vt:lpstr>Office Theme</vt:lpstr>
      <vt:lpstr>PowerPoint Presentation</vt:lpstr>
      <vt:lpstr>PowerPoint Presentation</vt:lpstr>
      <vt:lpstr>PROJECT  OVERVIEW:</vt:lpstr>
      <vt:lpstr>DATASET PREVIEW:</vt:lpstr>
      <vt:lpstr>PowerPoint Presentation</vt:lpstr>
      <vt:lpstr>PowerPoint Presentation</vt:lpstr>
      <vt:lpstr>PowerPoint Presentation</vt:lpstr>
      <vt:lpstr>PowerPoint Presentation</vt:lpstr>
      <vt:lpstr>Temporal Analysis:  - Explore temporal trends in airplane crashes over the years.  - Identify patterns in the frequency and severity of incidents. </vt:lpstr>
      <vt:lpstr> Geospatial Analysis:   - Visualize crash locations on a map to identify hotspots.  - Analyze the distribution of incidents across different regions. </vt:lpstr>
      <vt:lpstr>Operator Performance:  - Evaluate the safety records of different operators and airlines. - Identify operators with higher incident rates.</vt:lpstr>
      <vt:lpstr> Aircraft Analysis:   - Analyze the involvement of specific aircraft types in incidents.  - Examine the relationship between aircraft registration and crash occurrences. </vt:lpstr>
      <vt:lpstr>Fatality Trends:   - Explore trends in passenger and crew fatalities.  - Investigate factors contributing to fatalities. </vt:lpstr>
      <vt:lpstr>Route Analysis:   - Analyze incident patterns on specific flight routes.  - Identify routes with a higher likelihood of incidents. </vt:lpstr>
      <vt:lpstr>CONCLUSION :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cp:revision>
  <dcterms:created xsi:type="dcterms:W3CDTF">2024-04-30T15:19:03Z</dcterms:created>
  <dcterms:modified xsi:type="dcterms:W3CDTF">2024-05-01T08:13:36Z</dcterms:modified>
</cp:coreProperties>
</file>