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7" r:id="rId4"/>
    <p:sldId id="258" r:id="rId5"/>
    <p:sldId id="281" r:id="rId6"/>
    <p:sldId id="260" r:id="rId7"/>
    <p:sldId id="25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4" d="100"/>
          <a:sy n="74" d="100"/>
        </p:scale>
        <p:origin x="576" y="72"/>
      </p:cViewPr>
      <p:guideLst>
        <p:guide orient="horz" pos="432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2FC971-F9F8-40C7-93BD-F85EA20CCBFE}" type="datetimeFigureOut">
              <a:rPr lang="en-US" smtClean="0"/>
              <a:t>22-Apr-24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D379F-14E8-4C0E-A931-F1066A7BEE12}" type="slidenum">
              <a:rPr lang="en-US" smtClean="0"/>
              <a:t>‹#›</a:t>
            </a:fld>
            <a:endParaRPr lang="en-US"/>
          </a:p>
        </p:txBody>
      </p:sp>
    </p:spTree>
    <p:extLst>
      <p:ext uri="{BB962C8B-B14F-4D97-AF65-F5344CB8AC3E}">
        <p14:creationId xmlns:p14="http://schemas.microsoft.com/office/powerpoint/2010/main" val="3666548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2FC971-F9F8-40C7-93BD-F85EA20CCBFE}" type="datetimeFigureOut">
              <a:rPr lang="en-US" smtClean="0"/>
              <a:t>22-Apr-24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D379F-14E8-4C0E-A931-F1066A7BEE12}" type="slidenum">
              <a:rPr lang="en-US" smtClean="0"/>
              <a:t>‹#›</a:t>
            </a:fld>
            <a:endParaRPr lang="en-US"/>
          </a:p>
        </p:txBody>
      </p:sp>
    </p:spTree>
    <p:extLst>
      <p:ext uri="{BB962C8B-B14F-4D97-AF65-F5344CB8AC3E}">
        <p14:creationId xmlns:p14="http://schemas.microsoft.com/office/powerpoint/2010/main" val="3600111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2FC971-F9F8-40C7-93BD-F85EA20CCBFE}" type="datetimeFigureOut">
              <a:rPr lang="en-US" smtClean="0"/>
              <a:t>22-Apr-24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D379F-14E8-4C0E-A931-F1066A7BEE12}" type="slidenum">
              <a:rPr lang="en-US" smtClean="0"/>
              <a:t>‹#›</a:t>
            </a:fld>
            <a:endParaRPr lang="en-US"/>
          </a:p>
        </p:txBody>
      </p:sp>
    </p:spTree>
    <p:extLst>
      <p:ext uri="{BB962C8B-B14F-4D97-AF65-F5344CB8AC3E}">
        <p14:creationId xmlns:p14="http://schemas.microsoft.com/office/powerpoint/2010/main" val="2595786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2FC971-F9F8-40C7-93BD-F85EA20CCBFE}" type="datetimeFigureOut">
              <a:rPr lang="en-US" smtClean="0"/>
              <a:t>22-Apr-24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D379F-14E8-4C0E-A931-F1066A7BEE12}" type="slidenum">
              <a:rPr lang="en-US" smtClean="0"/>
              <a:t>‹#›</a:t>
            </a:fld>
            <a:endParaRPr lang="en-US"/>
          </a:p>
        </p:txBody>
      </p:sp>
    </p:spTree>
    <p:extLst>
      <p:ext uri="{BB962C8B-B14F-4D97-AF65-F5344CB8AC3E}">
        <p14:creationId xmlns:p14="http://schemas.microsoft.com/office/powerpoint/2010/main" val="223828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FC971-F9F8-40C7-93BD-F85EA20CCBFE}" type="datetimeFigureOut">
              <a:rPr lang="en-US" smtClean="0"/>
              <a:t>22-Apr-24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D379F-14E8-4C0E-A931-F1066A7BEE12}" type="slidenum">
              <a:rPr lang="en-US" smtClean="0"/>
              <a:t>‹#›</a:t>
            </a:fld>
            <a:endParaRPr lang="en-US"/>
          </a:p>
        </p:txBody>
      </p:sp>
    </p:spTree>
    <p:extLst>
      <p:ext uri="{BB962C8B-B14F-4D97-AF65-F5344CB8AC3E}">
        <p14:creationId xmlns:p14="http://schemas.microsoft.com/office/powerpoint/2010/main" val="66240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2FC971-F9F8-40C7-93BD-F85EA20CCBFE}" type="datetimeFigureOut">
              <a:rPr lang="en-US" smtClean="0"/>
              <a:t>22-Apr-24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D379F-14E8-4C0E-A931-F1066A7BEE12}" type="slidenum">
              <a:rPr lang="en-US" smtClean="0"/>
              <a:t>‹#›</a:t>
            </a:fld>
            <a:endParaRPr lang="en-US"/>
          </a:p>
        </p:txBody>
      </p:sp>
    </p:spTree>
    <p:extLst>
      <p:ext uri="{BB962C8B-B14F-4D97-AF65-F5344CB8AC3E}">
        <p14:creationId xmlns:p14="http://schemas.microsoft.com/office/powerpoint/2010/main" val="84928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2FC971-F9F8-40C7-93BD-F85EA20CCBFE}" type="datetimeFigureOut">
              <a:rPr lang="en-US" smtClean="0"/>
              <a:t>22-Apr-24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0D379F-14E8-4C0E-A931-F1066A7BEE12}" type="slidenum">
              <a:rPr lang="en-US" smtClean="0"/>
              <a:t>‹#›</a:t>
            </a:fld>
            <a:endParaRPr lang="en-US"/>
          </a:p>
        </p:txBody>
      </p:sp>
    </p:spTree>
    <p:extLst>
      <p:ext uri="{BB962C8B-B14F-4D97-AF65-F5344CB8AC3E}">
        <p14:creationId xmlns:p14="http://schemas.microsoft.com/office/powerpoint/2010/main" val="1010750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2FC971-F9F8-40C7-93BD-F85EA20CCBFE}" type="datetimeFigureOut">
              <a:rPr lang="en-US" smtClean="0"/>
              <a:t>22-Apr-24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0D379F-14E8-4C0E-A931-F1066A7BEE12}" type="slidenum">
              <a:rPr lang="en-US" smtClean="0"/>
              <a:t>‹#›</a:t>
            </a:fld>
            <a:endParaRPr lang="en-US"/>
          </a:p>
        </p:txBody>
      </p:sp>
    </p:spTree>
    <p:extLst>
      <p:ext uri="{BB962C8B-B14F-4D97-AF65-F5344CB8AC3E}">
        <p14:creationId xmlns:p14="http://schemas.microsoft.com/office/powerpoint/2010/main" val="257318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2FC971-F9F8-40C7-93BD-F85EA20CCBFE}" type="datetimeFigureOut">
              <a:rPr lang="en-US" smtClean="0"/>
              <a:t>22-Apr-24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0D379F-14E8-4C0E-A931-F1066A7BEE12}" type="slidenum">
              <a:rPr lang="en-US" smtClean="0"/>
              <a:t>‹#›</a:t>
            </a:fld>
            <a:endParaRPr lang="en-US"/>
          </a:p>
        </p:txBody>
      </p:sp>
    </p:spTree>
    <p:extLst>
      <p:ext uri="{BB962C8B-B14F-4D97-AF65-F5344CB8AC3E}">
        <p14:creationId xmlns:p14="http://schemas.microsoft.com/office/powerpoint/2010/main" val="198750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2FC971-F9F8-40C7-93BD-F85EA20CCBFE}" type="datetimeFigureOut">
              <a:rPr lang="en-US" smtClean="0"/>
              <a:t>22-Apr-24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D379F-14E8-4C0E-A931-F1066A7BEE12}" type="slidenum">
              <a:rPr lang="en-US" smtClean="0"/>
              <a:t>‹#›</a:t>
            </a:fld>
            <a:endParaRPr lang="en-US"/>
          </a:p>
        </p:txBody>
      </p:sp>
    </p:spTree>
    <p:extLst>
      <p:ext uri="{BB962C8B-B14F-4D97-AF65-F5344CB8AC3E}">
        <p14:creationId xmlns:p14="http://schemas.microsoft.com/office/powerpoint/2010/main" val="373163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2FC971-F9F8-40C7-93BD-F85EA20CCBFE}" type="datetimeFigureOut">
              <a:rPr lang="en-US" smtClean="0"/>
              <a:t>22-Apr-24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D379F-14E8-4C0E-A931-F1066A7BEE12}" type="slidenum">
              <a:rPr lang="en-US" smtClean="0"/>
              <a:t>‹#›</a:t>
            </a:fld>
            <a:endParaRPr lang="en-US"/>
          </a:p>
        </p:txBody>
      </p:sp>
    </p:spTree>
    <p:extLst>
      <p:ext uri="{BB962C8B-B14F-4D97-AF65-F5344CB8AC3E}">
        <p14:creationId xmlns:p14="http://schemas.microsoft.com/office/powerpoint/2010/main" val="2835609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9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2FC971-F9F8-40C7-93BD-F85EA20CCBFE}" type="datetimeFigureOut">
              <a:rPr lang="en-US" smtClean="0"/>
              <a:t>22-Apr-24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D379F-14E8-4C0E-A931-F1066A7BEE12}" type="slidenum">
              <a:rPr lang="en-US" smtClean="0"/>
              <a:t>‹#›</a:t>
            </a:fld>
            <a:endParaRPr lang="en-US"/>
          </a:p>
        </p:txBody>
      </p:sp>
    </p:spTree>
    <p:extLst>
      <p:ext uri="{BB962C8B-B14F-4D97-AF65-F5344CB8AC3E}">
        <p14:creationId xmlns:p14="http://schemas.microsoft.com/office/powerpoint/2010/main" val="82016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Centaur" panose="02030504050205020304" pitchFamily="18" charset="0"/>
              </a:rPr>
              <a:t>Game Analysis Using SQL</a:t>
            </a:r>
            <a:endParaRPr lang="en-US" b="1" dirty="0">
              <a:latin typeface="Centaur" panose="02030504050205020304" pitchFamily="18" charset="0"/>
            </a:endParaRPr>
          </a:p>
        </p:txBody>
      </p:sp>
      <p:sp>
        <p:nvSpPr>
          <p:cNvPr id="3" name="Subtitle 2"/>
          <p:cNvSpPr>
            <a:spLocks noGrp="1"/>
          </p:cNvSpPr>
          <p:nvPr>
            <p:ph type="subTitle" idx="1"/>
          </p:nvPr>
        </p:nvSpPr>
        <p:spPr>
          <a:xfrm>
            <a:off x="1524000" y="3602038"/>
            <a:ext cx="9144000" cy="2995710"/>
          </a:xfrm>
        </p:spPr>
        <p:txBody>
          <a:bodyPr>
            <a:normAutofit/>
          </a:bodyPr>
          <a:lstStyle/>
          <a:p>
            <a:pPr algn="r"/>
            <a:r>
              <a:rPr lang="en-US" dirty="0" err="1" smtClean="0"/>
              <a:t>Mentorness</a:t>
            </a:r>
            <a:r>
              <a:rPr lang="en-US" dirty="0" smtClean="0"/>
              <a:t> Project 1  			          </a:t>
            </a:r>
          </a:p>
          <a:p>
            <a:pPr algn="r"/>
            <a:endParaRPr lang="en-US" dirty="0"/>
          </a:p>
          <a:p>
            <a:pPr algn="r"/>
            <a:endParaRPr lang="en-US" dirty="0" smtClean="0"/>
          </a:p>
          <a:p>
            <a:pPr algn="r"/>
            <a:endParaRPr lang="en-US" dirty="0"/>
          </a:p>
          <a:p>
            <a:pPr algn="r"/>
            <a:r>
              <a:rPr lang="en-US" dirty="0" smtClean="0"/>
              <a:t>     </a:t>
            </a:r>
            <a:r>
              <a:rPr lang="en-US" dirty="0" smtClean="0">
                <a:latin typeface="Centaur" panose="02030504050205020304" pitchFamily="18" charset="0"/>
              </a:rPr>
              <a:t>Presented By-</a:t>
            </a:r>
          </a:p>
          <a:p>
            <a:pPr algn="r"/>
            <a:r>
              <a:rPr lang="en-US" dirty="0" smtClean="0">
                <a:latin typeface="Centaur" panose="02030504050205020304" pitchFamily="18" charset="0"/>
              </a:rPr>
              <a:t>Shreya </a:t>
            </a:r>
            <a:r>
              <a:rPr lang="en-US" dirty="0" err="1" smtClean="0">
                <a:latin typeface="Centaur" panose="02030504050205020304" pitchFamily="18" charset="0"/>
              </a:rPr>
              <a:t>Rana</a:t>
            </a:r>
            <a:endParaRPr lang="en-US" dirty="0">
              <a:latin typeface="Centaur" panose="02030504050205020304" pitchFamily="18" charset="0"/>
            </a:endParaRPr>
          </a:p>
        </p:txBody>
      </p:sp>
    </p:spTree>
    <p:extLst>
      <p:ext uri="{BB962C8B-B14F-4D97-AF65-F5344CB8AC3E}">
        <p14:creationId xmlns:p14="http://schemas.microsoft.com/office/powerpoint/2010/main" val="24177557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0817" y="340600"/>
            <a:ext cx="11364911" cy="2210108"/>
          </a:xfrm>
          <a:prstGeom prst="rect">
            <a:avLst/>
          </a:prstGeom>
        </p:spPr>
      </p:pic>
      <p:pic>
        <p:nvPicPr>
          <p:cNvPr id="3" name="Picture 2"/>
          <p:cNvPicPr>
            <a:picLocks noChangeAspect="1"/>
          </p:cNvPicPr>
          <p:nvPr/>
        </p:nvPicPr>
        <p:blipFill>
          <a:blip r:embed="rId3"/>
          <a:stretch>
            <a:fillRect/>
          </a:stretch>
        </p:blipFill>
        <p:spPr>
          <a:xfrm>
            <a:off x="1326523" y="3041828"/>
            <a:ext cx="8487177" cy="3423366"/>
          </a:xfrm>
          <a:prstGeom prst="rect">
            <a:avLst/>
          </a:prstGeom>
        </p:spPr>
      </p:pic>
    </p:spTree>
    <p:extLst>
      <p:ext uri="{BB962C8B-B14F-4D97-AF65-F5344CB8AC3E}">
        <p14:creationId xmlns:p14="http://schemas.microsoft.com/office/powerpoint/2010/main" val="2366954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12191999" cy="2627290"/>
          </a:xfrm>
          <a:prstGeom prst="rect">
            <a:avLst/>
          </a:prstGeom>
        </p:spPr>
      </p:pic>
      <p:pic>
        <p:nvPicPr>
          <p:cNvPr id="3" name="Picture 2"/>
          <p:cNvPicPr>
            <a:picLocks noChangeAspect="1"/>
          </p:cNvPicPr>
          <p:nvPr/>
        </p:nvPicPr>
        <p:blipFill>
          <a:blip r:embed="rId3"/>
          <a:stretch>
            <a:fillRect/>
          </a:stretch>
        </p:blipFill>
        <p:spPr>
          <a:xfrm>
            <a:off x="2446985" y="3356709"/>
            <a:ext cx="6272011" cy="2477420"/>
          </a:xfrm>
          <a:prstGeom prst="rect">
            <a:avLst/>
          </a:prstGeom>
        </p:spPr>
      </p:pic>
    </p:spTree>
    <p:extLst>
      <p:ext uri="{BB962C8B-B14F-4D97-AF65-F5344CB8AC3E}">
        <p14:creationId xmlns:p14="http://schemas.microsoft.com/office/powerpoint/2010/main" val="1462467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5529" y="193289"/>
            <a:ext cx="10926700" cy="2324424"/>
          </a:xfrm>
          <a:prstGeom prst="rect">
            <a:avLst/>
          </a:prstGeom>
        </p:spPr>
      </p:pic>
      <p:pic>
        <p:nvPicPr>
          <p:cNvPr id="3" name="Picture 2"/>
          <p:cNvPicPr>
            <a:picLocks noChangeAspect="1"/>
          </p:cNvPicPr>
          <p:nvPr/>
        </p:nvPicPr>
        <p:blipFill>
          <a:blip r:embed="rId3"/>
          <a:stretch>
            <a:fillRect/>
          </a:stretch>
        </p:blipFill>
        <p:spPr>
          <a:xfrm>
            <a:off x="2511380" y="2876473"/>
            <a:ext cx="6697014" cy="1502344"/>
          </a:xfrm>
          <a:prstGeom prst="rect">
            <a:avLst/>
          </a:prstGeom>
        </p:spPr>
      </p:pic>
    </p:spTree>
    <p:extLst>
      <p:ext uri="{BB962C8B-B14F-4D97-AF65-F5344CB8AC3E}">
        <p14:creationId xmlns:p14="http://schemas.microsoft.com/office/powerpoint/2010/main" val="4034488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0609" y="152198"/>
            <a:ext cx="11603864" cy="2896004"/>
          </a:xfrm>
          <a:prstGeom prst="rect">
            <a:avLst/>
          </a:prstGeom>
        </p:spPr>
      </p:pic>
      <p:pic>
        <p:nvPicPr>
          <p:cNvPr id="3" name="Picture 2"/>
          <p:cNvPicPr>
            <a:picLocks noChangeAspect="1"/>
          </p:cNvPicPr>
          <p:nvPr/>
        </p:nvPicPr>
        <p:blipFill>
          <a:blip r:embed="rId3"/>
          <a:stretch>
            <a:fillRect/>
          </a:stretch>
        </p:blipFill>
        <p:spPr>
          <a:xfrm>
            <a:off x="3052294" y="3386553"/>
            <a:ext cx="5975796" cy="3001368"/>
          </a:xfrm>
          <a:prstGeom prst="rect">
            <a:avLst/>
          </a:prstGeom>
        </p:spPr>
      </p:pic>
    </p:spTree>
    <p:extLst>
      <p:ext uri="{BB962C8B-B14F-4D97-AF65-F5344CB8AC3E}">
        <p14:creationId xmlns:p14="http://schemas.microsoft.com/office/powerpoint/2010/main" val="1708622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26524" y="2846336"/>
            <a:ext cx="8409904" cy="2755973"/>
          </a:xfrm>
          <a:prstGeom prst="rect">
            <a:avLst/>
          </a:prstGeom>
        </p:spPr>
      </p:pic>
      <p:pic>
        <p:nvPicPr>
          <p:cNvPr id="5" name="Picture 4"/>
          <p:cNvPicPr>
            <a:picLocks noChangeAspect="1"/>
          </p:cNvPicPr>
          <p:nvPr/>
        </p:nvPicPr>
        <p:blipFill>
          <a:blip r:embed="rId3"/>
          <a:stretch>
            <a:fillRect/>
          </a:stretch>
        </p:blipFill>
        <p:spPr>
          <a:xfrm>
            <a:off x="553792" y="476954"/>
            <a:ext cx="11165983" cy="1448002"/>
          </a:xfrm>
          <a:prstGeom prst="rect">
            <a:avLst/>
          </a:prstGeom>
        </p:spPr>
      </p:pic>
    </p:spTree>
    <p:extLst>
      <p:ext uri="{BB962C8B-B14F-4D97-AF65-F5344CB8AC3E}">
        <p14:creationId xmlns:p14="http://schemas.microsoft.com/office/powerpoint/2010/main" val="2569850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0608" y="252755"/>
            <a:ext cx="11526592" cy="2772162"/>
          </a:xfrm>
          <a:prstGeom prst="rect">
            <a:avLst/>
          </a:prstGeom>
        </p:spPr>
      </p:pic>
      <p:pic>
        <p:nvPicPr>
          <p:cNvPr id="3" name="Picture 2"/>
          <p:cNvPicPr>
            <a:picLocks noChangeAspect="1"/>
          </p:cNvPicPr>
          <p:nvPr/>
        </p:nvPicPr>
        <p:blipFill>
          <a:blip r:embed="rId3"/>
          <a:stretch>
            <a:fillRect/>
          </a:stretch>
        </p:blipFill>
        <p:spPr>
          <a:xfrm>
            <a:off x="1519707" y="3205021"/>
            <a:ext cx="8487178" cy="3221537"/>
          </a:xfrm>
          <a:prstGeom prst="rect">
            <a:avLst/>
          </a:prstGeom>
        </p:spPr>
      </p:pic>
    </p:spTree>
    <p:extLst>
      <p:ext uri="{BB962C8B-B14F-4D97-AF65-F5344CB8AC3E}">
        <p14:creationId xmlns:p14="http://schemas.microsoft.com/office/powerpoint/2010/main" val="2979976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6808" y="267741"/>
            <a:ext cx="11069595" cy="2381582"/>
          </a:xfrm>
          <a:prstGeom prst="rect">
            <a:avLst/>
          </a:prstGeom>
        </p:spPr>
      </p:pic>
      <p:pic>
        <p:nvPicPr>
          <p:cNvPr id="3" name="Picture 2"/>
          <p:cNvPicPr>
            <a:picLocks noChangeAspect="1"/>
          </p:cNvPicPr>
          <p:nvPr/>
        </p:nvPicPr>
        <p:blipFill>
          <a:blip r:embed="rId3"/>
          <a:stretch>
            <a:fillRect/>
          </a:stretch>
        </p:blipFill>
        <p:spPr>
          <a:xfrm>
            <a:off x="2871989" y="2996138"/>
            <a:ext cx="6851560" cy="3430420"/>
          </a:xfrm>
          <a:prstGeom prst="rect">
            <a:avLst/>
          </a:prstGeom>
        </p:spPr>
      </p:pic>
    </p:spTree>
    <p:extLst>
      <p:ext uri="{BB962C8B-B14F-4D97-AF65-F5344CB8AC3E}">
        <p14:creationId xmlns:p14="http://schemas.microsoft.com/office/powerpoint/2010/main" val="3845858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7692" y="165235"/>
            <a:ext cx="11091778" cy="6158291"/>
          </a:xfrm>
          <a:prstGeom prst="rect">
            <a:avLst/>
          </a:prstGeom>
        </p:spPr>
      </p:pic>
    </p:spTree>
    <p:extLst>
      <p:ext uri="{BB962C8B-B14F-4D97-AF65-F5344CB8AC3E}">
        <p14:creationId xmlns:p14="http://schemas.microsoft.com/office/powerpoint/2010/main" val="2058150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6109" y="796489"/>
            <a:ext cx="4166043" cy="3827025"/>
          </a:xfrm>
          <a:prstGeom prst="rect">
            <a:avLst/>
          </a:prstGeom>
        </p:spPr>
      </p:pic>
      <p:sp>
        <p:nvSpPr>
          <p:cNvPr id="3" name="TextBox 2"/>
          <p:cNvSpPr txBox="1"/>
          <p:nvPr/>
        </p:nvSpPr>
        <p:spPr>
          <a:xfrm>
            <a:off x="1609859" y="4919730"/>
            <a:ext cx="587020" cy="369332"/>
          </a:xfrm>
          <a:prstGeom prst="rect">
            <a:avLst/>
          </a:prstGeom>
          <a:noFill/>
        </p:spPr>
        <p:txBody>
          <a:bodyPr wrap="none" rtlCol="0">
            <a:spAutoFit/>
          </a:bodyPr>
          <a:lstStyle/>
          <a:p>
            <a:r>
              <a:rPr lang="en-US" dirty="0" smtClean="0"/>
              <a:t>11.a</a:t>
            </a:r>
            <a:endParaRPr lang="en-US" dirty="0"/>
          </a:p>
        </p:txBody>
      </p:sp>
      <p:pic>
        <p:nvPicPr>
          <p:cNvPr id="4" name="Picture 3"/>
          <p:cNvPicPr>
            <a:picLocks noChangeAspect="1"/>
          </p:cNvPicPr>
          <p:nvPr/>
        </p:nvPicPr>
        <p:blipFill>
          <a:blip r:embed="rId3"/>
          <a:stretch>
            <a:fillRect/>
          </a:stretch>
        </p:blipFill>
        <p:spPr>
          <a:xfrm>
            <a:off x="5850020" y="796489"/>
            <a:ext cx="4896533" cy="3517934"/>
          </a:xfrm>
          <a:prstGeom prst="rect">
            <a:avLst/>
          </a:prstGeom>
        </p:spPr>
      </p:pic>
      <p:sp>
        <p:nvSpPr>
          <p:cNvPr id="5" name="TextBox 4"/>
          <p:cNvSpPr txBox="1"/>
          <p:nvPr/>
        </p:nvSpPr>
        <p:spPr>
          <a:xfrm>
            <a:off x="7999165" y="4550398"/>
            <a:ext cx="598241" cy="369332"/>
          </a:xfrm>
          <a:prstGeom prst="rect">
            <a:avLst/>
          </a:prstGeom>
          <a:noFill/>
        </p:spPr>
        <p:txBody>
          <a:bodyPr wrap="none" rtlCol="0">
            <a:spAutoFit/>
          </a:bodyPr>
          <a:lstStyle/>
          <a:p>
            <a:r>
              <a:rPr lang="en-US" dirty="0" smtClean="0"/>
              <a:t>11.b</a:t>
            </a:r>
            <a:endParaRPr lang="en-US" dirty="0"/>
          </a:p>
        </p:txBody>
      </p:sp>
    </p:spTree>
    <p:extLst>
      <p:ext uri="{BB962C8B-B14F-4D97-AF65-F5344CB8AC3E}">
        <p14:creationId xmlns:p14="http://schemas.microsoft.com/office/powerpoint/2010/main" val="3817213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6975" y="289249"/>
            <a:ext cx="10019763" cy="1771897"/>
          </a:xfrm>
          <a:prstGeom prst="rect">
            <a:avLst/>
          </a:prstGeom>
        </p:spPr>
      </p:pic>
      <p:pic>
        <p:nvPicPr>
          <p:cNvPr id="3" name="Picture 2"/>
          <p:cNvPicPr>
            <a:picLocks noChangeAspect="1"/>
          </p:cNvPicPr>
          <p:nvPr/>
        </p:nvPicPr>
        <p:blipFill>
          <a:blip r:embed="rId3"/>
          <a:stretch>
            <a:fillRect/>
          </a:stretch>
        </p:blipFill>
        <p:spPr>
          <a:xfrm>
            <a:off x="2421227" y="2777179"/>
            <a:ext cx="6915955" cy="2838010"/>
          </a:xfrm>
          <a:prstGeom prst="rect">
            <a:avLst/>
          </a:prstGeom>
        </p:spPr>
      </p:pic>
    </p:spTree>
    <p:extLst>
      <p:ext uri="{BB962C8B-B14F-4D97-AF65-F5344CB8AC3E}">
        <p14:creationId xmlns:p14="http://schemas.microsoft.com/office/powerpoint/2010/main" val="3056024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5315"/>
            <a:ext cx="10515600" cy="4351338"/>
          </a:xfrm>
        </p:spPr>
        <p:txBody>
          <a:bodyPr>
            <a:noAutofit/>
          </a:bodyPr>
          <a:lstStyle/>
          <a:p>
            <a:pPr algn="ctr"/>
            <a:r>
              <a:rPr lang="en-US" sz="4000" dirty="0" smtClean="0">
                <a:latin typeface="Centaur" panose="02030504050205020304" pitchFamily="18" charset="0"/>
              </a:rPr>
              <a:t>Overview</a:t>
            </a:r>
          </a:p>
          <a:p>
            <a:pPr algn="ctr"/>
            <a:endParaRPr lang="en-US" sz="4000" dirty="0">
              <a:latin typeface="Centaur" panose="02030504050205020304" pitchFamily="18" charset="0"/>
            </a:endParaRPr>
          </a:p>
          <a:p>
            <a:pPr algn="ctr"/>
            <a:endParaRPr lang="en-US" sz="4000" dirty="0" smtClean="0">
              <a:latin typeface="Centaur" panose="02030504050205020304" pitchFamily="18" charset="0"/>
            </a:endParaRPr>
          </a:p>
          <a:p>
            <a:pPr algn="ctr"/>
            <a:r>
              <a:rPr lang="en-US" sz="4000" dirty="0" smtClean="0">
                <a:latin typeface="Centaur" panose="02030504050205020304" pitchFamily="18" charset="0"/>
              </a:rPr>
              <a:t>Queries</a:t>
            </a:r>
          </a:p>
          <a:p>
            <a:pPr algn="ctr"/>
            <a:endParaRPr lang="en-US" sz="4000" dirty="0">
              <a:latin typeface="Centaur" panose="02030504050205020304" pitchFamily="18" charset="0"/>
            </a:endParaRPr>
          </a:p>
          <a:p>
            <a:pPr algn="ctr"/>
            <a:endParaRPr lang="en-US" sz="4000" dirty="0" smtClean="0">
              <a:latin typeface="Centaur" panose="02030504050205020304" pitchFamily="18" charset="0"/>
            </a:endParaRPr>
          </a:p>
          <a:p>
            <a:pPr algn="ctr"/>
            <a:r>
              <a:rPr lang="en-US" sz="4000" dirty="0" smtClean="0">
                <a:latin typeface="Centaur" panose="02030504050205020304" pitchFamily="18" charset="0"/>
              </a:rPr>
              <a:t>Conclusion</a:t>
            </a:r>
          </a:p>
        </p:txBody>
      </p:sp>
    </p:spTree>
    <p:extLst>
      <p:ext uri="{BB962C8B-B14F-4D97-AF65-F5344CB8AC3E}">
        <p14:creationId xmlns:p14="http://schemas.microsoft.com/office/powerpoint/2010/main" val="4133955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2660" y="221519"/>
            <a:ext cx="11012437" cy="2448267"/>
          </a:xfrm>
          <a:prstGeom prst="rect">
            <a:avLst/>
          </a:prstGeom>
        </p:spPr>
      </p:pic>
      <p:pic>
        <p:nvPicPr>
          <p:cNvPr id="3" name="Picture 2"/>
          <p:cNvPicPr>
            <a:picLocks noChangeAspect="1"/>
          </p:cNvPicPr>
          <p:nvPr/>
        </p:nvPicPr>
        <p:blipFill>
          <a:blip r:embed="rId3"/>
          <a:stretch>
            <a:fillRect/>
          </a:stretch>
        </p:blipFill>
        <p:spPr>
          <a:xfrm>
            <a:off x="2073499" y="3427645"/>
            <a:ext cx="7933386" cy="2664062"/>
          </a:xfrm>
          <a:prstGeom prst="rect">
            <a:avLst/>
          </a:prstGeom>
        </p:spPr>
      </p:pic>
    </p:spTree>
    <p:extLst>
      <p:ext uri="{BB962C8B-B14F-4D97-AF65-F5344CB8AC3E}">
        <p14:creationId xmlns:p14="http://schemas.microsoft.com/office/powerpoint/2010/main" val="3088743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3487" y="218332"/>
            <a:ext cx="11320530" cy="1991003"/>
          </a:xfrm>
          <a:prstGeom prst="rect">
            <a:avLst/>
          </a:prstGeom>
        </p:spPr>
      </p:pic>
      <p:pic>
        <p:nvPicPr>
          <p:cNvPr id="3" name="Picture 2"/>
          <p:cNvPicPr>
            <a:picLocks noChangeAspect="1"/>
          </p:cNvPicPr>
          <p:nvPr/>
        </p:nvPicPr>
        <p:blipFill>
          <a:blip r:embed="rId3"/>
          <a:stretch>
            <a:fillRect/>
          </a:stretch>
        </p:blipFill>
        <p:spPr>
          <a:xfrm>
            <a:off x="1236372" y="3126851"/>
            <a:ext cx="9247031" cy="2381582"/>
          </a:xfrm>
          <a:prstGeom prst="rect">
            <a:avLst/>
          </a:prstGeom>
        </p:spPr>
      </p:pic>
    </p:spTree>
    <p:extLst>
      <p:ext uri="{BB962C8B-B14F-4D97-AF65-F5344CB8AC3E}">
        <p14:creationId xmlns:p14="http://schemas.microsoft.com/office/powerpoint/2010/main" val="2151698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5003" y="300589"/>
            <a:ext cx="10934163" cy="2854735"/>
          </a:xfrm>
          <a:prstGeom prst="rect">
            <a:avLst/>
          </a:prstGeom>
        </p:spPr>
      </p:pic>
      <p:pic>
        <p:nvPicPr>
          <p:cNvPr id="3" name="Picture 2"/>
          <p:cNvPicPr>
            <a:picLocks noChangeAspect="1"/>
          </p:cNvPicPr>
          <p:nvPr/>
        </p:nvPicPr>
        <p:blipFill>
          <a:blip r:embed="rId3"/>
          <a:stretch>
            <a:fillRect/>
          </a:stretch>
        </p:blipFill>
        <p:spPr>
          <a:xfrm>
            <a:off x="1249252" y="3537382"/>
            <a:ext cx="9079604" cy="2657356"/>
          </a:xfrm>
          <a:prstGeom prst="rect">
            <a:avLst/>
          </a:prstGeom>
        </p:spPr>
      </p:pic>
    </p:spTree>
    <p:extLst>
      <p:ext uri="{BB962C8B-B14F-4D97-AF65-F5344CB8AC3E}">
        <p14:creationId xmlns:p14="http://schemas.microsoft.com/office/powerpoint/2010/main" val="26954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78071" y="178177"/>
            <a:ext cx="10364646" cy="3337756"/>
          </a:xfrm>
          <a:prstGeom prst="rect">
            <a:avLst/>
          </a:prstGeom>
        </p:spPr>
      </p:pic>
      <p:pic>
        <p:nvPicPr>
          <p:cNvPr id="3" name="Picture 2"/>
          <p:cNvPicPr>
            <a:picLocks noChangeAspect="1"/>
          </p:cNvPicPr>
          <p:nvPr/>
        </p:nvPicPr>
        <p:blipFill>
          <a:blip r:embed="rId3"/>
          <a:stretch>
            <a:fillRect/>
          </a:stretch>
        </p:blipFill>
        <p:spPr>
          <a:xfrm>
            <a:off x="1880315" y="3681705"/>
            <a:ext cx="8062175" cy="2770610"/>
          </a:xfrm>
          <a:prstGeom prst="rect">
            <a:avLst/>
          </a:prstGeom>
        </p:spPr>
      </p:pic>
    </p:spTree>
    <p:extLst>
      <p:ext uri="{BB962C8B-B14F-4D97-AF65-F5344CB8AC3E}">
        <p14:creationId xmlns:p14="http://schemas.microsoft.com/office/powerpoint/2010/main" val="1363403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1708" y="228446"/>
            <a:ext cx="10517068" cy="4134427"/>
          </a:xfrm>
          <a:prstGeom prst="rect">
            <a:avLst/>
          </a:prstGeom>
        </p:spPr>
      </p:pic>
      <p:pic>
        <p:nvPicPr>
          <p:cNvPr id="3" name="Picture 2"/>
          <p:cNvPicPr>
            <a:picLocks noChangeAspect="1"/>
          </p:cNvPicPr>
          <p:nvPr/>
        </p:nvPicPr>
        <p:blipFill>
          <a:blip r:embed="rId3"/>
          <a:stretch>
            <a:fillRect/>
          </a:stretch>
        </p:blipFill>
        <p:spPr>
          <a:xfrm>
            <a:off x="1223493" y="4750615"/>
            <a:ext cx="8538693" cy="1701700"/>
          </a:xfrm>
          <a:prstGeom prst="rect">
            <a:avLst/>
          </a:prstGeom>
        </p:spPr>
      </p:pic>
    </p:spTree>
    <p:extLst>
      <p:ext uri="{BB962C8B-B14F-4D97-AF65-F5344CB8AC3E}">
        <p14:creationId xmlns:p14="http://schemas.microsoft.com/office/powerpoint/2010/main" val="2179673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aur" panose="02030504050205020304" pitchFamily="18" charset="0"/>
              </a:rPr>
              <a:t>Conclusion:</a:t>
            </a:r>
            <a:endParaRPr lang="en-US" dirty="0">
              <a:latin typeface="Centaur" panose="02030504050205020304" pitchFamily="18" charset="0"/>
            </a:endParaRPr>
          </a:p>
        </p:txBody>
      </p:sp>
      <p:sp>
        <p:nvSpPr>
          <p:cNvPr id="3" name="Content Placeholder 2"/>
          <p:cNvSpPr>
            <a:spLocks noGrp="1"/>
          </p:cNvSpPr>
          <p:nvPr>
            <p:ph idx="1"/>
          </p:nvPr>
        </p:nvSpPr>
        <p:spPr/>
        <p:txBody>
          <a:bodyPr>
            <a:normAutofit/>
          </a:bodyPr>
          <a:lstStyle/>
          <a:p>
            <a:r>
              <a:rPr lang="en-US" sz="2000" dirty="0">
                <a:latin typeface="Centaur" panose="02030504050205020304" pitchFamily="18" charset="0"/>
              </a:rPr>
              <a:t>In this analysis of gaming behavior, we explored player performance across three levels and three difficulty tiers. By dissecting player actions such as kill counts and stage progression, we unveiled patterns indicative of player engagement and skill development. Through careful examination of player demographics and device usage, we identified trends in gameplay preferences and user engagement. Our findings highlight standout performances, including top scores and headshot counts, while also revealing areas for potential optimization in game mechanics. Overall, this analysis provides valuable insights into player behavior and performance, laying the groundwork for future enhancements to the gaming experience</a:t>
            </a:r>
            <a:r>
              <a:rPr lang="en-US" sz="2000" dirty="0" smtClean="0">
                <a:latin typeface="Centaur" panose="02030504050205020304" pitchFamily="18" charset="0"/>
              </a:rPr>
              <a:t>.</a:t>
            </a:r>
          </a:p>
          <a:p>
            <a:r>
              <a:rPr lang="en-US" sz="2000" dirty="0">
                <a:latin typeface="Centaur" panose="02030504050205020304" pitchFamily="18" charset="0"/>
              </a:rPr>
              <a:t>In this </a:t>
            </a:r>
            <a:r>
              <a:rPr lang="en-US" sz="2000" dirty="0" smtClean="0">
                <a:latin typeface="Centaur" panose="02030504050205020304" pitchFamily="18" charset="0"/>
              </a:rPr>
              <a:t>analysis, I  have learnt about complex query structures, windows function ( like rank(), </a:t>
            </a:r>
            <a:r>
              <a:rPr lang="en-US" sz="2000" dirty="0" err="1" smtClean="0">
                <a:latin typeface="Centaur" panose="02030504050205020304" pitchFamily="18" charset="0"/>
              </a:rPr>
              <a:t>dense_rank</a:t>
            </a:r>
            <a:r>
              <a:rPr lang="en-US" sz="2000" dirty="0" smtClean="0">
                <a:latin typeface="Centaur" panose="02030504050205020304" pitchFamily="18" charset="0"/>
              </a:rPr>
              <a:t>(), </a:t>
            </a:r>
            <a:r>
              <a:rPr lang="en-US" sz="2000" dirty="0" err="1" smtClean="0">
                <a:latin typeface="Centaur" panose="02030504050205020304" pitchFamily="18" charset="0"/>
              </a:rPr>
              <a:t>row_number</a:t>
            </a:r>
            <a:r>
              <a:rPr lang="en-US" sz="2000" dirty="0" smtClean="0">
                <a:latin typeface="Centaur" panose="02030504050205020304" pitchFamily="18" charset="0"/>
              </a:rPr>
              <a:t>()),  Stored procedure and how to create it and call it.</a:t>
            </a:r>
          </a:p>
          <a:p>
            <a:endParaRPr lang="en-US" sz="2000" dirty="0">
              <a:latin typeface="Centaur" panose="02030504050205020304" pitchFamily="18" charset="0"/>
            </a:endParaRP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22839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2595" y="2593170"/>
            <a:ext cx="10515600" cy="1325563"/>
          </a:xfrm>
        </p:spPr>
        <p:txBody>
          <a:bodyPr>
            <a:normAutofit/>
          </a:bodyPr>
          <a:lstStyle/>
          <a:p>
            <a:pPr algn="ctr"/>
            <a:r>
              <a:rPr lang="en-US" sz="7200" b="1" dirty="0" smtClean="0"/>
              <a:t>Thank You</a:t>
            </a:r>
            <a:endParaRPr lang="en-US" sz="7200" b="1" dirty="0"/>
          </a:p>
        </p:txBody>
      </p:sp>
      <p:cxnSp>
        <p:nvCxnSpPr>
          <p:cNvPr id="6" name="Straight Connector 5"/>
          <p:cNvCxnSpPr/>
          <p:nvPr/>
        </p:nvCxnSpPr>
        <p:spPr>
          <a:xfrm flipV="1">
            <a:off x="4350377" y="3857224"/>
            <a:ext cx="1584101" cy="2575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481093" y="3831466"/>
            <a:ext cx="1584101" cy="2575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Flowchart: Connector 8"/>
          <p:cNvSpPr/>
          <p:nvPr/>
        </p:nvSpPr>
        <p:spPr>
          <a:xfrm>
            <a:off x="6077353" y="3757412"/>
            <a:ext cx="218941" cy="199622"/>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3065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entaur" panose="02030504050205020304" pitchFamily="18" charset="0"/>
              </a:rPr>
              <a:t>Dataset </a:t>
            </a:r>
            <a:r>
              <a:rPr lang="en-US" b="1" dirty="0" smtClean="0">
                <a:latin typeface="Centaur" panose="02030504050205020304" pitchFamily="18" charset="0"/>
              </a:rPr>
              <a:t>Description:</a:t>
            </a:r>
            <a:endParaRPr lang="en-US" dirty="0">
              <a:latin typeface="Centaur" panose="02030504050205020304" pitchFamily="18" charset="0"/>
            </a:endParaRPr>
          </a:p>
        </p:txBody>
      </p:sp>
      <p:sp>
        <p:nvSpPr>
          <p:cNvPr id="3" name="Content Placeholder 2"/>
          <p:cNvSpPr>
            <a:spLocks noGrp="1"/>
          </p:cNvSpPr>
          <p:nvPr>
            <p:ph idx="1"/>
          </p:nvPr>
        </p:nvSpPr>
        <p:spPr>
          <a:xfrm>
            <a:off x="1533659" y="2745795"/>
            <a:ext cx="3939862" cy="2676211"/>
          </a:xfrm>
        </p:spPr>
        <p:txBody>
          <a:bodyPr>
            <a:normAutofit fontScale="70000" lnSpcReduction="20000"/>
          </a:bodyPr>
          <a:lstStyle/>
          <a:p>
            <a:pPr marL="0" indent="0">
              <a:buNone/>
            </a:pPr>
            <a:endParaRPr lang="en-US" dirty="0" smtClean="0">
              <a:latin typeface="Centaur" panose="02030504050205020304" pitchFamily="18" charset="0"/>
            </a:endParaRPr>
          </a:p>
          <a:p>
            <a:r>
              <a:rPr lang="en-US" dirty="0">
                <a:latin typeface="Centaur" panose="02030504050205020304" pitchFamily="18" charset="0"/>
              </a:rPr>
              <a:t>Player Details Table:</a:t>
            </a:r>
          </a:p>
          <a:p>
            <a:pPr lvl="1"/>
            <a:r>
              <a:rPr lang="en-US" dirty="0">
                <a:latin typeface="Centaur" panose="02030504050205020304" pitchFamily="18" charset="0"/>
              </a:rPr>
              <a:t>P_ID: Player ID</a:t>
            </a:r>
          </a:p>
          <a:p>
            <a:pPr lvl="1"/>
            <a:r>
              <a:rPr lang="en-US" dirty="0" err="1">
                <a:latin typeface="Centaur" panose="02030504050205020304" pitchFamily="18" charset="0"/>
              </a:rPr>
              <a:t>PName</a:t>
            </a:r>
            <a:r>
              <a:rPr lang="en-US" dirty="0">
                <a:latin typeface="Centaur" panose="02030504050205020304" pitchFamily="18" charset="0"/>
              </a:rPr>
              <a:t>: Player Name</a:t>
            </a:r>
          </a:p>
          <a:p>
            <a:pPr lvl="1"/>
            <a:r>
              <a:rPr lang="en-US" dirty="0">
                <a:latin typeface="Centaur" panose="02030504050205020304" pitchFamily="18" charset="0"/>
              </a:rPr>
              <a:t>L1_status: Level 1 Status</a:t>
            </a:r>
          </a:p>
          <a:p>
            <a:pPr lvl="1"/>
            <a:r>
              <a:rPr lang="en-US" dirty="0">
                <a:latin typeface="Centaur" panose="02030504050205020304" pitchFamily="18" charset="0"/>
              </a:rPr>
              <a:t>L2_status: Level 2 Status</a:t>
            </a:r>
          </a:p>
          <a:p>
            <a:pPr lvl="1"/>
            <a:r>
              <a:rPr lang="en-US" dirty="0">
                <a:latin typeface="Centaur" panose="02030504050205020304" pitchFamily="18" charset="0"/>
              </a:rPr>
              <a:t>L1_code: System-generated Level 1 Code</a:t>
            </a:r>
          </a:p>
          <a:p>
            <a:pPr lvl="1"/>
            <a:r>
              <a:rPr lang="en-US" dirty="0">
                <a:latin typeface="Centaur" panose="02030504050205020304" pitchFamily="18" charset="0"/>
              </a:rPr>
              <a:t>L2_code: System-generated Level 2 Code</a:t>
            </a:r>
          </a:p>
          <a:p>
            <a:pPr marL="0" indent="0">
              <a:buNone/>
            </a:pPr>
            <a:endParaRPr lang="en-US" dirty="0"/>
          </a:p>
        </p:txBody>
      </p:sp>
      <p:sp>
        <p:nvSpPr>
          <p:cNvPr id="5" name="Content Placeholder 2"/>
          <p:cNvSpPr txBox="1">
            <a:spLocks/>
          </p:cNvSpPr>
          <p:nvPr/>
        </p:nvSpPr>
        <p:spPr>
          <a:xfrm>
            <a:off x="1082899" y="1690688"/>
            <a:ext cx="10405056" cy="859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Centaur" panose="02030504050205020304" pitchFamily="18" charset="0"/>
              </a:rPr>
              <a:t>The dataset comprises two main tables: Player Details and Level Details.</a:t>
            </a:r>
          </a:p>
          <a:p>
            <a:endParaRPr lang="en-US" dirty="0"/>
          </a:p>
        </p:txBody>
      </p:sp>
      <p:pic>
        <p:nvPicPr>
          <p:cNvPr id="6" name="Picture 5"/>
          <p:cNvPicPr>
            <a:picLocks noChangeAspect="1"/>
          </p:cNvPicPr>
          <p:nvPr/>
        </p:nvPicPr>
        <p:blipFill>
          <a:blip r:embed="rId2"/>
          <a:stretch>
            <a:fillRect/>
          </a:stretch>
        </p:blipFill>
        <p:spPr>
          <a:xfrm>
            <a:off x="5699358" y="2855003"/>
            <a:ext cx="4991797" cy="2457793"/>
          </a:xfrm>
          <a:prstGeom prst="rect">
            <a:avLst/>
          </a:prstGeom>
        </p:spPr>
      </p:pic>
      <p:sp>
        <p:nvSpPr>
          <p:cNvPr id="7" name="TextBox 6"/>
          <p:cNvSpPr txBox="1"/>
          <p:nvPr/>
        </p:nvSpPr>
        <p:spPr>
          <a:xfrm>
            <a:off x="7279941" y="2463240"/>
            <a:ext cx="1830629" cy="369332"/>
          </a:xfrm>
          <a:prstGeom prst="rect">
            <a:avLst/>
          </a:prstGeom>
          <a:noFill/>
        </p:spPr>
        <p:txBody>
          <a:bodyPr wrap="none" rtlCol="0">
            <a:spAutoFit/>
          </a:bodyPr>
          <a:lstStyle/>
          <a:p>
            <a:r>
              <a:rPr lang="en-US" dirty="0" smtClean="0">
                <a:latin typeface="Centaur" panose="02030504050205020304" pitchFamily="18" charset="0"/>
              </a:rPr>
              <a:t>Player Details Table</a:t>
            </a:r>
            <a:endParaRPr lang="en-US" dirty="0">
              <a:latin typeface="Centaur" panose="02030504050205020304" pitchFamily="18" charset="0"/>
            </a:endParaRPr>
          </a:p>
        </p:txBody>
      </p:sp>
    </p:spTree>
    <p:extLst>
      <p:ext uri="{BB962C8B-B14F-4D97-AF65-F5344CB8AC3E}">
        <p14:creationId xmlns:p14="http://schemas.microsoft.com/office/powerpoint/2010/main" val="2952160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65333" y="772090"/>
            <a:ext cx="6230960" cy="2486372"/>
          </a:xfrm>
          <a:prstGeom prst="rect">
            <a:avLst/>
          </a:prstGeom>
        </p:spPr>
      </p:pic>
      <p:sp>
        <p:nvSpPr>
          <p:cNvPr id="5" name="TextBox 4"/>
          <p:cNvSpPr txBox="1"/>
          <p:nvPr/>
        </p:nvSpPr>
        <p:spPr>
          <a:xfrm>
            <a:off x="8242479" y="402758"/>
            <a:ext cx="1272977" cy="369332"/>
          </a:xfrm>
          <a:prstGeom prst="rect">
            <a:avLst/>
          </a:prstGeom>
          <a:noFill/>
        </p:spPr>
        <p:txBody>
          <a:bodyPr wrap="none" rtlCol="0">
            <a:spAutoFit/>
          </a:bodyPr>
          <a:lstStyle/>
          <a:p>
            <a:r>
              <a:rPr lang="en-US" dirty="0" smtClean="0">
                <a:latin typeface="Centaur" panose="02030504050205020304" pitchFamily="18" charset="0"/>
              </a:rPr>
              <a:t>Level Details</a:t>
            </a:r>
            <a:endParaRPr lang="en-US" dirty="0">
              <a:latin typeface="Centaur" panose="02030504050205020304" pitchFamily="18" charset="0"/>
            </a:endParaRPr>
          </a:p>
        </p:txBody>
      </p:sp>
      <p:sp>
        <p:nvSpPr>
          <p:cNvPr id="8" name="Content Placeholder 2"/>
          <p:cNvSpPr txBox="1">
            <a:spLocks/>
          </p:cNvSpPr>
          <p:nvPr/>
        </p:nvSpPr>
        <p:spPr>
          <a:xfrm>
            <a:off x="675685" y="541206"/>
            <a:ext cx="4529070" cy="293955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entaur" panose="02030504050205020304" pitchFamily="18" charset="0"/>
              </a:rPr>
              <a:t>Level Details Table:</a:t>
            </a:r>
          </a:p>
          <a:p>
            <a:pPr lvl="1"/>
            <a:r>
              <a:rPr lang="en-US" dirty="0">
                <a:latin typeface="Centaur" panose="02030504050205020304" pitchFamily="18" charset="0"/>
              </a:rPr>
              <a:t>P_ID: Player ID</a:t>
            </a:r>
          </a:p>
          <a:p>
            <a:pPr lvl="1"/>
            <a:r>
              <a:rPr lang="en-US" dirty="0" err="1">
                <a:latin typeface="Centaur" panose="02030504050205020304" pitchFamily="18" charset="0"/>
              </a:rPr>
              <a:t>Dev_ID</a:t>
            </a:r>
            <a:r>
              <a:rPr lang="en-US" dirty="0">
                <a:latin typeface="Centaur" panose="02030504050205020304" pitchFamily="18" charset="0"/>
              </a:rPr>
              <a:t>: Device ID</a:t>
            </a:r>
          </a:p>
          <a:p>
            <a:pPr lvl="1"/>
            <a:r>
              <a:rPr lang="en-US" dirty="0" err="1">
                <a:latin typeface="Centaur" panose="02030504050205020304" pitchFamily="18" charset="0"/>
              </a:rPr>
              <a:t>start_time</a:t>
            </a:r>
            <a:r>
              <a:rPr lang="en-US" dirty="0">
                <a:latin typeface="Centaur" panose="02030504050205020304" pitchFamily="18" charset="0"/>
              </a:rPr>
              <a:t>: Start Time</a:t>
            </a:r>
          </a:p>
          <a:p>
            <a:pPr lvl="1"/>
            <a:r>
              <a:rPr lang="en-US" dirty="0" err="1">
                <a:latin typeface="Centaur" panose="02030504050205020304" pitchFamily="18" charset="0"/>
              </a:rPr>
              <a:t>stages_crossed</a:t>
            </a:r>
            <a:r>
              <a:rPr lang="en-US" dirty="0">
                <a:latin typeface="Centaur" panose="02030504050205020304" pitchFamily="18" charset="0"/>
              </a:rPr>
              <a:t>: Stages Crossed</a:t>
            </a:r>
          </a:p>
          <a:p>
            <a:pPr lvl="1"/>
            <a:r>
              <a:rPr lang="en-US" dirty="0">
                <a:latin typeface="Centaur" panose="02030504050205020304" pitchFamily="18" charset="0"/>
              </a:rPr>
              <a:t>level: Game Level</a:t>
            </a:r>
          </a:p>
          <a:p>
            <a:pPr lvl="1"/>
            <a:r>
              <a:rPr lang="en-US" dirty="0">
                <a:latin typeface="Centaur" panose="02030504050205020304" pitchFamily="18" charset="0"/>
              </a:rPr>
              <a:t>difficulty: Difficulty Level</a:t>
            </a:r>
          </a:p>
          <a:p>
            <a:pPr lvl="1"/>
            <a:r>
              <a:rPr lang="en-US" dirty="0" err="1">
                <a:latin typeface="Centaur" panose="02030504050205020304" pitchFamily="18" charset="0"/>
              </a:rPr>
              <a:t>kill_count</a:t>
            </a:r>
            <a:r>
              <a:rPr lang="en-US" dirty="0">
                <a:latin typeface="Centaur" panose="02030504050205020304" pitchFamily="18" charset="0"/>
              </a:rPr>
              <a:t>: Kill Count</a:t>
            </a:r>
          </a:p>
          <a:p>
            <a:pPr lvl="1"/>
            <a:r>
              <a:rPr lang="en-US" dirty="0" err="1">
                <a:latin typeface="Centaur" panose="02030504050205020304" pitchFamily="18" charset="0"/>
              </a:rPr>
              <a:t>headshots_count</a:t>
            </a:r>
            <a:r>
              <a:rPr lang="en-US" dirty="0">
                <a:latin typeface="Centaur" panose="02030504050205020304" pitchFamily="18" charset="0"/>
              </a:rPr>
              <a:t>: Headshots Count</a:t>
            </a:r>
          </a:p>
          <a:p>
            <a:pPr lvl="1"/>
            <a:r>
              <a:rPr lang="en-US" dirty="0">
                <a:latin typeface="Centaur" panose="02030504050205020304" pitchFamily="18" charset="0"/>
              </a:rPr>
              <a:t>score: Player Score</a:t>
            </a:r>
          </a:p>
          <a:p>
            <a:pPr lvl="1"/>
            <a:r>
              <a:rPr lang="en-US" dirty="0" err="1">
                <a:latin typeface="Centaur" panose="02030504050205020304" pitchFamily="18" charset="0"/>
              </a:rPr>
              <a:t>lives_earned</a:t>
            </a:r>
            <a:r>
              <a:rPr lang="en-US" dirty="0">
                <a:latin typeface="Centaur" panose="02030504050205020304" pitchFamily="18" charset="0"/>
              </a:rPr>
              <a:t>: Extra Lives Earned</a:t>
            </a:r>
          </a:p>
          <a:p>
            <a:endParaRPr lang="en-US" dirty="0"/>
          </a:p>
        </p:txBody>
      </p:sp>
    </p:spTree>
    <p:extLst>
      <p:ext uri="{BB962C8B-B14F-4D97-AF65-F5344CB8AC3E}">
        <p14:creationId xmlns:p14="http://schemas.microsoft.com/office/powerpoint/2010/main" val="398557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9104" y="897329"/>
            <a:ext cx="8641724" cy="5515959"/>
          </a:xfrm>
          <a:prstGeom prst="rect">
            <a:avLst/>
          </a:prstGeom>
        </p:spPr>
      </p:pic>
      <p:sp>
        <p:nvSpPr>
          <p:cNvPr id="3" name="TextBox 2"/>
          <p:cNvSpPr txBox="1"/>
          <p:nvPr/>
        </p:nvSpPr>
        <p:spPr>
          <a:xfrm>
            <a:off x="5209504" y="170887"/>
            <a:ext cx="2240924" cy="584775"/>
          </a:xfrm>
          <a:prstGeom prst="rect">
            <a:avLst/>
          </a:prstGeom>
          <a:noFill/>
        </p:spPr>
        <p:txBody>
          <a:bodyPr wrap="square" rtlCol="0">
            <a:spAutoFit/>
          </a:bodyPr>
          <a:lstStyle/>
          <a:p>
            <a:r>
              <a:rPr lang="en-US" sz="3200" dirty="0" smtClean="0">
                <a:latin typeface="Centaur" panose="02030504050205020304" pitchFamily="18" charset="0"/>
              </a:rPr>
              <a:t>ER Diagram</a:t>
            </a:r>
            <a:endParaRPr lang="en-US" sz="3200" dirty="0">
              <a:latin typeface="Centaur" panose="02030504050205020304" pitchFamily="18" charset="0"/>
            </a:endParaRPr>
          </a:p>
        </p:txBody>
      </p:sp>
    </p:spTree>
    <p:extLst>
      <p:ext uri="{BB962C8B-B14F-4D97-AF65-F5344CB8AC3E}">
        <p14:creationId xmlns:p14="http://schemas.microsoft.com/office/powerpoint/2010/main" val="2027571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16" y="2451502"/>
            <a:ext cx="10515600" cy="1325563"/>
          </a:xfrm>
        </p:spPr>
        <p:txBody>
          <a:bodyPr/>
          <a:lstStyle/>
          <a:p>
            <a:pPr algn="ctr"/>
            <a:r>
              <a:rPr lang="en-US" u="sng" dirty="0" smtClean="0">
                <a:latin typeface="Centaur" panose="02030504050205020304" pitchFamily="18" charset="0"/>
              </a:rPr>
              <a:t>DATA  QUERIES</a:t>
            </a:r>
            <a:endParaRPr lang="en-US" u="sng" dirty="0">
              <a:latin typeface="Centaur" panose="02030504050205020304" pitchFamily="18" charset="0"/>
            </a:endParaRPr>
          </a:p>
        </p:txBody>
      </p:sp>
    </p:spTree>
    <p:extLst>
      <p:ext uri="{BB962C8B-B14F-4D97-AF65-F5344CB8AC3E}">
        <p14:creationId xmlns:p14="http://schemas.microsoft.com/office/powerpoint/2010/main" val="238630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23256" y="633790"/>
            <a:ext cx="9945488" cy="1314633"/>
          </a:xfrm>
          <a:prstGeom prst="rect">
            <a:avLst/>
          </a:prstGeom>
        </p:spPr>
      </p:pic>
      <p:pic>
        <p:nvPicPr>
          <p:cNvPr id="5" name="Picture 4"/>
          <p:cNvPicPr>
            <a:picLocks noChangeAspect="1"/>
          </p:cNvPicPr>
          <p:nvPr/>
        </p:nvPicPr>
        <p:blipFill>
          <a:blip r:embed="rId3"/>
          <a:stretch>
            <a:fillRect/>
          </a:stretch>
        </p:blipFill>
        <p:spPr>
          <a:xfrm>
            <a:off x="1378039" y="2585919"/>
            <a:ext cx="9556124" cy="2436841"/>
          </a:xfrm>
          <a:prstGeom prst="rect">
            <a:avLst/>
          </a:prstGeom>
        </p:spPr>
      </p:pic>
    </p:spTree>
    <p:extLst>
      <p:ext uri="{BB962C8B-B14F-4D97-AF65-F5344CB8AC3E}">
        <p14:creationId xmlns:p14="http://schemas.microsoft.com/office/powerpoint/2010/main" val="1842129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8358" y="502731"/>
            <a:ext cx="8011643" cy="2143424"/>
          </a:xfrm>
          <a:prstGeom prst="rect">
            <a:avLst/>
          </a:prstGeom>
        </p:spPr>
      </p:pic>
      <p:pic>
        <p:nvPicPr>
          <p:cNvPr id="3" name="Picture 2"/>
          <p:cNvPicPr>
            <a:picLocks noChangeAspect="1"/>
          </p:cNvPicPr>
          <p:nvPr/>
        </p:nvPicPr>
        <p:blipFill>
          <a:blip r:embed="rId3"/>
          <a:stretch>
            <a:fillRect/>
          </a:stretch>
        </p:blipFill>
        <p:spPr>
          <a:xfrm>
            <a:off x="2794715" y="3541062"/>
            <a:ext cx="6130344" cy="2151400"/>
          </a:xfrm>
          <a:prstGeom prst="rect">
            <a:avLst/>
          </a:prstGeom>
        </p:spPr>
      </p:pic>
    </p:spTree>
    <p:extLst>
      <p:ext uri="{BB962C8B-B14F-4D97-AF65-F5344CB8AC3E}">
        <p14:creationId xmlns:p14="http://schemas.microsoft.com/office/powerpoint/2010/main" val="598715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0208" y="296503"/>
            <a:ext cx="11060068" cy="2581635"/>
          </a:xfrm>
          <a:prstGeom prst="rect">
            <a:avLst/>
          </a:prstGeom>
        </p:spPr>
      </p:pic>
      <p:pic>
        <p:nvPicPr>
          <p:cNvPr id="3" name="Picture 2"/>
          <p:cNvPicPr>
            <a:picLocks noChangeAspect="1"/>
          </p:cNvPicPr>
          <p:nvPr/>
        </p:nvPicPr>
        <p:blipFill>
          <a:blip r:embed="rId3"/>
          <a:stretch>
            <a:fillRect/>
          </a:stretch>
        </p:blipFill>
        <p:spPr>
          <a:xfrm>
            <a:off x="1571223" y="3974181"/>
            <a:ext cx="9324304" cy="1808433"/>
          </a:xfrm>
          <a:prstGeom prst="rect">
            <a:avLst/>
          </a:prstGeom>
        </p:spPr>
      </p:pic>
    </p:spTree>
    <p:extLst>
      <p:ext uri="{BB962C8B-B14F-4D97-AF65-F5344CB8AC3E}">
        <p14:creationId xmlns:p14="http://schemas.microsoft.com/office/powerpoint/2010/main" val="395000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3877</TotalTime>
  <Words>263</Words>
  <Application>Microsoft Office PowerPoint</Application>
  <PresentationFormat>Widescreen</PresentationFormat>
  <Paragraphs>50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Centaur</vt:lpstr>
      <vt:lpstr>Office Theme</vt:lpstr>
      <vt:lpstr>Game Analysis Using SQL</vt:lpstr>
      <vt:lpstr>PowerPoint Presentation</vt:lpstr>
      <vt:lpstr>Dataset Description:</vt:lpstr>
      <vt:lpstr>PowerPoint Presentation</vt:lpstr>
      <vt:lpstr>PowerPoint Presentation</vt:lpstr>
      <vt:lpstr>DATA  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Analysis Using SQL</dc:title>
  <dc:creator>User</dc:creator>
  <cp:lastModifiedBy>User</cp:lastModifiedBy>
  <cp:revision>24</cp:revision>
  <dcterms:created xsi:type="dcterms:W3CDTF">2024-04-19T16:55:50Z</dcterms:created>
  <dcterms:modified xsi:type="dcterms:W3CDTF">2024-04-22T12:32:17Z</dcterms:modified>
</cp:coreProperties>
</file>