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7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Shreya Shetty Atmakuri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649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The top customers are the ones who purchased recently, bought frequently and tend to spend more during their visits.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We filter through the top customers depending on their RFM scores listed previously.</a:t>
            </a:r>
          </a:p>
        </p:txBody>
      </p:sp>
      <p:pic>
        <p:nvPicPr>
          <p:cNvPr id="3" name="Picture 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D3BD7A9-49DB-41D7-BE0B-8EEE6098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815" y="2672908"/>
            <a:ext cx="2590469" cy="19428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You.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dirty="0"/>
              <a:t>Recommending top customers to target from the new customer list of 1000 customers.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dirty="0"/>
              <a:t>Outline: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Sprocket Central is a bikes &amp; cycling accessories company.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KPMG Data Analytics consulting team is provided with 3 datasets, related to customer and their transaction details, to recommend which new customers can be targeted to boost their business.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3D578-17E6-40F8-BD5F-7A6992007ED7}"/>
              </a:ext>
            </a:extLst>
          </p:cNvPr>
          <p:cNvSpPr txBox="1"/>
          <p:nvPr/>
        </p:nvSpPr>
        <p:spPr>
          <a:xfrm>
            <a:off x="4580200" y="2722681"/>
            <a:ext cx="4190425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latin typeface="Open Sans"/>
              </a:rPr>
              <a:t>Datasets provided:</a:t>
            </a: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Customer Demographic</a:t>
            </a: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500" dirty="0">
                <a:latin typeface="Open Sans"/>
              </a:rPr>
              <a:t>Customer Address</a:t>
            </a: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Transactions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check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FA892C-79B5-4173-8C01-3182F7B8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85266"/>
              </p:ext>
            </p:extLst>
          </p:nvPr>
        </p:nvGraphicFramePr>
        <p:xfrm>
          <a:off x="205025" y="1717481"/>
          <a:ext cx="5886616" cy="28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518">
                  <a:extLst>
                    <a:ext uri="{9D8B030D-6E8A-4147-A177-3AD203B41FA5}">
                      <a16:colId xmlns:a16="http://schemas.microsoft.com/office/drawing/2014/main" val="4178564427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4000456394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440690459"/>
                    </a:ext>
                  </a:extLst>
                </a:gridCol>
                <a:gridCol w="1693628">
                  <a:extLst>
                    <a:ext uri="{9D8B030D-6E8A-4147-A177-3AD203B41FA5}">
                      <a16:colId xmlns:a16="http://schemas.microsoft.com/office/drawing/2014/main" val="1937986580"/>
                    </a:ext>
                  </a:extLst>
                </a:gridCol>
              </a:tblGrid>
              <a:tr h="48100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Standard Data Quality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6509"/>
                  </a:ext>
                </a:extLst>
              </a:tr>
              <a:tr h="45017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DOB: unrealistic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77706"/>
                  </a:ext>
                </a:extLst>
              </a:tr>
              <a:tr h="58807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Job title: missing values</a:t>
                      </a:r>
                    </a:p>
                    <a:p>
                      <a:pPr algn="just"/>
                      <a:r>
                        <a:rPr lang="en-US" dirty="0"/>
                        <a:t>Age: missing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Online order: missing values</a:t>
                      </a:r>
                    </a:p>
                    <a:p>
                      <a:pPr algn="just"/>
                      <a:r>
                        <a:rPr lang="en-US" dirty="0"/>
                        <a:t>Brand: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75183"/>
                  </a:ext>
                </a:extLst>
              </a:tr>
              <a:tr h="45017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Gender: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State: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12519"/>
                  </a:ext>
                </a:extLst>
              </a:tr>
              <a:tr h="45017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 column: 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92413"/>
                  </a:ext>
                </a:extLst>
              </a:tr>
              <a:tr h="45017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Product first sold date: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72780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17634-CC2A-4B38-AD7E-B4F677C43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04" y="914271"/>
            <a:ext cx="2945296" cy="3944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Clean-up: Actions taken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C86666-E1E1-4533-92DB-D1CA3E295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47375"/>
              </p:ext>
            </p:extLst>
          </p:nvPr>
        </p:nvGraphicFramePr>
        <p:xfrm>
          <a:off x="728869" y="1733384"/>
          <a:ext cx="7166776" cy="250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6581">
                  <a:extLst>
                    <a:ext uri="{9D8B030D-6E8A-4147-A177-3AD203B41FA5}">
                      <a16:colId xmlns:a16="http://schemas.microsoft.com/office/drawing/2014/main" val="2127917585"/>
                    </a:ext>
                  </a:extLst>
                </a:gridCol>
                <a:gridCol w="4540195">
                  <a:extLst>
                    <a:ext uri="{9D8B030D-6E8A-4147-A177-3AD203B41FA5}">
                      <a16:colId xmlns:a16="http://schemas.microsoft.com/office/drawing/2014/main" val="825773640"/>
                    </a:ext>
                  </a:extLst>
                </a:gridCol>
              </a:tblGrid>
              <a:tr h="42937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Name of the dataset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Actions taken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Filter non-realistic date from DOB column</a:t>
                      </a:r>
                    </a:p>
                    <a:p>
                      <a:pPr algn="l"/>
                      <a:r>
                        <a:rPr lang="en-US" dirty="0"/>
                        <a:t>- Gender column has multiple representations for a value, they must be made uniform</a:t>
                      </a:r>
                    </a:p>
                    <a:p>
                      <a:pPr algn="l"/>
                      <a:r>
                        <a:rPr lang="en-US" dirty="0"/>
                        <a:t>- The rows having gender=’U’ have missing DOB and Tenure, they can be dropped</a:t>
                      </a:r>
                    </a:p>
                    <a:p>
                      <a:pPr algn="l"/>
                      <a:r>
                        <a:rPr lang="en-US" dirty="0"/>
                        <a:t>- Drop the ‘default’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4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Replace the multiple representations of states with the state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A few rows have a set of missing values (brand, </a:t>
                      </a:r>
                      <a:r>
                        <a:rPr lang="en-US" dirty="0" err="1"/>
                        <a:t>product_line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product_class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product_size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standard_cost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product_first_sold_date</a:t>
                      </a:r>
                      <a:r>
                        <a:rPr lang="en-US" dirty="0"/>
                        <a:t>), they can be dropped</a:t>
                      </a:r>
                    </a:p>
                    <a:p>
                      <a:pPr algn="l"/>
                      <a:r>
                        <a:rPr lang="en-US" dirty="0"/>
                        <a:t>- The ‘</a:t>
                      </a:r>
                      <a:r>
                        <a:rPr lang="en-US" dirty="0" err="1"/>
                        <a:t>product_first_sold_date</a:t>
                      </a:r>
                      <a:r>
                        <a:rPr lang="en-US" dirty="0"/>
                        <a:t>’ column must be changed to date datatype.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2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694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3675212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age distribution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A5DBD0-F543-4926-97CB-4E6C256E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350"/>
            <a:ext cx="3632200" cy="238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09E77-57C9-4818-9C76-B06F8D675C5E}"/>
              </a:ext>
            </a:extLst>
          </p:cNvPr>
          <p:cNvSpPr txBox="1"/>
          <p:nvPr/>
        </p:nvSpPr>
        <p:spPr>
          <a:xfrm>
            <a:off x="119270" y="3899950"/>
            <a:ext cx="351293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Majority of the customers are aged between 38-48.</a:t>
            </a:r>
            <a:endParaRPr lang="en-US" dirty="0"/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lowest age observed is 18 while the highest is around 90.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D8E88262-01BF-4730-88B1-DA3FF44763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521942"/>
            <a:ext cx="4931355" cy="2306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8674CC-3105-4490-B074-D3EDB9CE1F2C}"/>
              </a:ext>
            </a:extLst>
          </p:cNvPr>
          <p:cNvSpPr txBox="1"/>
          <p:nvPr/>
        </p:nvSpPr>
        <p:spPr>
          <a:xfrm>
            <a:off x="4826442" y="1137337"/>
            <a:ext cx="515415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Customer’s job industry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2DAEE-7904-43A8-946A-493A79A77733}"/>
              </a:ext>
            </a:extLst>
          </p:cNvPr>
          <p:cNvSpPr txBox="1"/>
          <p:nvPr/>
        </p:nvSpPr>
        <p:spPr>
          <a:xfrm>
            <a:off x="3880238" y="4071067"/>
            <a:ext cx="48903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48% of the customers belong to the Manufacturing and Financial service industry.</a:t>
            </a:r>
          </a:p>
        </p:txBody>
      </p:sp>
    </p:spTree>
    <p:extLst>
      <p:ext uri="{BB962C8B-B14F-4D97-AF65-F5344CB8AC3E}">
        <p14:creationId xmlns:p14="http://schemas.microsoft.com/office/powerpoint/2010/main" val="21113982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618488" y="1083299"/>
            <a:ext cx="3675212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wise purchases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09E77-57C9-4818-9C76-B06F8D675C5E}"/>
              </a:ext>
            </a:extLst>
          </p:cNvPr>
          <p:cNvSpPr txBox="1"/>
          <p:nvPr/>
        </p:nvSpPr>
        <p:spPr>
          <a:xfrm>
            <a:off x="119270" y="3899950"/>
            <a:ext cx="351293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Gender does not seem to be a major purchase decision factor.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Female purchases exceed male by around 4%.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674CC-3105-4490-B074-D3EDB9CE1F2C}"/>
              </a:ext>
            </a:extLst>
          </p:cNvPr>
          <p:cNvSpPr txBox="1"/>
          <p:nvPr/>
        </p:nvSpPr>
        <p:spPr>
          <a:xfrm>
            <a:off x="4110823" y="1137337"/>
            <a:ext cx="515415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Open Sans"/>
              </a:rPr>
              <a:t>Ratio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 of cars owned in each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2DAEE-7904-43A8-946A-493A79A77733}"/>
              </a:ext>
            </a:extLst>
          </p:cNvPr>
          <p:cNvSpPr txBox="1"/>
          <p:nvPr/>
        </p:nvSpPr>
        <p:spPr>
          <a:xfrm>
            <a:off x="3880238" y="4071067"/>
            <a:ext cx="48903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customers reside in NSW with certainly more than 50% of the population owning a car.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C9DB03-192D-416B-9B7E-2A3B14A2D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591483"/>
            <a:ext cx="3668578" cy="229317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AD1536-D7C1-4469-9700-6D55B8C9F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94" y="1650727"/>
            <a:ext cx="3530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969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for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RFM stands for recency, frequency and monetary- RFM segmentation is a way to identify group of target customers to increase revenue.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model shows customer engagement with the company in the three mentioned categories.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8636E-F904-4FF8-9CBC-0AF028F8C359}"/>
              </a:ext>
            </a:extLst>
          </p:cNvPr>
          <p:cNvSpPr txBox="1"/>
          <p:nvPr/>
        </p:nvSpPr>
        <p:spPr>
          <a:xfrm>
            <a:off x="4572000" y="2154804"/>
            <a:ext cx="4366975" cy="2092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Approach: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sym typeface="Arial"/>
            </a:endParaRP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Open Sans"/>
              </a:rPr>
              <a:t>Perform RFM analysis on the existing database</a:t>
            </a:r>
          </a:p>
          <a:p>
            <a:pPr marL="342900" indent="-342900" algn="just">
              <a:buFont typeface="+mj-lt"/>
              <a:buAutoNum type="arabicPeriod"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Select the top customers based on their RFM scores (</a:t>
            </a:r>
            <a:r>
              <a:rPr lang="en-US" sz="1600" dirty="0">
                <a:latin typeface="Open Sans"/>
              </a:rPr>
              <a:t>RFM score = [444, 443, 434, 344, 433, 343, 334, 333]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Analyze this dataset to find decision factors for targeting customers from the new list.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92468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table used for customer classification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77891D-94A1-49AC-ACD5-E5010D30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426979"/>
            <a:ext cx="7673104" cy="35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36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521</Words>
  <Application>Microsoft Office PowerPoint</Application>
  <PresentationFormat>On-screen Show (16:9)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shreya shetty atmakuri</cp:lastModifiedBy>
  <cp:revision>30</cp:revision>
  <dcterms:modified xsi:type="dcterms:W3CDTF">2020-08-03T02:45:09Z</dcterms:modified>
</cp:coreProperties>
</file>