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f7ebfde9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f7ebfde9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71e4d6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71e4d6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f7ebfde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f7ebfde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f7ebfde9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f7ebfde9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790dc78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790dc7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7ebfde9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7ebfde9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90dc78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90dc78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uni-kassel.de/eecs/fileadmin/datas/fb16/Fachgebiete/UC/papers/Solving_the_Double_Transposition_Challenge_with_a_Divide_and_Conquer_Approach.pdf" TargetMode="External"/><Relationship Id="rId4" Type="http://schemas.openxmlformats.org/officeDocument/2006/relationships/hyperlink" Target="http://www.counton.org/explorer/codebreaking/transposition-ciphers.php" TargetMode="External"/><Relationship Id="rId5" Type="http://schemas.openxmlformats.org/officeDocument/2006/relationships/hyperlink" Target="https://en.wikipedia.org/wiki/Transposition_cipher#:~:text=In%20cryptography%2C%20a%20transposition%20cipher,a%20permutation%20of%20the%20plainte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first20hours/google-10000-engli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Columnar</a:t>
            </a:r>
            <a:endParaRPr/>
          </a:p>
          <a:p>
            <a:pPr indent="0" lvl="0" marL="0" rtl="0" algn="ctr">
              <a:spcBef>
                <a:spcPts val="0"/>
              </a:spcBef>
              <a:spcAft>
                <a:spcPts val="0"/>
              </a:spcAft>
              <a:buNone/>
            </a:pPr>
            <a:r>
              <a:rPr lang="en"/>
              <a:t>Ciphers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Shreya Shukla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transposition cipher?</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a:t>transposition</a:t>
            </a:r>
            <a:r>
              <a:rPr lang="en"/>
              <a:t> cipher is when plaintext is simply rearranged to create a permutation. </a:t>
            </a:r>
            <a:endParaRPr/>
          </a:p>
          <a:p>
            <a:pPr indent="0" lvl="0" marL="0" rtl="0" algn="l">
              <a:spcBef>
                <a:spcPts val="1200"/>
              </a:spcBef>
              <a:spcAft>
                <a:spcPts val="0"/>
              </a:spcAft>
              <a:buNone/>
            </a:pPr>
            <a:r>
              <a:rPr lang="en"/>
              <a:t>This is different from a substitution cipher, where the letters in plaintext are replaced to create ciphertext.</a:t>
            </a:r>
            <a:endParaRPr/>
          </a:p>
          <a:p>
            <a:pPr indent="0" lvl="0" marL="0" rtl="0" algn="l">
              <a:spcBef>
                <a:spcPts val="1200"/>
              </a:spcBef>
              <a:spcAft>
                <a:spcPts val="1200"/>
              </a:spcAft>
              <a:buNone/>
            </a:pPr>
            <a:r>
              <a:rPr lang="en"/>
              <a:t>A double </a:t>
            </a:r>
            <a:r>
              <a:rPr lang="en"/>
              <a:t>transposition</a:t>
            </a:r>
            <a:r>
              <a:rPr lang="en"/>
              <a:t> cipher involves using two keywords, and applying the transposition twice (once for each keyword). Such a cipher is called a Columnar Cipher, and is relatively hard to break in </a:t>
            </a:r>
            <a:r>
              <a:rPr lang="en"/>
              <a:t>comparison</a:t>
            </a:r>
            <a:r>
              <a:rPr lang="en"/>
              <a:t> to other ciphers.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Brief</a:t>
            </a:r>
            <a:r>
              <a:rPr lang="en"/>
              <a:t> history</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Columnar Cipher has been used for decades, going back to World War 1, where it was used the Germans to communicate with armies. Since then, it has been used by British intelligence, the NSA, the CIA, WW2 American Army, etc.</a:t>
            </a:r>
            <a:endParaRPr/>
          </a:p>
          <a:p>
            <a:pPr indent="0" lvl="0" marL="0" rtl="0" algn="l">
              <a:spcBef>
                <a:spcPts val="1200"/>
              </a:spcBef>
              <a:spcAft>
                <a:spcPts val="0"/>
              </a:spcAft>
              <a:buNone/>
            </a:pPr>
            <a:r>
              <a:rPr lang="en"/>
              <a:t>In 1999, it was published by Otto Leibrich, a German information security government official, to encourage research on the topic. </a:t>
            </a:r>
            <a:endParaRPr/>
          </a:p>
          <a:p>
            <a:pPr indent="0" lvl="0" marL="0" rtl="0" algn="l">
              <a:spcBef>
                <a:spcPts val="1200"/>
              </a:spcBef>
              <a:spcAft>
                <a:spcPts val="0"/>
              </a:spcAft>
              <a:buNone/>
            </a:pPr>
            <a:r>
              <a:rPr lang="en"/>
              <a:t>This cipher was preferred to others because it does not require a device to encrypt text.</a:t>
            </a:r>
            <a:endParaRPr/>
          </a:p>
          <a:p>
            <a:pPr indent="0" lvl="0" marL="0" rtl="0" algn="l">
              <a:spcBef>
                <a:spcPts val="1200"/>
              </a:spcBef>
              <a:spcAft>
                <a:spcPts val="0"/>
              </a:spcAft>
              <a:buNone/>
            </a:pPr>
            <a:r>
              <a:rPr lang="en"/>
              <a:t>It can simply be done manually, and up </a:t>
            </a:r>
            <a:r>
              <a:rPr lang="en"/>
              <a:t>until</a:t>
            </a:r>
            <a:r>
              <a:rPr lang="en"/>
              <a:t> a couple years ago, it was thought to be unbreakable.</a:t>
            </a:r>
            <a:endParaRPr/>
          </a:p>
          <a:p>
            <a:pPr indent="0" lvl="0" marL="0" rtl="0" algn="l">
              <a:spcBef>
                <a:spcPts val="1200"/>
              </a:spcBef>
              <a:spcAft>
                <a:spcPts val="0"/>
              </a:spcAft>
              <a:buNone/>
            </a:pPr>
            <a:r>
              <a:rPr lang="en"/>
              <a:t>Some speculate that it could still be in use, although now it seems unlikely given that anyone can write software to break it.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does the double transposition cipher work?</a:t>
            </a:r>
            <a:endParaRPr/>
          </a:p>
        </p:txBody>
      </p:sp>
      <p:pic>
        <p:nvPicPr>
          <p:cNvPr id="82" name="Google Shape;82;p16"/>
          <p:cNvPicPr preferRelativeResize="0"/>
          <p:nvPr/>
        </p:nvPicPr>
        <p:blipFill>
          <a:blip r:embed="rId3">
            <a:alphaModFix/>
          </a:blip>
          <a:stretch>
            <a:fillRect/>
          </a:stretch>
        </p:blipFill>
        <p:spPr>
          <a:xfrm>
            <a:off x="461138" y="1822338"/>
            <a:ext cx="1209675" cy="1800225"/>
          </a:xfrm>
          <a:prstGeom prst="rect">
            <a:avLst/>
          </a:prstGeom>
          <a:noFill/>
          <a:ln>
            <a:noFill/>
          </a:ln>
        </p:spPr>
      </p:pic>
      <p:pic>
        <p:nvPicPr>
          <p:cNvPr id="83" name="Google Shape;83;p16"/>
          <p:cNvPicPr preferRelativeResize="0"/>
          <p:nvPr/>
        </p:nvPicPr>
        <p:blipFill>
          <a:blip r:embed="rId4">
            <a:alphaModFix/>
          </a:blip>
          <a:stretch>
            <a:fillRect/>
          </a:stretch>
        </p:blipFill>
        <p:spPr>
          <a:xfrm>
            <a:off x="4772900" y="1822338"/>
            <a:ext cx="1200150" cy="1800225"/>
          </a:xfrm>
          <a:prstGeom prst="rect">
            <a:avLst/>
          </a:prstGeom>
          <a:noFill/>
          <a:ln>
            <a:noFill/>
          </a:ln>
        </p:spPr>
      </p:pic>
      <p:cxnSp>
        <p:nvCxnSpPr>
          <p:cNvPr id="84" name="Google Shape;84;p16"/>
          <p:cNvCxnSpPr>
            <a:stCxn id="82" idx="3"/>
          </p:cNvCxnSpPr>
          <p:nvPr/>
        </p:nvCxnSpPr>
        <p:spPr>
          <a:xfrm>
            <a:off x="1670813" y="2722450"/>
            <a:ext cx="730200" cy="693300"/>
          </a:xfrm>
          <a:prstGeom prst="bentConnector3">
            <a:avLst>
              <a:gd fmla="val 50000" name="adj1"/>
            </a:avLst>
          </a:prstGeom>
          <a:noFill/>
          <a:ln cap="flat" cmpd="sng" w="152400">
            <a:solidFill>
              <a:srgbClr val="FFFFFF"/>
            </a:solidFill>
            <a:prstDash val="solid"/>
            <a:round/>
            <a:headEnd len="med" w="med" type="none"/>
            <a:tailEnd len="med" w="med" type="none"/>
          </a:ln>
        </p:spPr>
      </p:cxnSp>
      <p:sp>
        <p:nvSpPr>
          <p:cNvPr id="85" name="Google Shape;85;p16"/>
          <p:cNvSpPr txBox="1"/>
          <p:nvPr/>
        </p:nvSpPr>
        <p:spPr>
          <a:xfrm>
            <a:off x="2400900" y="3335250"/>
            <a:ext cx="1275900" cy="14775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TINESAX EOAHTFX</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HTLTHEY</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MAIIAIX</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TAPNGDL</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OSTNHMX</a:t>
            </a:r>
            <a:endParaRPr b="1">
              <a:latin typeface="Roboto"/>
              <a:ea typeface="Roboto"/>
              <a:cs typeface="Roboto"/>
              <a:sym typeface="Roboto"/>
            </a:endParaRPr>
          </a:p>
        </p:txBody>
      </p:sp>
      <p:cxnSp>
        <p:nvCxnSpPr>
          <p:cNvPr id="86" name="Google Shape;86;p16"/>
          <p:cNvCxnSpPr>
            <a:stCxn id="85" idx="3"/>
            <a:endCxn id="83" idx="1"/>
          </p:cNvCxnSpPr>
          <p:nvPr/>
        </p:nvCxnSpPr>
        <p:spPr>
          <a:xfrm flipH="1" rot="10800000">
            <a:off x="3676800" y="2722500"/>
            <a:ext cx="1096200" cy="1351500"/>
          </a:xfrm>
          <a:prstGeom prst="bentConnector3">
            <a:avLst>
              <a:gd fmla="val 49995" name="adj1"/>
            </a:avLst>
          </a:prstGeom>
          <a:noFill/>
          <a:ln cap="flat" cmpd="sng" w="228600">
            <a:solidFill>
              <a:srgbClr val="FFFFFF"/>
            </a:solidFill>
            <a:prstDash val="solid"/>
            <a:round/>
            <a:headEnd len="med" w="med" type="none"/>
            <a:tailEnd len="med" w="med" type="none"/>
          </a:ln>
        </p:spPr>
      </p:cxnSp>
      <p:cxnSp>
        <p:nvCxnSpPr>
          <p:cNvPr id="87" name="Google Shape;87;p16"/>
          <p:cNvCxnSpPr/>
          <p:nvPr/>
        </p:nvCxnSpPr>
        <p:spPr>
          <a:xfrm>
            <a:off x="5973038" y="2722450"/>
            <a:ext cx="730200" cy="693300"/>
          </a:xfrm>
          <a:prstGeom prst="bentConnector3">
            <a:avLst>
              <a:gd fmla="val 50000" name="adj1"/>
            </a:avLst>
          </a:prstGeom>
          <a:noFill/>
          <a:ln cap="flat" cmpd="sng" w="152400">
            <a:solidFill>
              <a:srgbClr val="FFFFFF"/>
            </a:solidFill>
            <a:prstDash val="solid"/>
            <a:round/>
            <a:headEnd len="med" w="med" type="none"/>
            <a:tailEnd len="med" w="med" type="none"/>
          </a:ln>
        </p:spPr>
      </p:cxnSp>
      <p:sp>
        <p:nvSpPr>
          <p:cNvPr id="88" name="Google Shape;88;p16"/>
          <p:cNvSpPr txBox="1"/>
          <p:nvPr/>
        </p:nvSpPr>
        <p:spPr>
          <a:xfrm>
            <a:off x="6703250" y="3335250"/>
            <a:ext cx="1275900" cy="14775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EATMXDH</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NOHYIGN</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IEXEANT</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ATTIAAOX</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TXFHIPS</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SHLATLM</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break the Columnar Cipher?</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Brute Force Attack: Try all combinations of keywords &lt; 9.</a:t>
            </a:r>
            <a:endParaRPr/>
          </a:p>
          <a:p>
            <a:pPr indent="0" lvl="0" marL="0" rtl="0" algn="l">
              <a:spcBef>
                <a:spcPts val="1200"/>
              </a:spcBef>
              <a:spcAft>
                <a:spcPts val="0"/>
              </a:spcAft>
              <a:buNone/>
            </a:pPr>
            <a:r>
              <a:rPr lang="en"/>
              <a:t>2) Dictionary Attack: Try all common words from a dictionary</a:t>
            </a:r>
            <a:endParaRPr/>
          </a:p>
          <a:p>
            <a:pPr indent="0" lvl="0" marL="0" rtl="0" algn="l">
              <a:spcBef>
                <a:spcPts val="1200"/>
              </a:spcBef>
              <a:spcAft>
                <a:spcPts val="0"/>
              </a:spcAft>
              <a:buNone/>
            </a:pPr>
            <a:r>
              <a:rPr lang="en"/>
              <a:t>3) Hill-climbing cipher: assume key-length and try permutations of alphabet with key-length</a:t>
            </a:r>
            <a:endParaRPr/>
          </a:p>
          <a:p>
            <a:pPr indent="0" lvl="0" marL="0" rtl="0" algn="l">
              <a:spcBef>
                <a:spcPts val="1200"/>
              </a:spcBef>
              <a:spcAft>
                <a:spcPts val="0"/>
              </a:spcAft>
              <a:buNone/>
            </a:pPr>
            <a:r>
              <a:rPr lang="en"/>
              <a:t>-&gt; can take all night to work</a:t>
            </a:r>
            <a:endParaRPr/>
          </a:p>
          <a:p>
            <a:pPr indent="0" lvl="0" marL="0" rtl="0" algn="l">
              <a:spcBef>
                <a:spcPts val="1200"/>
              </a:spcBef>
              <a:spcAft>
                <a:spcPts val="1200"/>
              </a:spcAft>
              <a:buNone/>
            </a:pPr>
            <a:r>
              <a:rPr lang="en"/>
              <a:t>-&gt; does not work if you use two different keywords (because you need two different key-words)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 did (used dictionary attack)</a:t>
            </a:r>
            <a:endParaRPr/>
          </a:p>
        </p:txBody>
      </p:sp>
      <p:sp>
        <p:nvSpPr>
          <p:cNvPr id="100" name="Google Shape;100;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unencrypted the columnar cipher after reading online that it could be broken using dictionary attacks. </a:t>
            </a:r>
            <a:endParaRPr/>
          </a:p>
          <a:p>
            <a:pPr indent="0" lvl="0" marL="0" rtl="0" algn="l">
              <a:spcBef>
                <a:spcPts val="1200"/>
              </a:spcBef>
              <a:spcAft>
                <a:spcPts val="0"/>
              </a:spcAft>
              <a:buNone/>
            </a:pPr>
            <a:r>
              <a:rPr lang="en"/>
              <a:t>There are probably other more </a:t>
            </a:r>
            <a:r>
              <a:rPr lang="en"/>
              <a:t>successful</a:t>
            </a:r>
            <a:r>
              <a:rPr lang="en"/>
              <a:t> techniques to break this cipher, but this works efficiently. Even if you don’t get the correct answer on your first try, you will eventually get the right answer.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(Code on GitHub)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 used</a:t>
            </a:r>
            <a:endParaRPr/>
          </a:p>
        </p:txBody>
      </p:sp>
      <p:sp>
        <p:nvSpPr>
          <p:cNvPr id="106" name="Google Shape;106;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Research Paper: </a:t>
            </a:r>
            <a:r>
              <a:rPr lang="en" u="sng">
                <a:solidFill>
                  <a:schemeClr val="hlink"/>
                </a:solidFill>
                <a:hlinkClick r:id="rId3"/>
              </a:rPr>
              <a:t>https://www.uni-kassel.de/eecs/fileadmin/datas/fb16/Fachgebiete/UC/papers/Solving_the_Double_Transposition_Challenge_with_a_Divide_and_Conquer_Approach.pdf</a:t>
            </a:r>
            <a:endParaRPr/>
          </a:p>
          <a:p>
            <a:pPr indent="0" lvl="0" marL="0" rtl="0" algn="l">
              <a:spcBef>
                <a:spcPts val="1200"/>
              </a:spcBef>
              <a:spcAft>
                <a:spcPts val="0"/>
              </a:spcAft>
              <a:buNone/>
            </a:pPr>
            <a:r>
              <a:rPr lang="en"/>
              <a:t>Algorithm:</a:t>
            </a:r>
            <a:endParaRPr/>
          </a:p>
          <a:p>
            <a:pPr indent="0" lvl="0" marL="0" rtl="0" algn="l">
              <a:spcBef>
                <a:spcPts val="1200"/>
              </a:spcBef>
              <a:spcAft>
                <a:spcPts val="0"/>
              </a:spcAft>
              <a:buNone/>
            </a:pPr>
            <a:r>
              <a:rPr lang="en" u="sng">
                <a:solidFill>
                  <a:schemeClr val="hlink"/>
                </a:solidFill>
                <a:hlinkClick r:id="rId4"/>
              </a:rPr>
              <a:t>http://www.counton.org/explorer/codebreaking/transposition-ciphers.php</a:t>
            </a:r>
            <a:endParaRPr/>
          </a:p>
          <a:p>
            <a:pPr indent="0" lvl="0" marL="0" rtl="0" algn="l">
              <a:spcBef>
                <a:spcPts val="1200"/>
              </a:spcBef>
              <a:spcAft>
                <a:spcPts val="0"/>
              </a:spcAft>
              <a:buNone/>
            </a:pPr>
            <a:r>
              <a:rPr lang="en"/>
              <a:t>Wiki:</a:t>
            </a:r>
            <a:endParaRPr/>
          </a:p>
          <a:p>
            <a:pPr indent="0" lvl="0" marL="0" rtl="0" algn="l">
              <a:spcBef>
                <a:spcPts val="1200"/>
              </a:spcBef>
              <a:spcAft>
                <a:spcPts val="1200"/>
              </a:spcAft>
              <a:buNone/>
            </a:pPr>
            <a:r>
              <a:rPr lang="en" u="sng">
                <a:solidFill>
                  <a:schemeClr val="hlink"/>
                </a:solidFill>
                <a:hlinkClick r:id="rId5"/>
              </a:rPr>
              <a:t>https://en.wikipedia.org/wiki/Transposition_cipher#:~:text=In%20cryptography%2C%20a%20transposition%20cipher,a%20permutation%20of%20the%20plaintext</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sources</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Dictionary (10,000 most common words)</a:t>
            </a:r>
            <a:endParaRPr/>
          </a:p>
          <a:p>
            <a:pPr indent="0" lvl="0" marL="0" rtl="0" algn="l">
              <a:spcBef>
                <a:spcPts val="1200"/>
              </a:spcBef>
              <a:spcAft>
                <a:spcPts val="0"/>
              </a:spcAft>
              <a:buNone/>
            </a:pPr>
            <a:r>
              <a:rPr lang="en" u="sng">
                <a:solidFill>
                  <a:schemeClr val="hlink"/>
                </a:solidFill>
                <a:hlinkClick r:id="rId3"/>
              </a:rPr>
              <a:t>https://github.com/first20hours/google-10000-english</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