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71" r:id="rId8"/>
    <p:sldId id="261" r:id="rId9"/>
    <p:sldId id="262" r:id="rId10"/>
    <p:sldId id="263" r:id="rId11"/>
    <p:sldId id="265" r:id="rId12"/>
    <p:sldId id="266" r:id="rId13"/>
    <p:sldId id="267" r:id="rId14"/>
    <p:sldId id="268" r:id="rId15"/>
    <p:sldId id="269" r:id="rId16"/>
    <p:sldId id="270" r:id="rId17"/>
  </p:sldIdLst>
  <p:sldSz cx="9144000" cy="5143500" type="screen16x9"/>
  <p:notesSz cx="9144000" cy="5143500"/>
  <p:defaultTextStyle>
    <a:defPPr>
      <a:defRPr kern="0"/>
    </a:defPPr>
  </p:defaultTextStyle>
  <p:extLst>
    <p:ext uri="{EFAFB233-063F-42B5-8137-9DF3F51BA10A}">
      <p15:sldGuideLst xmlns:p15="http://schemas.microsoft.com/office/powerpoint/2012/main">
        <p15:guide id="1" orient="horz" pos="2915" userDrawn="1">
          <p15:clr>
            <a:srgbClr val="A4A3A4"/>
          </p15:clr>
        </p15:guide>
        <p15:guide id="2" pos="212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p:scale>
          <a:sx n="56" d="100"/>
          <a:sy n="56" d="100"/>
        </p:scale>
        <p:origin x="1508" y="312"/>
      </p:cViewPr>
      <p:guideLst>
        <p:guide orient="horz" pos="2915"/>
        <p:guide pos="21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1594485"/>
            <a:ext cx="7772400" cy="1080135"/>
          </a:xfrm>
          <a:prstGeom prst="rect">
            <a:avLst/>
          </a:prstGeom>
        </p:spPr>
        <p:txBody>
          <a:bodyPr wrap="square" lIns="0" tIns="0" rIns="0" bIns="0">
            <a:spAutoFit/>
          </a:bodyPr>
          <a:lstStyle>
            <a:lvl1pPr>
              <a:defRPr sz="275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subTitle" idx="4"/>
          </p:nvPr>
        </p:nvSpPr>
        <p:spPr>
          <a:xfrm>
            <a:off x="1371600" y="2880360"/>
            <a:ext cx="6400800" cy="1285875"/>
          </a:xfrm>
          <a:prstGeom prst="rect">
            <a:avLst/>
          </a:prstGeom>
        </p:spPr>
        <p:txBody>
          <a:bodyPr wrap="square" lIns="0" tIns="0" rIns="0" bIns="0">
            <a:spAutoFit/>
          </a:bodyPr>
          <a:lstStyle>
            <a:lvl1pPr>
              <a:defRPr sz="2000" b="0" i="0">
                <a:solidFill>
                  <a:srgbClr val="595959"/>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p:txBody>
          <a:bodyPr lIns="0" tIns="0" rIns="0" bIns="0"/>
          <a:lstStyle>
            <a:lvl1pPr>
              <a:defRPr sz="2000" b="0" i="0">
                <a:solidFill>
                  <a:srgbClr val="595959"/>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sz="half" idx="2"/>
          </p:nvPr>
        </p:nvSpPr>
        <p:spPr>
          <a:xfrm>
            <a:off x="457200" y="1183005"/>
            <a:ext cx="3977640" cy="339471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4709160" y="1183005"/>
            <a:ext cx="3977640" cy="339471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75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9144000" cy="851535"/>
          </a:xfrm>
          <a:custGeom>
            <a:avLst/>
            <a:gdLst/>
            <a:ahLst/>
            <a:cxnLst/>
            <a:rect l="l" t="t" r="r" b="b"/>
            <a:pathLst>
              <a:path w="9144000" h="851535">
                <a:moveTo>
                  <a:pt x="9143999" y="851399"/>
                </a:moveTo>
                <a:lnTo>
                  <a:pt x="0" y="851399"/>
                </a:lnTo>
                <a:lnTo>
                  <a:pt x="0" y="0"/>
                </a:lnTo>
                <a:lnTo>
                  <a:pt x="9143999" y="0"/>
                </a:lnTo>
                <a:lnTo>
                  <a:pt x="9143999" y="851399"/>
                </a:lnTo>
                <a:close/>
              </a:path>
            </a:pathLst>
          </a:custGeom>
          <a:solidFill>
            <a:srgbClr val="E9EDEE"/>
          </a:solidFill>
        </p:spPr>
        <p:txBody>
          <a:bodyPr wrap="square" lIns="0" tIns="0" rIns="0" bIns="0" rtlCol="0"/>
          <a:lstStyle/>
          <a:p/>
        </p:txBody>
      </p:sp>
      <p:sp>
        <p:nvSpPr>
          <p:cNvPr id="17" name="bg object 17"/>
          <p:cNvSpPr/>
          <p:nvPr/>
        </p:nvSpPr>
        <p:spPr>
          <a:xfrm>
            <a:off x="1201497" y="94427"/>
            <a:ext cx="373380" cy="46355"/>
          </a:xfrm>
          <a:custGeom>
            <a:avLst/>
            <a:gdLst/>
            <a:ahLst/>
            <a:cxnLst/>
            <a:rect l="l" t="t" r="r" b="b"/>
            <a:pathLst>
              <a:path w="373380" h="46355">
                <a:moveTo>
                  <a:pt x="372859" y="45825"/>
                </a:moveTo>
                <a:lnTo>
                  <a:pt x="0" y="45825"/>
                </a:lnTo>
                <a:lnTo>
                  <a:pt x="0" y="0"/>
                </a:lnTo>
                <a:lnTo>
                  <a:pt x="372859" y="0"/>
                </a:lnTo>
                <a:lnTo>
                  <a:pt x="372859" y="45825"/>
                </a:lnTo>
                <a:close/>
              </a:path>
            </a:pathLst>
          </a:custGeom>
          <a:solidFill>
            <a:srgbClr val="EB5500"/>
          </a:solidFill>
        </p:spPr>
        <p:txBody>
          <a:bodyPr wrap="square" lIns="0" tIns="0" rIns="0" bIns="0" rtlCol="0"/>
          <a:lstStyle/>
          <a:p/>
        </p:txBody>
      </p:sp>
      <p:sp>
        <p:nvSpPr>
          <p:cNvPr id="18" name="bg object 18"/>
          <p:cNvSpPr/>
          <p:nvPr/>
        </p:nvSpPr>
        <p:spPr>
          <a:xfrm>
            <a:off x="828593" y="94427"/>
            <a:ext cx="376555" cy="46355"/>
          </a:xfrm>
          <a:custGeom>
            <a:avLst/>
            <a:gdLst/>
            <a:ahLst/>
            <a:cxnLst/>
            <a:rect l="l" t="t" r="r" b="b"/>
            <a:pathLst>
              <a:path w="376555" h="46355">
                <a:moveTo>
                  <a:pt x="376011" y="45825"/>
                </a:moveTo>
                <a:lnTo>
                  <a:pt x="0" y="45825"/>
                </a:lnTo>
                <a:lnTo>
                  <a:pt x="0" y="0"/>
                </a:lnTo>
                <a:lnTo>
                  <a:pt x="376011" y="0"/>
                </a:lnTo>
                <a:lnTo>
                  <a:pt x="376011" y="45825"/>
                </a:lnTo>
                <a:close/>
              </a:path>
            </a:pathLst>
          </a:custGeom>
          <a:solidFill>
            <a:srgbClr val="1A9988"/>
          </a:solidFill>
        </p:spPr>
        <p:txBody>
          <a:bodyPr wrap="square" lIns="0" tIns="0" rIns="0" bIns="0" rtlCol="0"/>
          <a:lstStyle/>
          <a:p/>
        </p:txBody>
      </p:sp>
      <p:sp>
        <p:nvSpPr>
          <p:cNvPr id="2" name="Holder 2"/>
          <p:cNvSpPr>
            <a:spLocks noGrp="1"/>
          </p:cNvSpPr>
          <p:nvPr>
            <p:ph type="title"/>
          </p:nvPr>
        </p:nvSpPr>
        <p:spPr>
          <a:xfrm>
            <a:off x="800675" y="280601"/>
            <a:ext cx="5144135" cy="452120"/>
          </a:xfrm>
          <a:prstGeom prst="rect">
            <a:avLst/>
          </a:prstGeom>
        </p:spPr>
        <p:txBody>
          <a:bodyPr wrap="square" lIns="0" tIns="0" rIns="0" bIns="0">
            <a:spAutoFit/>
          </a:bodyPr>
          <a:lstStyle>
            <a:lvl1pPr>
              <a:defRPr sz="2750" b="1" i="0">
                <a:solidFill>
                  <a:schemeClr val="tx1"/>
                </a:solidFill>
                <a:latin typeface="Times New Roman" panose="02020603050405020304"/>
                <a:cs typeface="Times New Roman" panose="02020603050405020304"/>
              </a:defRPr>
            </a:lvl1pPr>
          </a:lstStyle>
          <a:p/>
        </p:txBody>
      </p:sp>
      <p:sp>
        <p:nvSpPr>
          <p:cNvPr id="3" name="Holder 3"/>
          <p:cNvSpPr>
            <a:spLocks noGrp="1"/>
          </p:cNvSpPr>
          <p:nvPr>
            <p:ph type="body" idx="1"/>
          </p:nvPr>
        </p:nvSpPr>
        <p:spPr>
          <a:xfrm>
            <a:off x="1334918" y="1282310"/>
            <a:ext cx="7006590" cy="2235200"/>
          </a:xfrm>
          <a:prstGeom prst="rect">
            <a:avLst/>
          </a:prstGeom>
        </p:spPr>
        <p:txBody>
          <a:bodyPr wrap="square" lIns="0" tIns="0" rIns="0" bIns="0">
            <a:spAutoFit/>
          </a:bodyPr>
          <a:lstStyle>
            <a:lvl1pPr>
              <a:defRPr sz="2000" b="0" i="0">
                <a:solidFill>
                  <a:srgbClr val="595959"/>
                </a:solidFill>
                <a:latin typeface="Times New Roman" panose="02020603050405020304"/>
                <a:cs typeface="Times New Roman" panose="02020603050405020304"/>
              </a:defRPr>
            </a:lvl1pPr>
          </a:lstStyle>
          <a:p/>
        </p:txBody>
      </p:sp>
      <p:sp>
        <p:nvSpPr>
          <p:cNvPr id="4" name="Holder 4"/>
          <p:cNvSpPr>
            <a:spLocks noGrp="1"/>
          </p:cNvSpPr>
          <p:nvPr>
            <p:ph type="ftr" sz="quarter" idx="5"/>
          </p:nvPr>
        </p:nvSpPr>
        <p:spPr>
          <a:xfrm>
            <a:off x="3108960" y="4783455"/>
            <a:ext cx="2926080" cy="257175"/>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457200" y="4783455"/>
            <a:ext cx="2103120" cy="257175"/>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6583680" y="4783455"/>
            <a:ext cx="2103120" cy="257175"/>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52400" y="-476250"/>
            <a:ext cx="9296400" cy="5619750"/>
            <a:chOff x="0" y="0"/>
            <a:chExt cx="9144000" cy="5143500"/>
          </a:xfrm>
        </p:grpSpPr>
        <p:sp>
          <p:nvSpPr>
            <p:cNvPr id="3" name="object 3"/>
            <p:cNvSpPr/>
            <p:nvPr/>
          </p:nvSpPr>
          <p:spPr>
            <a:xfrm>
              <a:off x="0" y="487800"/>
              <a:ext cx="9144000" cy="4655820"/>
            </a:xfrm>
            <a:custGeom>
              <a:avLst/>
              <a:gdLst/>
              <a:ahLst/>
              <a:cxnLst/>
              <a:rect l="l" t="t" r="r" b="b"/>
              <a:pathLst>
                <a:path w="9144000" h="4655820">
                  <a:moveTo>
                    <a:pt x="0" y="4655699"/>
                  </a:moveTo>
                  <a:lnTo>
                    <a:pt x="9143999" y="4655699"/>
                  </a:lnTo>
                  <a:lnTo>
                    <a:pt x="9143999" y="0"/>
                  </a:lnTo>
                  <a:lnTo>
                    <a:pt x="0" y="0"/>
                  </a:lnTo>
                  <a:lnTo>
                    <a:pt x="0" y="4655699"/>
                  </a:lnTo>
                  <a:close/>
                </a:path>
              </a:pathLst>
            </a:custGeom>
            <a:solidFill>
              <a:srgbClr val="E9EDEE"/>
            </a:solidFill>
          </p:spPr>
          <p:txBody>
            <a:bodyPr wrap="square" lIns="0" tIns="0" rIns="0" bIns="0" rtlCol="0"/>
            <a:lstStyle/>
            <a:p/>
          </p:txBody>
        </p:sp>
        <p:sp>
          <p:nvSpPr>
            <p:cNvPr id="4" name="object 4"/>
            <p:cNvSpPr/>
            <p:nvPr/>
          </p:nvSpPr>
          <p:spPr>
            <a:xfrm>
              <a:off x="0" y="0"/>
              <a:ext cx="9144000" cy="488315"/>
            </a:xfrm>
            <a:custGeom>
              <a:avLst/>
              <a:gdLst/>
              <a:ahLst/>
              <a:cxnLst/>
              <a:rect l="l" t="t" r="r" b="b"/>
              <a:pathLst>
                <a:path w="9144000" h="488315">
                  <a:moveTo>
                    <a:pt x="9143999" y="487799"/>
                  </a:moveTo>
                  <a:lnTo>
                    <a:pt x="0" y="487799"/>
                  </a:lnTo>
                  <a:lnTo>
                    <a:pt x="0" y="0"/>
                  </a:lnTo>
                  <a:lnTo>
                    <a:pt x="9143999" y="0"/>
                  </a:lnTo>
                  <a:lnTo>
                    <a:pt x="9143999" y="487799"/>
                  </a:lnTo>
                  <a:close/>
                </a:path>
              </a:pathLst>
            </a:custGeom>
            <a:solidFill>
              <a:srgbClr val="FFFFFF"/>
            </a:solidFill>
          </p:spPr>
          <p:txBody>
            <a:bodyPr wrap="square" lIns="0" tIns="0" rIns="0" bIns="0" rtlCol="0"/>
            <a:lstStyle/>
            <a:p/>
          </p:txBody>
        </p:sp>
        <p:sp>
          <p:nvSpPr>
            <p:cNvPr id="5" name="object 5"/>
            <p:cNvSpPr/>
            <p:nvPr/>
          </p:nvSpPr>
          <p:spPr>
            <a:xfrm>
              <a:off x="4573697" y="221001"/>
              <a:ext cx="373380" cy="46355"/>
            </a:xfrm>
            <a:custGeom>
              <a:avLst/>
              <a:gdLst/>
              <a:ahLst/>
              <a:cxnLst/>
              <a:rect l="l" t="t" r="r" b="b"/>
              <a:pathLst>
                <a:path w="373379" h="46354">
                  <a:moveTo>
                    <a:pt x="372858" y="45825"/>
                  </a:moveTo>
                  <a:lnTo>
                    <a:pt x="0" y="45825"/>
                  </a:lnTo>
                  <a:lnTo>
                    <a:pt x="0" y="0"/>
                  </a:lnTo>
                  <a:lnTo>
                    <a:pt x="372858" y="0"/>
                  </a:lnTo>
                  <a:lnTo>
                    <a:pt x="372858" y="45825"/>
                  </a:lnTo>
                  <a:close/>
                </a:path>
              </a:pathLst>
            </a:custGeom>
            <a:solidFill>
              <a:srgbClr val="EB5500"/>
            </a:solidFill>
          </p:spPr>
          <p:txBody>
            <a:bodyPr wrap="square" lIns="0" tIns="0" rIns="0" bIns="0" rtlCol="0"/>
            <a:lstStyle/>
            <a:p/>
          </p:txBody>
        </p:sp>
        <p:sp>
          <p:nvSpPr>
            <p:cNvPr id="6" name="object 6"/>
            <p:cNvSpPr/>
            <p:nvPr/>
          </p:nvSpPr>
          <p:spPr>
            <a:xfrm>
              <a:off x="4200794" y="221001"/>
              <a:ext cx="376555" cy="46355"/>
            </a:xfrm>
            <a:custGeom>
              <a:avLst/>
              <a:gdLst/>
              <a:ahLst/>
              <a:cxnLst/>
              <a:rect l="l" t="t" r="r" b="b"/>
              <a:pathLst>
                <a:path w="376554" h="46354">
                  <a:moveTo>
                    <a:pt x="376011" y="45825"/>
                  </a:moveTo>
                  <a:lnTo>
                    <a:pt x="0" y="45825"/>
                  </a:lnTo>
                  <a:lnTo>
                    <a:pt x="0" y="0"/>
                  </a:lnTo>
                  <a:lnTo>
                    <a:pt x="376011" y="0"/>
                  </a:lnTo>
                  <a:lnTo>
                    <a:pt x="376011" y="45825"/>
                  </a:lnTo>
                  <a:close/>
                </a:path>
              </a:pathLst>
            </a:custGeom>
            <a:solidFill>
              <a:srgbClr val="1A9988"/>
            </a:solidFill>
          </p:spPr>
          <p:txBody>
            <a:bodyPr wrap="square" lIns="0" tIns="0" rIns="0" bIns="0" rtlCol="0"/>
            <a:lstStyle/>
            <a:p/>
          </p:txBody>
        </p:sp>
      </p:grpSp>
      <p:sp>
        <p:nvSpPr>
          <p:cNvPr id="7" name="object 7"/>
          <p:cNvSpPr txBox="1">
            <a:spLocks noGrp="1"/>
          </p:cNvSpPr>
          <p:nvPr>
            <p:ph type="title"/>
          </p:nvPr>
        </p:nvSpPr>
        <p:spPr>
          <a:xfrm>
            <a:off x="2320140" y="1381194"/>
            <a:ext cx="4504690" cy="454025"/>
          </a:xfrm>
          <a:prstGeom prst="rect">
            <a:avLst/>
          </a:prstGeom>
        </p:spPr>
        <p:txBody>
          <a:bodyPr vert="horz" wrap="square" lIns="0" tIns="13970" rIns="0" bIns="0" rtlCol="0">
            <a:spAutoFit/>
          </a:bodyPr>
          <a:lstStyle/>
          <a:p>
            <a:pPr marL="12700">
              <a:lnSpc>
                <a:spcPct val="100000"/>
              </a:lnSpc>
              <a:spcBef>
                <a:spcPts val="110"/>
              </a:spcBef>
            </a:pPr>
            <a:r>
              <a:rPr sz="2800" dirty="0">
                <a:solidFill>
                  <a:srgbClr val="1A1A1A"/>
                </a:solidFill>
                <a:latin typeface="Palatino Linotype" panose="02040502050505030304"/>
                <a:cs typeface="Palatino Linotype" panose="02040502050505030304"/>
              </a:rPr>
              <a:t>Navyug</a:t>
            </a:r>
            <a:r>
              <a:rPr sz="2800" spc="-65" dirty="0">
                <a:solidFill>
                  <a:srgbClr val="1A1A1A"/>
                </a:solidFill>
                <a:latin typeface="Palatino Linotype" panose="02040502050505030304"/>
                <a:cs typeface="Palatino Linotype" panose="02040502050505030304"/>
              </a:rPr>
              <a:t> </a:t>
            </a:r>
            <a:r>
              <a:rPr sz="2800" spc="-10" dirty="0">
                <a:solidFill>
                  <a:srgbClr val="1A1A1A"/>
                </a:solidFill>
                <a:latin typeface="Palatino Linotype" panose="02040502050505030304"/>
                <a:cs typeface="Palatino Linotype" panose="02040502050505030304"/>
              </a:rPr>
              <a:t>Vidyabhavan</a:t>
            </a:r>
            <a:r>
              <a:rPr sz="2800" spc="-65" dirty="0">
                <a:solidFill>
                  <a:srgbClr val="1A1A1A"/>
                </a:solidFill>
                <a:latin typeface="Palatino Linotype" panose="02040502050505030304"/>
                <a:cs typeface="Palatino Linotype" panose="02040502050505030304"/>
              </a:rPr>
              <a:t> </a:t>
            </a:r>
            <a:r>
              <a:rPr sz="2800" spc="-20" dirty="0">
                <a:solidFill>
                  <a:srgbClr val="1A1A1A"/>
                </a:solidFill>
                <a:latin typeface="Palatino Linotype" panose="02040502050505030304"/>
                <a:cs typeface="Palatino Linotype" panose="02040502050505030304"/>
              </a:rPr>
              <a:t>Trust</a:t>
            </a:r>
            <a:endParaRPr sz="2800" dirty="0">
              <a:latin typeface="Palatino Linotype" panose="02040502050505030304"/>
              <a:cs typeface="Palatino Linotype" panose="02040502050505030304"/>
            </a:endParaRPr>
          </a:p>
        </p:txBody>
      </p:sp>
      <p:sp>
        <p:nvSpPr>
          <p:cNvPr id="8" name="object 8"/>
          <p:cNvSpPr txBox="1"/>
          <p:nvPr/>
        </p:nvSpPr>
        <p:spPr>
          <a:xfrm>
            <a:off x="1698630" y="2025709"/>
            <a:ext cx="5750560" cy="396240"/>
          </a:xfrm>
          <a:prstGeom prst="rect">
            <a:avLst/>
          </a:prstGeom>
        </p:spPr>
        <p:txBody>
          <a:bodyPr vert="horz" wrap="square" lIns="0" tIns="16510" rIns="0" bIns="0" rtlCol="0">
            <a:spAutoFit/>
          </a:bodyPr>
          <a:lstStyle/>
          <a:p>
            <a:pPr marL="12700">
              <a:lnSpc>
                <a:spcPct val="100000"/>
              </a:lnSpc>
              <a:spcBef>
                <a:spcPts val="130"/>
              </a:spcBef>
            </a:pPr>
            <a:r>
              <a:rPr sz="2400" b="1" dirty="0">
                <a:solidFill>
                  <a:srgbClr val="1A1A1A"/>
                </a:solidFill>
                <a:latin typeface="Palatino Linotype" panose="02040502050505030304"/>
                <a:cs typeface="Palatino Linotype" panose="02040502050505030304"/>
              </a:rPr>
              <a:t>C.</a:t>
            </a:r>
            <a:r>
              <a:rPr sz="2400" b="1" spc="55" dirty="0">
                <a:solidFill>
                  <a:srgbClr val="1A1A1A"/>
                </a:solidFill>
                <a:latin typeface="Palatino Linotype" panose="02040502050505030304"/>
                <a:cs typeface="Palatino Linotype" panose="02040502050505030304"/>
              </a:rPr>
              <a:t> </a:t>
            </a:r>
            <a:r>
              <a:rPr sz="2400" b="1" dirty="0">
                <a:solidFill>
                  <a:srgbClr val="1A1A1A"/>
                </a:solidFill>
                <a:latin typeface="Palatino Linotype" panose="02040502050505030304"/>
                <a:cs typeface="Palatino Linotype" panose="02040502050505030304"/>
              </a:rPr>
              <a:t>K.</a:t>
            </a:r>
            <a:r>
              <a:rPr sz="2400" b="1" spc="55" dirty="0">
                <a:solidFill>
                  <a:srgbClr val="1A1A1A"/>
                </a:solidFill>
                <a:latin typeface="Palatino Linotype" panose="02040502050505030304"/>
                <a:cs typeface="Palatino Linotype" panose="02040502050505030304"/>
              </a:rPr>
              <a:t> </a:t>
            </a:r>
            <a:r>
              <a:rPr sz="2400" b="1" dirty="0">
                <a:solidFill>
                  <a:srgbClr val="1A1A1A"/>
                </a:solidFill>
                <a:latin typeface="Palatino Linotype" panose="02040502050505030304"/>
                <a:cs typeface="Palatino Linotype" panose="02040502050505030304"/>
              </a:rPr>
              <a:t>Pithawala</a:t>
            </a:r>
            <a:r>
              <a:rPr sz="2400" b="1" spc="60" dirty="0">
                <a:solidFill>
                  <a:srgbClr val="1A1A1A"/>
                </a:solidFill>
                <a:latin typeface="Palatino Linotype" panose="02040502050505030304"/>
                <a:cs typeface="Palatino Linotype" panose="02040502050505030304"/>
              </a:rPr>
              <a:t> </a:t>
            </a:r>
            <a:r>
              <a:rPr sz="2400" b="1" dirty="0">
                <a:solidFill>
                  <a:srgbClr val="1A1A1A"/>
                </a:solidFill>
                <a:latin typeface="Palatino Linotype" panose="02040502050505030304"/>
                <a:cs typeface="Palatino Linotype" panose="02040502050505030304"/>
              </a:rPr>
              <a:t>College</a:t>
            </a:r>
            <a:r>
              <a:rPr sz="2400" b="1" spc="55" dirty="0">
                <a:solidFill>
                  <a:srgbClr val="1A1A1A"/>
                </a:solidFill>
                <a:latin typeface="Palatino Linotype" panose="02040502050505030304"/>
                <a:cs typeface="Palatino Linotype" panose="02040502050505030304"/>
              </a:rPr>
              <a:t> </a:t>
            </a:r>
            <a:r>
              <a:rPr sz="2400" b="1" dirty="0">
                <a:solidFill>
                  <a:srgbClr val="1A1A1A"/>
                </a:solidFill>
                <a:latin typeface="Palatino Linotype" panose="02040502050505030304"/>
                <a:cs typeface="Palatino Linotype" panose="02040502050505030304"/>
              </a:rPr>
              <a:t>of</a:t>
            </a:r>
            <a:r>
              <a:rPr sz="2400" b="1" spc="60" dirty="0">
                <a:solidFill>
                  <a:srgbClr val="1A1A1A"/>
                </a:solidFill>
                <a:latin typeface="Palatino Linotype" panose="02040502050505030304"/>
                <a:cs typeface="Palatino Linotype" panose="02040502050505030304"/>
              </a:rPr>
              <a:t> </a:t>
            </a:r>
            <a:r>
              <a:rPr sz="2400" b="1" dirty="0">
                <a:solidFill>
                  <a:srgbClr val="1A1A1A"/>
                </a:solidFill>
                <a:latin typeface="Palatino Linotype" panose="02040502050505030304"/>
                <a:cs typeface="Palatino Linotype" panose="02040502050505030304"/>
              </a:rPr>
              <a:t>Engg.</a:t>
            </a:r>
            <a:r>
              <a:rPr sz="2400" b="1" spc="55" dirty="0">
                <a:solidFill>
                  <a:srgbClr val="1A1A1A"/>
                </a:solidFill>
                <a:latin typeface="Palatino Linotype" panose="02040502050505030304"/>
                <a:cs typeface="Palatino Linotype" panose="02040502050505030304"/>
              </a:rPr>
              <a:t> </a:t>
            </a:r>
            <a:r>
              <a:rPr sz="2400" b="1" dirty="0">
                <a:solidFill>
                  <a:srgbClr val="1A1A1A"/>
                </a:solidFill>
                <a:latin typeface="Palatino Linotype" panose="02040502050505030304"/>
                <a:cs typeface="Palatino Linotype" panose="02040502050505030304"/>
              </a:rPr>
              <a:t>&amp;</a:t>
            </a:r>
            <a:r>
              <a:rPr sz="2400" b="1" spc="60" dirty="0">
                <a:solidFill>
                  <a:srgbClr val="1A1A1A"/>
                </a:solidFill>
                <a:latin typeface="Palatino Linotype" panose="02040502050505030304"/>
                <a:cs typeface="Palatino Linotype" panose="02040502050505030304"/>
              </a:rPr>
              <a:t> </a:t>
            </a:r>
            <a:r>
              <a:rPr sz="2400" b="1" spc="-10" dirty="0">
                <a:solidFill>
                  <a:srgbClr val="1A1A1A"/>
                </a:solidFill>
                <a:latin typeface="Palatino Linotype" panose="02040502050505030304"/>
                <a:cs typeface="Palatino Linotype" panose="02040502050505030304"/>
              </a:rPr>
              <a:t>Tech.</a:t>
            </a:r>
            <a:endParaRPr sz="2400" dirty="0">
              <a:latin typeface="Palatino Linotype" panose="02040502050505030304"/>
              <a:cs typeface="Palatino Linotype" panose="02040502050505030304"/>
            </a:endParaRPr>
          </a:p>
        </p:txBody>
      </p:sp>
      <p:grpSp>
        <p:nvGrpSpPr>
          <p:cNvPr id="9" name="object 9"/>
          <p:cNvGrpSpPr/>
          <p:nvPr/>
        </p:nvGrpSpPr>
        <p:grpSpPr>
          <a:xfrm>
            <a:off x="410499" y="209300"/>
            <a:ext cx="8341359" cy="1083310"/>
            <a:chOff x="410499" y="209300"/>
            <a:chExt cx="8341359" cy="1083310"/>
          </a:xfrm>
        </p:grpSpPr>
        <p:pic>
          <p:nvPicPr>
            <p:cNvPr id="10" name="object 10"/>
            <p:cNvPicPr/>
            <p:nvPr/>
          </p:nvPicPr>
          <p:blipFill>
            <a:blip r:embed="rId1" cstate="print"/>
            <a:stretch>
              <a:fillRect/>
            </a:stretch>
          </p:blipFill>
          <p:spPr>
            <a:xfrm>
              <a:off x="410499" y="209300"/>
              <a:ext cx="1128874" cy="1083263"/>
            </a:xfrm>
            <a:prstGeom prst="rect">
              <a:avLst/>
            </a:prstGeom>
          </p:spPr>
        </p:pic>
        <p:pic>
          <p:nvPicPr>
            <p:cNvPr id="11" name="object 11"/>
            <p:cNvPicPr/>
            <p:nvPr/>
          </p:nvPicPr>
          <p:blipFill>
            <a:blip r:embed="rId2" cstate="print"/>
            <a:stretch>
              <a:fillRect/>
            </a:stretch>
          </p:blipFill>
          <p:spPr>
            <a:xfrm>
              <a:off x="7724500" y="243875"/>
              <a:ext cx="1026849" cy="1014099"/>
            </a:xfrm>
            <a:prstGeom prst="rect">
              <a:avLst/>
            </a:prstGeom>
          </p:spPr>
        </p:pic>
      </p:grpSp>
      <p:sp>
        <p:nvSpPr>
          <p:cNvPr id="12" name="object 12"/>
          <p:cNvSpPr txBox="1"/>
          <p:nvPr/>
        </p:nvSpPr>
        <p:spPr>
          <a:xfrm>
            <a:off x="4191000" y="3762815"/>
            <a:ext cx="3363725" cy="1035685"/>
          </a:xfrm>
          <a:prstGeom prst="rect">
            <a:avLst/>
          </a:prstGeom>
        </p:spPr>
        <p:txBody>
          <a:bodyPr vert="horz" wrap="square" lIns="0" tIns="12700" rIns="0" bIns="0" rtlCol="0">
            <a:spAutoFit/>
          </a:bodyPr>
          <a:lstStyle/>
          <a:p>
            <a:pPr marL="12700" marR="5080">
              <a:lnSpc>
                <a:spcPct val="100000"/>
              </a:lnSpc>
              <a:spcBef>
                <a:spcPts val="100"/>
              </a:spcBef>
            </a:pPr>
            <a:r>
              <a:rPr sz="1600" b="1" spc="-10" dirty="0">
                <a:latin typeface="Palatino Linotype" panose="02040502050505030304"/>
                <a:cs typeface="Palatino Linotype" panose="02040502050505030304"/>
              </a:rPr>
              <a:t>Presented</a:t>
            </a:r>
            <a:r>
              <a:rPr sz="1600" b="1" spc="-30" dirty="0">
                <a:latin typeface="Palatino Linotype" panose="02040502050505030304"/>
                <a:cs typeface="Palatino Linotype" panose="02040502050505030304"/>
              </a:rPr>
              <a:t> </a:t>
            </a:r>
            <a:r>
              <a:rPr sz="1600" b="1" spc="-25" dirty="0">
                <a:latin typeface="Palatino Linotype" panose="02040502050505030304"/>
                <a:cs typeface="Palatino Linotype" panose="02040502050505030304"/>
              </a:rPr>
              <a:t>By </a:t>
            </a:r>
            <a:endParaRPr sz="1600" b="1" spc="-25" dirty="0">
              <a:latin typeface="Palatino Linotype" panose="02040502050505030304"/>
              <a:cs typeface="Palatino Linotype" panose="02040502050505030304"/>
            </a:endParaRPr>
          </a:p>
          <a:p>
            <a:pPr marL="12700" marR="5080">
              <a:lnSpc>
                <a:spcPct val="100000"/>
              </a:lnSpc>
              <a:spcBef>
                <a:spcPts val="100"/>
              </a:spcBef>
            </a:pPr>
            <a:r>
              <a:rPr lang="en-US" altLang="en-IN" sz="1600" spc="-10" dirty="0">
                <a:latin typeface="Palatino Linotype" panose="02040502050505030304"/>
                <a:cs typeface="Palatino Linotype" panose="02040502050505030304"/>
              </a:rPr>
              <a:t>Shreya Dilip Wani</a:t>
            </a:r>
            <a:endParaRPr lang="en-US" altLang="en-IN" sz="1600" spc="-10" dirty="0">
              <a:latin typeface="Palatino Linotype" panose="02040502050505030304"/>
              <a:cs typeface="Palatino Linotype" panose="02040502050505030304"/>
            </a:endParaRPr>
          </a:p>
          <a:p>
            <a:pPr marL="12700" marR="5080">
              <a:lnSpc>
                <a:spcPct val="100000"/>
              </a:lnSpc>
              <a:spcBef>
                <a:spcPts val="100"/>
              </a:spcBef>
            </a:pPr>
            <a:r>
              <a:rPr lang="en-US" altLang="en-US" sz="1600" spc="-10" dirty="0">
                <a:latin typeface="Palatino Linotype" panose="02040502050505030304"/>
                <a:cs typeface="Palatino Linotype" panose="02040502050505030304"/>
              </a:rPr>
              <a:t>Hetvi Dharmeshbhai Doshi</a:t>
            </a:r>
            <a:endParaRPr lang="en-US" altLang="en-US" sz="1600" spc="-10" dirty="0">
              <a:latin typeface="Palatino Linotype" panose="02040502050505030304"/>
              <a:cs typeface="Palatino Linotype" panose="02040502050505030304"/>
            </a:endParaRPr>
          </a:p>
          <a:p>
            <a:pPr marL="12700" marR="5080">
              <a:lnSpc>
                <a:spcPct val="100000"/>
              </a:lnSpc>
              <a:spcBef>
                <a:spcPts val="100"/>
              </a:spcBef>
            </a:pPr>
            <a:r>
              <a:rPr lang="en-US" altLang="en-US" sz="1600" dirty="0">
                <a:latin typeface="Palatino Linotype" panose="02040502050505030304"/>
                <a:cs typeface="Palatino Linotype" panose="02040502050505030304"/>
              </a:rPr>
              <a:t>Badgujar Bhavini Vinayak</a:t>
            </a:r>
            <a:endParaRPr lang="en-US" altLang="en-US" sz="1600" dirty="0">
              <a:latin typeface="Palatino Linotype" panose="02040502050505030304"/>
              <a:cs typeface="Palatino Linotype" panose="02040502050505030304"/>
            </a:endParaRPr>
          </a:p>
        </p:txBody>
      </p:sp>
      <p:sp>
        <p:nvSpPr>
          <p:cNvPr id="13" name="object 13"/>
          <p:cNvSpPr txBox="1"/>
          <p:nvPr/>
        </p:nvSpPr>
        <p:spPr>
          <a:xfrm>
            <a:off x="7247006" y="4004233"/>
            <a:ext cx="1981835" cy="776605"/>
          </a:xfrm>
          <a:prstGeom prst="rect">
            <a:avLst/>
          </a:prstGeom>
        </p:spPr>
        <p:txBody>
          <a:bodyPr vert="horz" wrap="square" lIns="0" tIns="12700" rIns="0" bIns="0" rtlCol="0">
            <a:spAutoFit/>
          </a:bodyPr>
          <a:lstStyle/>
          <a:p>
            <a:pPr marL="12700" marR="5080" algn="just">
              <a:lnSpc>
                <a:spcPct val="100000"/>
              </a:lnSpc>
              <a:spcBef>
                <a:spcPts val="100"/>
              </a:spcBef>
            </a:pPr>
            <a:r>
              <a:rPr sz="1600" spc="-10" dirty="0">
                <a:latin typeface="Palatino Linotype" panose="02040502050505030304"/>
                <a:cs typeface="Palatino Linotype" panose="02040502050505030304"/>
              </a:rPr>
              <a:t>(</a:t>
            </a:r>
            <a:r>
              <a:rPr lang="en-IN" sz="1600" spc="-10" dirty="0">
                <a:latin typeface="Palatino Linotype" panose="02040502050505030304"/>
                <a:cs typeface="Palatino Linotype" panose="02040502050505030304"/>
              </a:rPr>
              <a:t>230090107</a:t>
            </a:r>
            <a:r>
              <a:rPr lang="en-US" altLang="en-IN" sz="1600" spc="-10" dirty="0">
                <a:latin typeface="Palatino Linotype" panose="02040502050505030304"/>
                <a:cs typeface="Palatino Linotype" panose="02040502050505030304"/>
              </a:rPr>
              <a:t>241</a:t>
            </a:r>
            <a:r>
              <a:rPr sz="1600" spc="-10" dirty="0">
                <a:latin typeface="Palatino Linotype" panose="02040502050505030304"/>
                <a:cs typeface="Palatino Linotype" panose="02040502050505030304"/>
              </a:rPr>
              <a:t>) </a:t>
            </a:r>
            <a:endParaRPr lang="en-IN" sz="1600" spc="-10" dirty="0">
              <a:latin typeface="Palatino Linotype" panose="02040502050505030304"/>
              <a:cs typeface="Palatino Linotype" panose="02040502050505030304"/>
            </a:endParaRPr>
          </a:p>
          <a:p>
            <a:pPr marL="12700" marR="5080" algn="just">
              <a:lnSpc>
                <a:spcPct val="100000"/>
              </a:lnSpc>
              <a:spcBef>
                <a:spcPts val="100"/>
              </a:spcBef>
            </a:pPr>
            <a:r>
              <a:rPr sz="1600" spc="-10" dirty="0">
                <a:latin typeface="Palatino Linotype" panose="02040502050505030304"/>
                <a:cs typeface="Palatino Linotype" panose="02040502050505030304"/>
              </a:rPr>
              <a:t>(</a:t>
            </a:r>
            <a:r>
              <a:rPr lang="en-IN" sz="1600" spc="-10" dirty="0">
                <a:latin typeface="Palatino Linotype" panose="02040502050505030304"/>
                <a:cs typeface="Palatino Linotype" panose="02040502050505030304"/>
              </a:rPr>
              <a:t>23009010704</a:t>
            </a:r>
            <a:r>
              <a:rPr lang="en-US" altLang="en-IN" sz="1600" spc="-10" dirty="0">
                <a:latin typeface="Palatino Linotype" panose="02040502050505030304"/>
                <a:cs typeface="Palatino Linotype" panose="02040502050505030304"/>
              </a:rPr>
              <a:t>3</a:t>
            </a:r>
            <a:r>
              <a:rPr sz="1600" spc="-10" dirty="0">
                <a:latin typeface="Palatino Linotype" panose="02040502050505030304"/>
                <a:cs typeface="Palatino Linotype" panose="02040502050505030304"/>
              </a:rPr>
              <a:t>) </a:t>
            </a:r>
            <a:endParaRPr lang="en-IN" sz="1600" spc="-10" dirty="0">
              <a:latin typeface="Palatino Linotype" panose="02040502050505030304"/>
              <a:cs typeface="Palatino Linotype" panose="02040502050505030304"/>
            </a:endParaRPr>
          </a:p>
          <a:p>
            <a:pPr marL="12700" marR="5080" algn="just">
              <a:lnSpc>
                <a:spcPct val="100000"/>
              </a:lnSpc>
              <a:spcBef>
                <a:spcPts val="100"/>
              </a:spcBef>
            </a:pPr>
            <a:r>
              <a:rPr sz="1600" spc="-10" dirty="0">
                <a:latin typeface="Palatino Linotype" panose="02040502050505030304"/>
                <a:cs typeface="Palatino Linotype" panose="02040502050505030304"/>
              </a:rPr>
              <a:t>(</a:t>
            </a:r>
            <a:r>
              <a:rPr lang="en-IN" sz="1600" spc="-10" dirty="0">
                <a:latin typeface="Palatino Linotype" panose="02040502050505030304"/>
                <a:cs typeface="Palatino Linotype" panose="02040502050505030304"/>
              </a:rPr>
              <a:t>2</a:t>
            </a:r>
            <a:r>
              <a:rPr lang="en-US" altLang="en-IN" sz="1600" spc="-10" dirty="0">
                <a:latin typeface="Palatino Linotype" panose="02040502050505030304"/>
                <a:cs typeface="Palatino Linotype" panose="02040502050505030304"/>
              </a:rPr>
              <a:t>4</a:t>
            </a:r>
            <a:r>
              <a:rPr lang="en-IN" sz="1600" spc="-10" dirty="0">
                <a:latin typeface="Palatino Linotype" panose="02040502050505030304"/>
                <a:cs typeface="Palatino Linotype" panose="02040502050505030304"/>
              </a:rPr>
              <a:t>00901070</a:t>
            </a:r>
            <a:r>
              <a:rPr lang="en-US" altLang="en-IN" sz="1600" spc="-10" dirty="0">
                <a:latin typeface="Palatino Linotype" panose="02040502050505030304"/>
                <a:cs typeface="Palatino Linotype" panose="02040502050505030304"/>
              </a:rPr>
              <a:t>04</a:t>
            </a:r>
            <a:r>
              <a:rPr sz="1600" spc="-10" dirty="0">
                <a:latin typeface="Palatino Linotype" panose="02040502050505030304"/>
                <a:cs typeface="Palatino Linotype" panose="02040502050505030304"/>
              </a:rPr>
              <a:t>)</a:t>
            </a:r>
            <a:endParaRPr sz="1600" dirty="0">
              <a:latin typeface="Palatino Linotype" panose="02040502050505030304"/>
              <a:cs typeface="Palatino Linotype" panose="02040502050505030304"/>
            </a:endParaRPr>
          </a:p>
        </p:txBody>
      </p:sp>
      <p:sp>
        <p:nvSpPr>
          <p:cNvPr id="14" name="object 14"/>
          <p:cNvSpPr txBox="1"/>
          <p:nvPr/>
        </p:nvSpPr>
        <p:spPr>
          <a:xfrm>
            <a:off x="868852" y="3825747"/>
            <a:ext cx="1810385" cy="756920"/>
          </a:xfrm>
          <a:prstGeom prst="rect">
            <a:avLst/>
          </a:prstGeom>
        </p:spPr>
        <p:txBody>
          <a:bodyPr vert="horz" wrap="square" lIns="0" tIns="12700" rIns="0" bIns="0" rtlCol="0">
            <a:spAutoFit/>
          </a:bodyPr>
          <a:lstStyle/>
          <a:p>
            <a:pPr marL="12700">
              <a:lnSpc>
                <a:spcPct val="100000"/>
              </a:lnSpc>
              <a:spcBef>
                <a:spcPts val="100"/>
              </a:spcBef>
            </a:pPr>
            <a:r>
              <a:rPr sz="1600" b="1" spc="-10" dirty="0">
                <a:latin typeface="Palatino Linotype" panose="02040502050505030304"/>
                <a:cs typeface="Palatino Linotype" panose="02040502050505030304"/>
              </a:rPr>
              <a:t>Internship</a:t>
            </a:r>
            <a:r>
              <a:rPr sz="1600" b="1" spc="-20" dirty="0">
                <a:latin typeface="Palatino Linotype" panose="02040502050505030304"/>
                <a:cs typeface="Palatino Linotype" panose="02040502050505030304"/>
              </a:rPr>
              <a:t> </a:t>
            </a:r>
            <a:r>
              <a:rPr sz="1600" b="1" dirty="0">
                <a:latin typeface="Palatino Linotype" panose="02040502050505030304"/>
                <a:cs typeface="Palatino Linotype" panose="02040502050505030304"/>
              </a:rPr>
              <a:t>/</a:t>
            </a:r>
            <a:r>
              <a:rPr sz="1600" b="1" spc="-20" dirty="0">
                <a:latin typeface="Palatino Linotype" panose="02040502050505030304"/>
                <a:cs typeface="Palatino Linotype" panose="02040502050505030304"/>
              </a:rPr>
              <a:t> </a:t>
            </a:r>
            <a:r>
              <a:rPr sz="1600" b="1" spc="-10" dirty="0">
                <a:latin typeface="Palatino Linotype" panose="02040502050505030304"/>
                <a:cs typeface="Palatino Linotype" panose="02040502050505030304"/>
              </a:rPr>
              <a:t>Project</a:t>
            </a:r>
            <a:endParaRPr sz="1600">
              <a:latin typeface="Palatino Linotype" panose="02040502050505030304"/>
              <a:cs typeface="Palatino Linotype" panose="02040502050505030304"/>
            </a:endParaRPr>
          </a:p>
          <a:p>
            <a:pPr marL="312420" marR="303530" indent="169545">
              <a:lnSpc>
                <a:spcPct val="100000"/>
              </a:lnSpc>
            </a:pPr>
            <a:r>
              <a:rPr sz="1600" spc="-10" dirty="0">
                <a:latin typeface="Palatino Linotype" panose="02040502050505030304"/>
                <a:cs typeface="Palatino Linotype" panose="02040502050505030304"/>
              </a:rPr>
              <a:t>(3130705) </a:t>
            </a:r>
            <a:r>
              <a:rPr sz="1600" dirty="0">
                <a:latin typeface="Palatino Linotype" panose="02040502050505030304"/>
                <a:cs typeface="Palatino Linotype" panose="02040502050505030304"/>
              </a:rPr>
              <a:t>BE</a:t>
            </a:r>
            <a:r>
              <a:rPr sz="1600" spc="-10" dirty="0">
                <a:latin typeface="Palatino Linotype" panose="02040502050505030304"/>
                <a:cs typeface="Palatino Linotype" panose="02040502050505030304"/>
              </a:rPr>
              <a:t> </a:t>
            </a:r>
            <a:r>
              <a:rPr sz="1600" dirty="0">
                <a:latin typeface="Palatino Linotype" panose="02040502050505030304"/>
                <a:cs typeface="Palatino Linotype" panose="02040502050505030304"/>
              </a:rPr>
              <a:t>III,</a:t>
            </a:r>
            <a:r>
              <a:rPr sz="1600" spc="-5" dirty="0">
                <a:latin typeface="Palatino Linotype" panose="02040502050505030304"/>
                <a:cs typeface="Palatino Linotype" panose="02040502050505030304"/>
              </a:rPr>
              <a:t> </a:t>
            </a:r>
            <a:r>
              <a:rPr sz="1600" dirty="0">
                <a:latin typeface="Palatino Linotype" panose="02040502050505030304"/>
                <a:cs typeface="Palatino Linotype" panose="02040502050505030304"/>
              </a:rPr>
              <a:t>Sem</a:t>
            </a:r>
            <a:r>
              <a:rPr sz="1600" spc="-10" dirty="0">
                <a:latin typeface="Palatino Linotype" panose="02040502050505030304"/>
                <a:cs typeface="Palatino Linotype" panose="02040502050505030304"/>
              </a:rPr>
              <a:t> </a:t>
            </a:r>
            <a:r>
              <a:rPr sz="1600" spc="-50" dirty="0">
                <a:latin typeface="Palatino Linotype" panose="02040502050505030304"/>
                <a:cs typeface="Palatino Linotype" panose="02040502050505030304"/>
              </a:rPr>
              <a:t>V</a:t>
            </a:r>
            <a:endParaRPr sz="1600">
              <a:latin typeface="Palatino Linotype" panose="02040502050505030304"/>
              <a:cs typeface="Palatino Linotype" panose="02040502050505030304"/>
            </a:endParaRPr>
          </a:p>
        </p:txBody>
      </p:sp>
      <p:sp>
        <p:nvSpPr>
          <p:cNvPr id="15" name="object 15"/>
          <p:cNvSpPr txBox="1"/>
          <p:nvPr/>
        </p:nvSpPr>
        <p:spPr>
          <a:xfrm>
            <a:off x="228600" y="2219976"/>
            <a:ext cx="8214395" cy="1550035"/>
          </a:xfrm>
          <a:prstGeom prst="rect">
            <a:avLst/>
          </a:prstGeom>
        </p:spPr>
        <p:txBody>
          <a:bodyPr vert="horz" wrap="square" lIns="0" tIns="12700" rIns="0" bIns="0" rtlCol="0">
            <a:spAutoFit/>
          </a:bodyPr>
          <a:lstStyle/>
          <a:p>
            <a:pPr marL="13970" algn="ctr">
              <a:lnSpc>
                <a:spcPct val="100000"/>
              </a:lnSpc>
              <a:spcBef>
                <a:spcPts val="100"/>
              </a:spcBef>
            </a:pPr>
            <a:endParaRPr sz="1600" dirty="0">
              <a:latin typeface="Palatino Linotype" panose="02040502050505030304"/>
              <a:cs typeface="Palatino Linotype" panose="02040502050505030304"/>
            </a:endParaRPr>
          </a:p>
          <a:p>
            <a:pPr algn="ctr">
              <a:lnSpc>
                <a:spcPct val="100000"/>
              </a:lnSpc>
              <a:spcBef>
                <a:spcPts val="2070"/>
              </a:spcBef>
            </a:pPr>
            <a:r>
              <a:rPr lang="en-US" altLang="en-US" sz="1600" dirty="0">
                <a:solidFill>
                  <a:schemeClr val="tx1"/>
                </a:solidFill>
                <a:latin typeface="Palatino Linotype" panose="02040502050505030304"/>
                <a:cs typeface="Palatino Linotype" panose="02040502050505030304"/>
              </a:rPr>
              <a:t>AI-BASED EXAM SEATING &amp; INVIGILATION SCHEDULING SYSTEM</a:t>
            </a:r>
            <a:endParaRPr lang="en-US" altLang="en-US" sz="1600" dirty="0">
              <a:solidFill>
                <a:schemeClr val="tx1"/>
              </a:solidFill>
              <a:latin typeface="Palatino Linotype" panose="02040502050505030304"/>
              <a:cs typeface="Palatino Linotype" panose="02040502050505030304"/>
            </a:endParaRPr>
          </a:p>
          <a:p>
            <a:pPr algn="ctr">
              <a:lnSpc>
                <a:spcPct val="100000"/>
              </a:lnSpc>
              <a:spcBef>
                <a:spcPts val="2070"/>
              </a:spcBef>
            </a:pPr>
            <a:r>
              <a:rPr sz="1600" dirty="0">
                <a:solidFill>
                  <a:srgbClr val="1A9988"/>
                </a:solidFill>
                <a:latin typeface="Palatino Linotype" panose="02040502050505030304"/>
                <a:cs typeface="Palatino Linotype" panose="02040502050505030304"/>
              </a:rPr>
              <a:t>ADA</a:t>
            </a:r>
            <a:r>
              <a:rPr sz="1600" spc="-125" dirty="0">
                <a:solidFill>
                  <a:srgbClr val="1A9988"/>
                </a:solidFill>
                <a:latin typeface="Palatino Linotype" panose="02040502050505030304"/>
                <a:cs typeface="Palatino Linotype" panose="02040502050505030304"/>
              </a:rPr>
              <a:t> </a:t>
            </a:r>
            <a:r>
              <a:rPr sz="1600" spc="-65" dirty="0">
                <a:solidFill>
                  <a:srgbClr val="1A9988"/>
                </a:solidFill>
                <a:latin typeface="Palatino Linotype" panose="02040502050505030304"/>
                <a:cs typeface="Palatino Linotype" panose="02040502050505030304"/>
              </a:rPr>
              <a:t>CIPAT</a:t>
            </a:r>
            <a:r>
              <a:rPr sz="1600" spc="-30" dirty="0">
                <a:solidFill>
                  <a:srgbClr val="1A9988"/>
                </a:solidFill>
                <a:latin typeface="Palatino Linotype" panose="02040502050505030304"/>
                <a:cs typeface="Palatino Linotype" panose="02040502050505030304"/>
              </a:rPr>
              <a:t> </a:t>
            </a:r>
            <a:r>
              <a:rPr sz="1600" spc="-10" dirty="0">
                <a:solidFill>
                  <a:srgbClr val="1A9988"/>
                </a:solidFill>
                <a:latin typeface="Palatino Linotype" panose="02040502050505030304"/>
                <a:cs typeface="Palatino Linotype" panose="02040502050505030304"/>
              </a:rPr>
              <a:t>Presentation</a:t>
            </a:r>
            <a:endParaRPr sz="1600" dirty="0">
              <a:latin typeface="Palatino Linotype" panose="02040502050505030304"/>
              <a:cs typeface="Palatino Linotype" panose="02040502050505030304"/>
            </a:endParaRPr>
          </a:p>
          <a:p>
            <a:pPr algn="ctr">
              <a:lnSpc>
                <a:spcPct val="100000"/>
              </a:lnSpc>
              <a:spcBef>
                <a:spcPts val="170"/>
              </a:spcBef>
            </a:pPr>
            <a:r>
              <a:rPr sz="1600" dirty="0">
                <a:solidFill>
                  <a:srgbClr val="1A9988"/>
                </a:solidFill>
                <a:latin typeface="Palatino Linotype" panose="02040502050505030304"/>
                <a:cs typeface="Palatino Linotype" panose="02040502050505030304"/>
              </a:rPr>
              <a:t>Computer</a:t>
            </a:r>
            <a:r>
              <a:rPr sz="1600" spc="-70" dirty="0">
                <a:solidFill>
                  <a:srgbClr val="1A9988"/>
                </a:solidFill>
                <a:latin typeface="Palatino Linotype" panose="02040502050505030304"/>
                <a:cs typeface="Palatino Linotype" panose="02040502050505030304"/>
              </a:rPr>
              <a:t> </a:t>
            </a:r>
            <a:r>
              <a:rPr sz="1600" dirty="0">
                <a:solidFill>
                  <a:srgbClr val="1A9988"/>
                </a:solidFill>
                <a:latin typeface="Palatino Linotype" panose="02040502050505030304"/>
                <a:cs typeface="Palatino Linotype" panose="02040502050505030304"/>
              </a:rPr>
              <a:t>Engineering</a:t>
            </a:r>
            <a:r>
              <a:rPr sz="1600" spc="-75" dirty="0">
                <a:solidFill>
                  <a:srgbClr val="1A9988"/>
                </a:solidFill>
                <a:latin typeface="Palatino Linotype" panose="02040502050505030304"/>
                <a:cs typeface="Palatino Linotype" panose="02040502050505030304"/>
              </a:rPr>
              <a:t> </a:t>
            </a:r>
            <a:r>
              <a:rPr sz="1600" spc="-10" dirty="0">
                <a:solidFill>
                  <a:srgbClr val="1A9988"/>
                </a:solidFill>
                <a:latin typeface="Palatino Linotype" panose="02040502050505030304"/>
                <a:cs typeface="Palatino Linotype" panose="02040502050505030304"/>
              </a:rPr>
              <a:t>Department</a:t>
            </a:r>
            <a:endParaRPr sz="1600" dirty="0">
              <a:latin typeface="Palatino Linotype" panose="02040502050505030304"/>
              <a:cs typeface="Palatino Linotype" panose="02040502050505030304"/>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75" y="280601"/>
            <a:ext cx="5144135" cy="423193"/>
          </a:xfrm>
        </p:spPr>
        <p:txBody>
          <a:bodyPr/>
          <a:lstStyle/>
          <a:p>
            <a:r>
              <a:rPr lang="en-US" dirty="0"/>
              <a:t>Technology Stack</a:t>
            </a:r>
            <a:endParaRPr lang="en-IN" dirty="0"/>
          </a:p>
        </p:txBody>
      </p:sp>
      <p:sp>
        <p:nvSpPr>
          <p:cNvPr id="3" name="Google Shape;128;p11"/>
          <p:cNvSpPr txBox="1"/>
          <p:nvPr/>
        </p:nvSpPr>
        <p:spPr>
          <a:xfrm>
            <a:off x="381000" y="1200150"/>
            <a:ext cx="8241030" cy="2856230"/>
          </a:xfrm>
          <a:prstGeom prst="rect">
            <a:avLst/>
          </a:prstGeom>
          <a:noFill/>
          <a:ln>
            <a:noFill/>
          </a:ln>
        </p:spPr>
        <p:txBody>
          <a:bodyPr spcFirstLastPara="1" wrap="square" lIns="0" tIns="62850" rIns="0" bIns="0" anchor="t" anchorCtr="0">
            <a:spAutoFit/>
          </a:bodyPr>
          <a:lstStyle/>
          <a:p>
            <a:pPr marL="368935" lvl="0" indent="-356235" algn="l" rtl="0">
              <a:lnSpc>
                <a:spcPct val="100000"/>
              </a:lnSpc>
              <a:spcBef>
                <a:spcPts val="0"/>
              </a:spcBef>
              <a:spcAft>
                <a:spcPts val="0"/>
              </a:spcAft>
              <a:buClr>
                <a:srgbClr val="595959"/>
              </a:buClr>
              <a:buSzPts val="1650"/>
              <a:buFont typeface="Cambria" panose="02040503050406030204"/>
              <a:buChar char="●"/>
            </a:pPr>
            <a:r>
              <a:rPr lang="en-US" sz="25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Programming Language: </a:t>
            </a:r>
            <a:r>
              <a:rPr lang="en-US" altLang="en-US" sz="25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JavaScript (ES6+)</a:t>
            </a:r>
            <a:endParaRPr lang="en-US" altLang="en-US" sz="25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368935" lvl="0" indent="-356235" algn="l" rtl="0">
              <a:lnSpc>
                <a:spcPct val="100000"/>
              </a:lnSpc>
              <a:spcBef>
                <a:spcPts val="0"/>
              </a:spcBef>
              <a:spcAft>
                <a:spcPts val="0"/>
              </a:spcAft>
              <a:buClr>
                <a:srgbClr val="595959"/>
              </a:buClr>
              <a:buSzPts val="1650"/>
              <a:buFont typeface="Cambria" panose="02040503050406030204"/>
              <a:buChar char="●"/>
            </a:pPr>
            <a:r>
              <a:rPr lang="en-US" sz="25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Libraries: </a:t>
            </a:r>
            <a:r>
              <a:rPr lang="en-US" altLang="en-US" sz="25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HTML5, CSS3</a:t>
            </a:r>
            <a:endParaRPr lang="en-US" altLang="en-US" sz="25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368935" lvl="0" indent="-356235" algn="l" rtl="0">
              <a:lnSpc>
                <a:spcPct val="100000"/>
              </a:lnSpc>
              <a:spcBef>
                <a:spcPts val="0"/>
              </a:spcBef>
              <a:spcAft>
                <a:spcPts val="0"/>
              </a:spcAft>
              <a:buClr>
                <a:srgbClr val="595959"/>
              </a:buClr>
              <a:buSzPts val="1650"/>
              <a:buFont typeface="Cambria" panose="02040503050406030204"/>
              <a:buChar char="●"/>
            </a:pPr>
            <a:r>
              <a:rPr lang="en-US" sz="25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Tools: </a:t>
            </a:r>
            <a:r>
              <a:rPr lang="en-US" sz="2500" b="0" dirty="0" err="1">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rPr>
              <a:t>VSCode</a:t>
            </a:r>
            <a:r>
              <a:rPr lang="en-US" sz="25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rPr>
              <a:t> , </a:t>
            </a:r>
            <a:r>
              <a:rPr lang="en-US" altLang="en-US" sz="25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rPr>
              <a:t>Vercel – for deployment and live hosting</a:t>
            </a:r>
            <a:endParaRPr lang="en-US" altLang="en-US" sz="25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368935" lvl="0" indent="-356235" algn="l" rtl="0">
              <a:lnSpc>
                <a:spcPct val="100000"/>
              </a:lnSpc>
              <a:spcBef>
                <a:spcPts val="395"/>
              </a:spcBef>
              <a:spcAft>
                <a:spcPts val="0"/>
              </a:spcAft>
              <a:buClr>
                <a:srgbClr val="595959"/>
              </a:buClr>
              <a:buSzPts val="1650"/>
              <a:buFont typeface="Cambria" panose="02040503050406030204"/>
              <a:buChar char="●"/>
            </a:pPr>
            <a:r>
              <a:rPr lang="en-US" sz="25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Data Formats: </a:t>
            </a:r>
            <a:r>
              <a:rPr lang="en-US" altLang="en-US" sz="25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In-memory JavaScript objects – synthetic dataset generated at runtime (no external files)</a:t>
            </a:r>
            <a:endParaRPr lang="en-US" altLang="en-US" sz="25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368935" lvl="0" indent="-356235" algn="l" rtl="0">
              <a:lnSpc>
                <a:spcPct val="100000"/>
              </a:lnSpc>
              <a:spcBef>
                <a:spcPts val="395"/>
              </a:spcBef>
              <a:spcAft>
                <a:spcPts val="0"/>
              </a:spcAft>
              <a:buClr>
                <a:srgbClr val="595959"/>
              </a:buClr>
              <a:buSzPts val="1650"/>
              <a:buFont typeface="Cambria" panose="02040503050406030204"/>
              <a:buChar char="●"/>
            </a:pPr>
            <a:r>
              <a:rPr lang="en-US" sz="25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Algorithms Implemented: </a:t>
            </a:r>
            <a:r>
              <a:rPr lang="en-US" altLang="en-US" sz="25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rPr>
              <a:t>Greedy Algorithm ,String Matching Topological Sort, Graph Coloring Heuristic</a:t>
            </a:r>
            <a:endParaRPr lang="en-US" altLang="en-US" sz="25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75" y="280601"/>
            <a:ext cx="6743125" cy="423193"/>
          </a:xfrm>
        </p:spPr>
        <p:txBody>
          <a:bodyPr/>
          <a:lstStyle/>
          <a:p>
            <a:r>
              <a:rPr lang="en-US" dirty="0">
                <a:solidFill>
                  <a:srgbClr val="1A1A1A"/>
                </a:solidFill>
              </a:rPr>
              <a:t>Implementation Results &amp; Discussion   </a:t>
            </a:r>
            <a:endParaRPr lang="en-IN" dirty="0"/>
          </a:p>
        </p:txBody>
      </p:sp>
      <p:pic>
        <p:nvPicPr>
          <p:cNvPr id="5" name="Picture 4"/>
          <p:cNvPicPr/>
          <p:nvPr/>
        </p:nvPicPr>
        <p:blipFill>
          <a:blip r:embed="rId1"/>
          <a:stretch>
            <a:fillRect/>
          </a:stretch>
        </p:blipFill>
        <p:spPr>
          <a:xfrm>
            <a:off x="381000" y="907415"/>
            <a:ext cx="4107180" cy="2058670"/>
          </a:xfrm>
          <a:prstGeom prst="rect">
            <a:avLst/>
          </a:prstGeom>
        </p:spPr>
      </p:pic>
      <p:pic>
        <p:nvPicPr>
          <p:cNvPr id="6" name="Picture 5"/>
          <p:cNvPicPr/>
          <p:nvPr/>
        </p:nvPicPr>
        <p:blipFill>
          <a:blip r:embed="rId2"/>
          <a:stretch>
            <a:fillRect/>
          </a:stretch>
        </p:blipFill>
        <p:spPr>
          <a:xfrm>
            <a:off x="4724400" y="906780"/>
            <a:ext cx="3962400" cy="2059305"/>
          </a:xfrm>
          <a:prstGeom prst="rect">
            <a:avLst/>
          </a:prstGeom>
        </p:spPr>
      </p:pic>
      <p:pic>
        <p:nvPicPr>
          <p:cNvPr id="7" name="Picture 6"/>
          <p:cNvPicPr/>
          <p:nvPr/>
        </p:nvPicPr>
        <p:blipFill>
          <a:blip r:embed="rId3"/>
          <a:stretch>
            <a:fillRect/>
          </a:stretch>
        </p:blipFill>
        <p:spPr>
          <a:xfrm>
            <a:off x="381000" y="3028950"/>
            <a:ext cx="4114800" cy="1974850"/>
          </a:xfrm>
          <a:prstGeom prst="rect">
            <a:avLst/>
          </a:prstGeom>
        </p:spPr>
      </p:pic>
      <p:pic>
        <p:nvPicPr>
          <p:cNvPr id="8" name="Picture 7"/>
          <p:cNvPicPr/>
          <p:nvPr/>
        </p:nvPicPr>
        <p:blipFill>
          <a:blip r:embed="rId4"/>
          <a:stretch>
            <a:fillRect/>
          </a:stretch>
        </p:blipFill>
        <p:spPr>
          <a:xfrm>
            <a:off x="4724400" y="3028950"/>
            <a:ext cx="3962400" cy="197421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75" y="280601"/>
            <a:ext cx="6895525" cy="423193"/>
          </a:xfrm>
        </p:spPr>
        <p:txBody>
          <a:bodyPr/>
          <a:lstStyle/>
          <a:p>
            <a:r>
              <a:rPr lang="en-US" dirty="0">
                <a:solidFill>
                  <a:srgbClr val="1A1A1A"/>
                </a:solidFill>
              </a:rPr>
              <a:t>Implementation Results &amp; Discussion</a:t>
            </a:r>
            <a:endParaRPr lang="en-IN" dirty="0"/>
          </a:p>
        </p:txBody>
      </p:sp>
      <p:graphicFrame>
        <p:nvGraphicFramePr>
          <p:cNvPr id="3" name="Table 2"/>
          <p:cNvGraphicFramePr>
            <a:graphicFrameLocks noGrp="1"/>
          </p:cNvGraphicFramePr>
          <p:nvPr/>
        </p:nvGraphicFramePr>
        <p:xfrm>
          <a:off x="762000" y="1677670"/>
          <a:ext cx="7637462" cy="2838450"/>
        </p:xfrm>
        <a:graphic>
          <a:graphicData uri="http://schemas.openxmlformats.org/drawingml/2006/table">
            <a:tbl>
              <a:tblPr>
                <a:tableStyleId>{3C2FFA5D-87B4-456A-9821-1D502468CF0F}</a:tableStyleId>
              </a:tblPr>
              <a:tblGrid>
                <a:gridCol w="1896269"/>
                <a:gridCol w="1913731"/>
                <a:gridCol w="1913731"/>
                <a:gridCol w="1913731"/>
              </a:tblGrid>
              <a:tr h="567690">
                <a:tc>
                  <a:txBody>
                    <a:bodyPr/>
                    <a:lstStyle/>
                    <a:p>
                      <a:pPr>
                        <a:buNone/>
                      </a:pPr>
                      <a:r>
                        <a:rPr lang="en-IN" b="1" dirty="0"/>
                        <a:t>Component</a:t>
                      </a:r>
                      <a:endParaRPr lang="en-IN" b="1" dirty="0"/>
                    </a:p>
                  </a:txBody>
                  <a:tcPr anchor="ctr"/>
                </a:tc>
                <a:tc>
                  <a:txBody>
                    <a:bodyPr/>
                    <a:lstStyle/>
                    <a:p>
                      <a:pPr>
                        <a:buNone/>
                      </a:pPr>
                      <a:r>
                        <a:rPr lang="en-IN" b="1" dirty="0"/>
                        <a:t>Best Case</a:t>
                      </a:r>
                      <a:endParaRPr lang="en-IN" b="1" dirty="0"/>
                    </a:p>
                  </a:txBody>
                  <a:tcPr anchor="ctr"/>
                </a:tc>
                <a:tc>
                  <a:txBody>
                    <a:bodyPr/>
                    <a:lstStyle/>
                    <a:p>
                      <a:pPr>
                        <a:buNone/>
                      </a:pPr>
                      <a:r>
                        <a:rPr lang="en-IN" b="1" dirty="0"/>
                        <a:t>Average Case</a:t>
                      </a:r>
                      <a:endParaRPr lang="en-IN" b="1" dirty="0"/>
                    </a:p>
                  </a:txBody>
                  <a:tcPr anchor="ctr"/>
                </a:tc>
                <a:tc>
                  <a:txBody>
                    <a:bodyPr/>
                    <a:lstStyle/>
                    <a:p>
                      <a:pPr>
                        <a:buNone/>
                      </a:pPr>
                      <a:r>
                        <a:rPr lang="en-IN" b="1" dirty="0"/>
                        <a:t>Worst Case</a:t>
                      </a:r>
                      <a:endParaRPr lang="en-IN" b="1" dirty="0"/>
                    </a:p>
                  </a:txBody>
                  <a:tcPr anchor="ctr"/>
                </a:tc>
              </a:tr>
              <a:tr h="567690">
                <a:tc>
                  <a:txBody>
                    <a:bodyPr/>
                    <a:lstStyle/>
                    <a:p>
                      <a:pPr>
                        <a:buNone/>
                      </a:pPr>
                      <a:r>
                        <a:rPr lang="en-IN"/>
                        <a:t>Greedy selection</a:t>
                      </a:r>
                      <a:endParaRPr lang="en-IN"/>
                    </a:p>
                  </a:txBody>
                  <a:tcPr anchor="ctr"/>
                </a:tc>
                <a:tc>
                  <a:txBody>
                    <a:bodyPr/>
                    <a:lstStyle/>
                    <a:p>
                      <a:pPr>
                        <a:buNone/>
                      </a:pPr>
                      <a:r>
                        <a:rPr lang="pt-BR" dirty="0"/>
                        <a:t>O(n)</a:t>
                      </a:r>
                      <a:endParaRPr lang="pt-BR" dirty="0"/>
                    </a:p>
                  </a:txBody>
                  <a:tcPr anchor="ctr"/>
                </a:tc>
                <a:tc>
                  <a:txBody>
                    <a:bodyPr/>
                    <a:lstStyle/>
                    <a:p>
                      <a:pPr>
                        <a:buNone/>
                      </a:pPr>
                      <a:r>
                        <a:rPr lang="en-US" altLang="en-US" dirty="0"/>
                        <a:t>O(n × m)</a:t>
                      </a:r>
                      <a:endParaRPr lang="en-US" altLang="en-US" dirty="0"/>
                    </a:p>
                  </a:txBody>
                  <a:tcPr anchor="ctr"/>
                </a:tc>
                <a:tc>
                  <a:txBody>
                    <a:bodyPr/>
                    <a:lstStyle/>
                    <a:p>
                      <a:pPr>
                        <a:buNone/>
                      </a:pPr>
                      <a:r>
                        <a:rPr lang="en-US" altLang="en-US"/>
                        <a:t>O(n × m)</a:t>
                      </a:r>
                      <a:endParaRPr lang="en-US" altLang="en-US"/>
                    </a:p>
                  </a:txBody>
                  <a:tcPr anchor="ctr"/>
                </a:tc>
              </a:tr>
              <a:tr h="567690">
                <a:tc>
                  <a:txBody>
                    <a:bodyPr/>
                    <a:lstStyle/>
                    <a:p>
                      <a:pPr>
                        <a:buNone/>
                      </a:pPr>
                      <a:r>
                        <a:rPr lang="en-IN"/>
                        <a:t>Sorting</a:t>
                      </a:r>
                      <a:endParaRPr lang="en-IN"/>
                    </a:p>
                  </a:txBody>
                  <a:tcPr anchor="ctr"/>
                </a:tc>
                <a:tc>
                  <a:txBody>
                    <a:bodyPr/>
                    <a:lstStyle/>
                    <a:p>
                      <a:pPr>
                        <a:buNone/>
                      </a:pPr>
                      <a:r>
                        <a:rPr lang="en-US" altLang="en-US" dirty="0"/>
                        <a:t>O(n × L)</a:t>
                      </a:r>
                      <a:endParaRPr lang="en-US" altLang="en-US" dirty="0"/>
                    </a:p>
                  </a:txBody>
                  <a:tcPr anchor="ctr"/>
                </a:tc>
                <a:tc>
                  <a:txBody>
                    <a:bodyPr/>
                    <a:lstStyle/>
                    <a:p>
                      <a:pPr>
                        <a:buNone/>
                      </a:pPr>
                      <a:r>
                        <a:rPr lang="en-US" altLang="en-US" dirty="0"/>
                        <a:t>O(n × L)</a:t>
                      </a:r>
                      <a:endParaRPr lang="en-US" altLang="en-US" dirty="0"/>
                    </a:p>
                  </a:txBody>
                  <a:tcPr anchor="ctr"/>
                </a:tc>
                <a:tc>
                  <a:txBody>
                    <a:bodyPr/>
                    <a:lstStyle/>
                    <a:p>
                      <a:pPr>
                        <a:buNone/>
                      </a:pPr>
                      <a:r>
                        <a:rPr lang="en-US" altLang="en-US"/>
                        <a:t>O(n × L)</a:t>
                      </a:r>
                      <a:endParaRPr lang="en-US" altLang="en-US"/>
                    </a:p>
                  </a:txBody>
                  <a:tcPr anchor="ctr"/>
                </a:tc>
              </a:tr>
              <a:tr h="567690">
                <a:tc>
                  <a:txBody>
                    <a:bodyPr/>
                    <a:lstStyle/>
                    <a:p>
                      <a:pPr>
                        <a:buNone/>
                      </a:pPr>
                      <a:r>
                        <a:rPr lang="en-IN"/>
                        <a:t>Tie-breaking</a:t>
                      </a:r>
                      <a:endParaRPr lang="en-IN"/>
                    </a:p>
                  </a:txBody>
                  <a:tcPr anchor="ctr"/>
                </a:tc>
                <a:tc>
                  <a:txBody>
                    <a:bodyPr/>
                    <a:lstStyle/>
                    <a:p>
                      <a:pPr>
                        <a:buNone/>
                      </a:pPr>
                      <a:r>
                        <a:rPr lang="en-US" altLang="en-US"/>
                        <a:t>O(V + E)</a:t>
                      </a:r>
                      <a:endParaRPr lang="en-US" altLang="en-US"/>
                    </a:p>
                  </a:txBody>
                  <a:tcPr anchor="ctr"/>
                </a:tc>
                <a:tc>
                  <a:txBody>
                    <a:bodyPr/>
                    <a:lstStyle/>
                    <a:p>
                      <a:pPr>
                        <a:buNone/>
                      </a:pPr>
                      <a:r>
                        <a:rPr lang="en-US" altLang="en-US" dirty="0"/>
                        <a:t>O(V + E)</a:t>
                      </a:r>
                      <a:endParaRPr lang="en-US" altLang="en-US" dirty="0"/>
                    </a:p>
                  </a:txBody>
                  <a:tcPr anchor="ctr"/>
                </a:tc>
                <a:tc>
                  <a:txBody>
                    <a:bodyPr/>
                    <a:lstStyle/>
                    <a:p>
                      <a:pPr>
                        <a:buNone/>
                      </a:pPr>
                      <a:r>
                        <a:rPr lang="en-US" altLang="en-US"/>
                        <a:t>O(V + E)</a:t>
                      </a:r>
                      <a:endParaRPr lang="en-US" altLang="en-US"/>
                    </a:p>
                  </a:txBody>
                  <a:tcPr anchor="ctr"/>
                </a:tc>
              </a:tr>
              <a:tr h="567690">
                <a:tc>
                  <a:txBody>
                    <a:bodyPr/>
                    <a:lstStyle/>
                    <a:p>
                      <a:pPr>
                        <a:buNone/>
                      </a:pPr>
                      <a:r>
                        <a:rPr lang="en-IN" b="1"/>
                        <a:t>Overall</a:t>
                      </a:r>
                      <a:endParaRPr lang="en-IN"/>
                    </a:p>
                  </a:txBody>
                  <a:tcPr anchor="ctr"/>
                </a:tc>
                <a:tc>
                  <a:txBody>
                    <a:bodyPr/>
                    <a:lstStyle/>
                    <a:p>
                      <a:pPr>
                        <a:buNone/>
                      </a:pPr>
                      <a:r>
                        <a:rPr lang="en-US" altLang="en-US"/>
                        <a:t>O(n)</a:t>
                      </a:r>
                      <a:endParaRPr lang="en-US" altLang="en-US"/>
                    </a:p>
                  </a:txBody>
                  <a:tcPr anchor="ctr"/>
                </a:tc>
                <a:tc>
                  <a:txBody>
                    <a:bodyPr/>
                    <a:lstStyle/>
                    <a:p>
                      <a:pPr>
                        <a:buNone/>
                      </a:pPr>
                      <a:r>
                        <a:rPr lang="en-US" altLang="en-US"/>
                        <a:t>O(n × m)</a:t>
                      </a:r>
                      <a:endParaRPr lang="en-US" altLang="en-US"/>
                    </a:p>
                  </a:txBody>
                  <a:tcPr anchor="ctr"/>
                </a:tc>
                <a:tc>
                  <a:txBody>
                    <a:bodyPr/>
                    <a:lstStyle/>
                    <a:p>
                      <a:pPr>
                        <a:buNone/>
                      </a:pPr>
                      <a:r>
                        <a:rPr lang="en-US" altLang="en-US" dirty="0"/>
                        <a:t>O(n × m)</a:t>
                      </a:r>
                      <a:endParaRPr lang="en-US" altLang="en-US" dirty="0"/>
                    </a:p>
                  </a:txBody>
                  <a:tcPr anchor="ct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80670"/>
            <a:ext cx="7047865" cy="508635"/>
          </a:xfrm>
        </p:spPr>
        <p:txBody>
          <a:bodyPr>
            <a:noAutofit/>
          </a:bodyPr>
          <a:lstStyle/>
          <a:p>
            <a:r>
              <a:rPr lang="en-US" dirty="0">
                <a:solidFill>
                  <a:srgbClr val="1A1A1A"/>
                </a:solidFill>
              </a:rPr>
              <a:t>Implementation Results &amp; Discussion</a:t>
            </a:r>
            <a:endParaRPr lang="en-IN" dirty="0"/>
          </a:p>
        </p:txBody>
      </p:sp>
      <p:sp>
        <p:nvSpPr>
          <p:cNvPr id="4" name="TextBox 3"/>
          <p:cNvSpPr txBox="1"/>
          <p:nvPr/>
        </p:nvSpPr>
        <p:spPr>
          <a:xfrm>
            <a:off x="149225" y="1047750"/>
            <a:ext cx="8918575" cy="3977005"/>
          </a:xfrm>
          <a:prstGeom prst="rect">
            <a:avLst/>
          </a:prstGeom>
          <a:noFill/>
        </p:spPr>
        <p:txBody>
          <a:bodyPr wrap="square">
            <a:noAutofit/>
          </a:bodyPr>
          <a:lstStyle/>
          <a:p>
            <a:pPr marL="368935" lvl="0" indent="-356235" algn="l" rtl="0">
              <a:lnSpc>
                <a:spcPct val="100000"/>
              </a:lnSpc>
              <a:spcBef>
                <a:spcPts val="0"/>
              </a:spcBef>
              <a:spcAft>
                <a:spcPts val="0"/>
              </a:spcAft>
              <a:buClr>
                <a:srgbClr val="595959"/>
              </a:buClr>
              <a:buSzPts val="1650"/>
              <a:buFont typeface="Noto Sans Symbols"/>
              <a:buChar char="❑"/>
            </a:pPr>
            <a:r>
              <a:rPr lang="en-US" sz="20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Accuracy &amp; Observations:</a:t>
            </a:r>
            <a:endParaRPr lang="en-US" sz="20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298450" lvl="0" indent="-285750" algn="l" rtl="0">
              <a:lnSpc>
                <a:spcPct val="100000"/>
              </a:lnSpc>
              <a:spcBef>
                <a:spcPts val="0"/>
              </a:spcBef>
              <a:spcAft>
                <a:spcPts val="0"/>
              </a:spcAft>
              <a:buClr>
                <a:srgbClr val="595959"/>
              </a:buClr>
              <a:buSzPts val="1650"/>
              <a:buFont typeface="Arial" panose="020B0604020202020204" pitchFamily="34" charset="0"/>
              <a:buChar char="•"/>
            </a:pPr>
            <a:r>
              <a:rPr lang="en-US" sz="1600" b="0" dirty="0">
                <a:solidFill>
                  <a:schemeClr val="tx1"/>
                </a:solidFill>
                <a:latin typeface="Palatino Linotype" panose="02040502050505030304"/>
                <a:ea typeface="Palatino Linotype" panose="02040502050505030304"/>
                <a:cs typeface="Palatino Linotype" panose="02040502050505030304"/>
                <a:sym typeface="Palatino Linotype" panose="02040502050505030304"/>
              </a:rPr>
              <a:t> </a:t>
            </a:r>
            <a:r>
              <a:rPr lang="en-US" altLang="en-US" sz="16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rPr>
              <a:t>100% allocation; halls filled to capacity; no subject conflicts in same hall. </a:t>
            </a:r>
            <a:endParaRPr lang="en-US" altLang="en-US" sz="16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298450" lvl="0" indent="-285750" algn="l" rtl="0">
              <a:lnSpc>
                <a:spcPct val="100000"/>
              </a:lnSpc>
              <a:spcBef>
                <a:spcPts val="0"/>
              </a:spcBef>
              <a:spcAft>
                <a:spcPts val="0"/>
              </a:spcAft>
              <a:buClr>
                <a:srgbClr val="595959"/>
              </a:buClr>
              <a:buSzPts val="1650"/>
              <a:buFont typeface="Arial" panose="020B0604020202020204" pitchFamily="34" charset="0"/>
              <a:buChar char="•"/>
            </a:pPr>
            <a:r>
              <a:rPr lang="en-US" altLang="en-US" sz="16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rPr>
              <a:t> Real-time UI shows hall-wise student lists, invigilator assignment, and search results.</a:t>
            </a:r>
            <a:endParaRPr lang="en-US" altLang="en-US" sz="16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12700" lvl="0" indent="0" algn="l" rtl="0">
              <a:lnSpc>
                <a:spcPct val="100000"/>
              </a:lnSpc>
              <a:spcBef>
                <a:spcPts val="0"/>
              </a:spcBef>
              <a:spcAft>
                <a:spcPts val="0"/>
              </a:spcAft>
              <a:buClr>
                <a:srgbClr val="595959"/>
              </a:buClr>
              <a:buSzPts val="1650"/>
              <a:buFont typeface="Arial" panose="020B0604020202020204" pitchFamily="34" charset="0"/>
              <a:buNone/>
            </a:pPr>
            <a:endParaRPr lang="en-US" sz="1000" b="0" dirty="0">
              <a:solidFill>
                <a:schemeClr val="tx1"/>
              </a:solidFill>
              <a:latin typeface="Palatino Linotype" panose="02040502050505030304"/>
              <a:ea typeface="Palatino Linotype" panose="02040502050505030304"/>
              <a:cs typeface="Palatino Linotype" panose="02040502050505030304"/>
              <a:sym typeface="Palatino Linotype" panose="02040502050505030304"/>
            </a:endParaRPr>
          </a:p>
          <a:p>
            <a:pPr marL="355600" lvl="0" indent="-342900" algn="l" rtl="0">
              <a:lnSpc>
                <a:spcPct val="100000"/>
              </a:lnSpc>
              <a:spcBef>
                <a:spcPts val="0"/>
              </a:spcBef>
              <a:spcAft>
                <a:spcPts val="0"/>
              </a:spcAft>
              <a:buClr>
                <a:srgbClr val="595959"/>
              </a:buClr>
              <a:buSzPts val="1650"/>
              <a:buFont typeface="Wingdings" panose="05000000000000000000" pitchFamily="2" charset="2"/>
              <a:buChar char="q"/>
            </a:pPr>
            <a:r>
              <a:rPr lang="en-US" sz="20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Challenges:</a:t>
            </a:r>
            <a:endParaRPr lang="en-US" sz="20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355600" lvl="0" indent="-342900" algn="l" rtl="0">
              <a:lnSpc>
                <a:spcPct val="100000"/>
              </a:lnSpc>
              <a:spcBef>
                <a:spcPts val="0"/>
              </a:spcBef>
              <a:spcAft>
                <a:spcPts val="0"/>
              </a:spcAft>
              <a:buClr>
                <a:srgbClr val="595959"/>
              </a:buClr>
              <a:buSzPts val="1650"/>
              <a:buFont typeface="Arial" panose="020B0604020202020204" pitchFamily="34" charset="0"/>
              <a:buChar char="•"/>
            </a:pPr>
            <a:r>
              <a:rPr lang="en-US" altLang="en-US" sz="16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rPr>
              <a:t>DOM state management (fixed with .onclick after innerHTML).</a:t>
            </a:r>
            <a:endParaRPr lang="en-US" altLang="en-US" sz="16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355600" lvl="0" indent="-342900" algn="l" rtl="0">
              <a:lnSpc>
                <a:spcPct val="100000"/>
              </a:lnSpc>
              <a:spcBef>
                <a:spcPts val="0"/>
              </a:spcBef>
              <a:spcAft>
                <a:spcPts val="0"/>
              </a:spcAft>
              <a:buClr>
                <a:srgbClr val="595959"/>
              </a:buClr>
              <a:buSzPts val="1650"/>
              <a:buFont typeface="Arial" panose="020B0604020202020204" pitchFamily="34" charset="0"/>
              <a:buChar char="•"/>
            </a:pPr>
            <a:r>
              <a:rPr lang="en-US" altLang="en-US" sz="16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rPr>
              <a:t>PDF button visibility (now auto-shows after schedule table).</a:t>
            </a:r>
            <a:endParaRPr lang="en-US" altLang="en-US" sz="16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355600" lvl="0" indent="-342900" algn="l" rtl="0">
              <a:lnSpc>
                <a:spcPct val="100000"/>
              </a:lnSpc>
              <a:spcBef>
                <a:spcPts val="0"/>
              </a:spcBef>
              <a:spcAft>
                <a:spcPts val="0"/>
              </a:spcAft>
              <a:buClr>
                <a:srgbClr val="595959"/>
              </a:buClr>
              <a:buSzPts val="1650"/>
              <a:buFont typeface="Arial" panose="020B0604020202020204" pitchFamily="34" charset="0"/>
              <a:buChar char="•"/>
            </a:pPr>
            <a:r>
              <a:rPr lang="en-US" altLang="en-US" sz="16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rPr>
              <a:t>Date input styling (fixed with custom CSS and icon inversion).</a:t>
            </a:r>
            <a:endParaRPr lang="en-US" altLang="en-US" sz="1600" b="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12700" lvl="0" indent="0" algn="l" rtl="0">
              <a:lnSpc>
                <a:spcPct val="100000"/>
              </a:lnSpc>
              <a:spcBef>
                <a:spcPts val="0"/>
              </a:spcBef>
              <a:spcAft>
                <a:spcPts val="0"/>
              </a:spcAft>
              <a:buClr>
                <a:srgbClr val="595959"/>
              </a:buClr>
              <a:buSzPts val="1650"/>
              <a:buFont typeface="Arial" panose="020B0604020202020204" pitchFamily="34" charset="0"/>
              <a:buNone/>
            </a:pPr>
            <a:endParaRPr lang="en-US" sz="1000" b="0" dirty="0">
              <a:solidFill>
                <a:schemeClr val="tx1"/>
              </a:solidFill>
              <a:latin typeface="Palatino Linotype" panose="02040502050505030304"/>
              <a:ea typeface="Palatino Linotype" panose="02040502050505030304"/>
              <a:cs typeface="Palatino Linotype" panose="02040502050505030304"/>
              <a:sym typeface="Palatino Linotype" panose="02040502050505030304"/>
            </a:endParaRPr>
          </a:p>
          <a:p>
            <a:pPr marL="355600" lvl="0" indent="-342900" algn="l" rtl="0">
              <a:lnSpc>
                <a:spcPct val="100000"/>
              </a:lnSpc>
              <a:spcBef>
                <a:spcPts val="0"/>
              </a:spcBef>
              <a:spcAft>
                <a:spcPts val="0"/>
              </a:spcAft>
              <a:buClr>
                <a:srgbClr val="595959"/>
              </a:buClr>
              <a:buSzPts val="1650"/>
              <a:buFont typeface="Wingdings" panose="05000000000000000000" pitchFamily="2" charset="2"/>
              <a:buChar char="q"/>
            </a:pPr>
            <a:r>
              <a:rPr lang="en-US" sz="20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Future Improvements:</a:t>
            </a:r>
            <a:endParaRPr lang="en-US" sz="20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355600" lvl="0" indent="-342900" algn="l" rtl="0">
              <a:lnSpc>
                <a:spcPct val="100000"/>
              </a:lnSpc>
              <a:spcBef>
                <a:spcPts val="0"/>
              </a:spcBef>
              <a:spcAft>
                <a:spcPts val="0"/>
              </a:spcAft>
              <a:buClr>
                <a:srgbClr val="595959"/>
              </a:buClr>
              <a:buSzPts val="1650"/>
              <a:buFont typeface="Arial" panose="020B0604020202020204" pitchFamily="34" charset="0"/>
              <a:buChar char="•"/>
            </a:pPr>
            <a:r>
              <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Auto-schedule exams using Topological Sort.</a:t>
            </a:r>
            <a:endPar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355600" lvl="0" indent="-342900" algn="l" rtl="0">
              <a:lnSpc>
                <a:spcPct val="100000"/>
              </a:lnSpc>
              <a:spcBef>
                <a:spcPts val="0"/>
              </a:spcBef>
              <a:spcAft>
                <a:spcPts val="0"/>
              </a:spcAft>
              <a:buClr>
                <a:srgbClr val="595959"/>
              </a:buClr>
              <a:buSzPts val="1650"/>
              <a:buFont typeface="Arial" panose="020B0604020202020204" pitchFamily="34" charset="0"/>
              <a:buChar char="•"/>
            </a:pPr>
            <a:r>
              <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Add multi-subject conflict detection (graph-based).</a:t>
            </a:r>
            <a:endPar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355600" lvl="0" indent="-342900" algn="l" rtl="0">
              <a:lnSpc>
                <a:spcPct val="100000"/>
              </a:lnSpc>
              <a:spcBef>
                <a:spcPts val="0"/>
              </a:spcBef>
              <a:spcAft>
                <a:spcPts val="0"/>
              </a:spcAft>
              <a:buClr>
                <a:srgbClr val="595959"/>
              </a:buClr>
              <a:buSzPts val="1650"/>
              <a:buFont typeface="Arial" panose="020B0604020202020204" pitchFamily="34" charset="0"/>
              <a:buChar char="•"/>
            </a:pPr>
            <a:r>
              <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Export seating plans as PDF.</a:t>
            </a:r>
            <a:endPar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355600" lvl="0" indent="-342900" algn="l" rtl="0">
              <a:lnSpc>
                <a:spcPct val="100000"/>
              </a:lnSpc>
              <a:spcBef>
                <a:spcPts val="0"/>
              </a:spcBef>
              <a:spcAft>
                <a:spcPts val="0"/>
              </a:spcAft>
              <a:buClr>
                <a:srgbClr val="595959"/>
              </a:buClr>
              <a:buSzPts val="1650"/>
              <a:buFont typeface="Arial" panose="020B0604020202020204" pitchFamily="34" charset="0"/>
              <a:buChar char="•"/>
            </a:pPr>
            <a:r>
              <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Integrate with university databases via APIs.</a:t>
            </a:r>
            <a:endPar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368935" lvl="0" indent="-356235" algn="l" rtl="0">
              <a:lnSpc>
                <a:spcPct val="100000"/>
              </a:lnSpc>
              <a:spcBef>
                <a:spcPts val="0"/>
              </a:spcBef>
              <a:spcAft>
                <a:spcPts val="0"/>
              </a:spcAft>
              <a:buClr>
                <a:srgbClr val="595959"/>
              </a:buClr>
              <a:buSzPts val="1650"/>
              <a:buFont typeface="Noto Sans Symbols"/>
              <a:buChar char="❑"/>
            </a:pPr>
            <a:endParaRPr lang="en-US" sz="2000" dirty="0">
              <a:latin typeface="Palatino Linotype" panose="02040502050505030304"/>
              <a:ea typeface="Palatino Linotype" panose="02040502050505030304"/>
              <a:cs typeface="Palatino Linotype" panose="02040502050505030304"/>
              <a:sym typeface="Palatino Linotype" panose="02040502050505030304"/>
            </a:endParaRPr>
          </a:p>
          <a:p>
            <a:pPr marL="12700" lvl="0" algn="l" rtl="0">
              <a:lnSpc>
                <a:spcPct val="100000"/>
              </a:lnSpc>
              <a:spcBef>
                <a:spcPts val="400"/>
              </a:spcBef>
              <a:spcAft>
                <a:spcPts val="0"/>
              </a:spcAft>
              <a:buClr>
                <a:srgbClr val="595959"/>
              </a:buClr>
              <a:buSzPts val="1650"/>
            </a:pPr>
            <a:endParaRPr lang="en-US" sz="1800" dirty="0">
              <a:latin typeface="Cambria" panose="02040503050406030204"/>
              <a:ea typeface="Cambria" panose="02040503050406030204"/>
              <a:cs typeface="Cambria" panose="02040503050406030204"/>
              <a:sym typeface="Cambria" panose="02040503050406030204"/>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675" y="280601"/>
            <a:ext cx="5144135" cy="423193"/>
          </a:xfrm>
        </p:spPr>
        <p:txBody>
          <a:bodyPr/>
          <a:lstStyle/>
          <a:p>
            <a:r>
              <a:rPr lang="en-US" dirty="0"/>
              <a:t>Conclusion &amp; Future Scope</a:t>
            </a:r>
            <a:endParaRPr lang="en-IN" dirty="0"/>
          </a:p>
        </p:txBody>
      </p:sp>
      <p:sp>
        <p:nvSpPr>
          <p:cNvPr id="8" name="TextBox 7"/>
          <p:cNvSpPr txBox="1"/>
          <p:nvPr/>
        </p:nvSpPr>
        <p:spPr>
          <a:xfrm>
            <a:off x="304800" y="1123950"/>
            <a:ext cx="8472170" cy="5139055"/>
          </a:xfrm>
          <a:prstGeom prst="rect">
            <a:avLst/>
          </a:prstGeom>
          <a:noFill/>
        </p:spPr>
        <p:txBody>
          <a:bodyPr wrap="square">
            <a:spAutoFit/>
          </a:bodyPr>
          <a:lstStyle/>
          <a:p>
            <a:pPr marL="368935" lvl="0" indent="-356235" algn="l" rtl="0">
              <a:lnSpc>
                <a:spcPct val="100000"/>
              </a:lnSpc>
              <a:spcBef>
                <a:spcPts val="0"/>
              </a:spcBef>
              <a:spcAft>
                <a:spcPts val="0"/>
              </a:spcAft>
              <a:buClr>
                <a:srgbClr val="595959"/>
              </a:buClr>
              <a:buSzPts val="1650"/>
              <a:buFont typeface="Noto Sans Symbols"/>
              <a:buChar char="❑"/>
            </a:pPr>
            <a:r>
              <a:rPr lang="en-US" sz="2400" b="1" dirty="0">
                <a:solidFill>
                  <a:schemeClr val="tx1"/>
                </a:solidFill>
                <a:latin typeface="Palatino Linotype" panose="02040502050505030304"/>
                <a:ea typeface="Palatino Linotype" panose="02040502050505030304"/>
                <a:cs typeface="Palatino Linotype" panose="02040502050505030304"/>
                <a:sym typeface="Palatino Linotype" panose="02040502050505030304"/>
              </a:rPr>
              <a:t>Conclusion:</a:t>
            </a:r>
            <a:endParaRPr lang="en-US" sz="2400" b="1" dirty="0">
              <a:solidFill>
                <a:schemeClr val="tx1"/>
              </a:solidFill>
              <a:latin typeface="Palatino Linotype" panose="02040502050505030304"/>
              <a:ea typeface="Palatino Linotype" panose="02040502050505030304"/>
              <a:cs typeface="Palatino Linotype" panose="02040502050505030304"/>
              <a:sym typeface="Palatino Linotype" panose="02040502050505030304"/>
            </a:endParaRPr>
          </a:p>
          <a:p>
            <a:pPr marL="457200" lvl="0" indent="-444500" algn="just" rtl="0">
              <a:lnSpc>
                <a:spcPct val="100000"/>
              </a:lnSpc>
              <a:spcBef>
                <a:spcPts val="0"/>
              </a:spcBef>
              <a:spcAft>
                <a:spcPts val="0"/>
              </a:spcAft>
              <a:buClr>
                <a:srgbClr val="595959"/>
              </a:buClr>
              <a:buSzPts val="1650"/>
            </a:pPr>
            <a:r>
              <a:rPr lang="en-US" sz="24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      </a:t>
            </a:r>
            <a:r>
              <a:rPr lang="en-US" altLang="en-US" sz="160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rPr>
              <a:t>The AI-Based Exam Seating &amp; Invigilation Scheduling System automates hall allocation using a subject-wise greedy algorithm with conflict-avoidance heuristics. The system guarantees that only students taking the same subject are seated together, and halls are filled sequentially to full capacity before opening new ones. Overall, it simplifies exam management, eliminates manual errors, and reduces administrative effort - all through a responsive, browser-based interface .</a:t>
            </a:r>
            <a:endParaRPr lang="en-US" altLang="en-US" sz="160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457200" lvl="0" indent="-444500" algn="just" rtl="0">
              <a:lnSpc>
                <a:spcPct val="100000"/>
              </a:lnSpc>
              <a:spcBef>
                <a:spcPts val="0"/>
              </a:spcBef>
              <a:spcAft>
                <a:spcPts val="0"/>
              </a:spcAft>
              <a:buClr>
                <a:srgbClr val="595959"/>
              </a:buClr>
              <a:buSzPts val="1650"/>
              <a:buFont typeface="Wingdings" panose="05000000000000000000" charset="0"/>
              <a:buChar char="q"/>
            </a:pPr>
            <a:r>
              <a:rPr lang="en-US" sz="24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Future Scope:</a:t>
            </a:r>
            <a:endParaRPr lang="en-US" sz="24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457200" lvl="0" algn="just" rtl="0">
              <a:lnSpc>
                <a:spcPct val="100000"/>
              </a:lnSpc>
              <a:spcBef>
                <a:spcPts val="0"/>
              </a:spcBef>
              <a:spcAft>
                <a:spcPts val="0"/>
              </a:spcAft>
              <a:buClr>
                <a:srgbClr val="595959"/>
              </a:buClr>
              <a:buSzPts val="1650"/>
            </a:pPr>
            <a:r>
              <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The system can be extended to support automatic exam scheduling using Topological Sort for subject dependencies. Integration with university databases will enable real-time student and hall data synchronization. Multi-subject conflict detection (via graph-based analysis) can be added to prevent overlapping exams on the same day. Additionally, PDF export for seating plans, invigilator workload balancing, and mobile-optimized UI will enhance usability for real-world deployment in large institutions.</a:t>
            </a:r>
            <a:endPar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368935" lvl="0" indent="-356235" algn="l" rtl="0">
              <a:lnSpc>
                <a:spcPct val="100000"/>
              </a:lnSpc>
              <a:spcBef>
                <a:spcPts val="0"/>
              </a:spcBef>
              <a:spcAft>
                <a:spcPts val="0"/>
              </a:spcAft>
              <a:buClr>
                <a:srgbClr val="595959"/>
              </a:buClr>
              <a:buSzPts val="1650"/>
              <a:buFont typeface="Noto Sans Symbols"/>
              <a:buChar char="❑"/>
            </a:pPr>
            <a:endParaRPr lang="en-US" sz="2400" b="1" dirty="0">
              <a:solidFill>
                <a:srgbClr val="595959"/>
              </a:solidFill>
              <a:latin typeface="Palatino Linotype" panose="02040502050505030304"/>
              <a:ea typeface="Palatino Linotype" panose="02040502050505030304"/>
              <a:cs typeface="Palatino Linotype" panose="02040502050505030304"/>
              <a:sym typeface="Palatino Linotype" panose="02040502050505030304"/>
            </a:endParaRPr>
          </a:p>
          <a:p>
            <a:pPr marL="368935" lvl="0" indent="-356235" algn="l" rtl="0">
              <a:lnSpc>
                <a:spcPct val="100000"/>
              </a:lnSpc>
              <a:spcBef>
                <a:spcPts val="0"/>
              </a:spcBef>
              <a:spcAft>
                <a:spcPts val="0"/>
              </a:spcAft>
              <a:buClr>
                <a:srgbClr val="595959"/>
              </a:buClr>
              <a:buSzPts val="1650"/>
              <a:buFont typeface="Noto Sans Symbols"/>
              <a:buChar char="❑"/>
            </a:pPr>
            <a:endParaRPr lang="en-US" sz="2400" b="1" dirty="0">
              <a:solidFill>
                <a:srgbClr val="595959"/>
              </a:solidFill>
              <a:latin typeface="Palatino Linotype" panose="02040502050505030304"/>
              <a:ea typeface="Palatino Linotype" panose="02040502050505030304"/>
              <a:cs typeface="Palatino Linotype" panose="02040502050505030304"/>
              <a:sym typeface="Palatino Linotype" panose="02040502050505030304"/>
            </a:endParaRPr>
          </a:p>
          <a:p>
            <a:pPr marL="368935" lvl="0" indent="-356235" algn="l" rtl="0">
              <a:lnSpc>
                <a:spcPct val="100000"/>
              </a:lnSpc>
              <a:spcBef>
                <a:spcPts val="0"/>
              </a:spcBef>
              <a:spcAft>
                <a:spcPts val="0"/>
              </a:spcAft>
              <a:buClr>
                <a:srgbClr val="595959"/>
              </a:buClr>
              <a:buSzPts val="1650"/>
              <a:buFont typeface="Noto Sans Symbols"/>
              <a:buChar char="❑"/>
            </a:pPr>
            <a:endParaRPr lang="en-US" sz="2400" b="1" dirty="0">
              <a:solidFill>
                <a:srgbClr val="595959"/>
              </a:solidFill>
              <a:latin typeface="Palatino Linotype" panose="02040502050505030304"/>
              <a:ea typeface="Palatino Linotype" panose="02040502050505030304"/>
              <a:cs typeface="Palatino Linotype" panose="02040502050505030304"/>
              <a:sym typeface="Palatino Linotype" panose="02040502050505030304"/>
            </a:endParaRPr>
          </a:p>
          <a:p>
            <a:pPr marL="368935" lvl="0" indent="-356235" algn="l" rtl="0">
              <a:lnSpc>
                <a:spcPct val="100000"/>
              </a:lnSpc>
              <a:spcBef>
                <a:spcPts val="0"/>
              </a:spcBef>
              <a:spcAft>
                <a:spcPts val="0"/>
              </a:spcAft>
              <a:buClr>
                <a:srgbClr val="595959"/>
              </a:buClr>
              <a:buSzPts val="1650"/>
              <a:buFont typeface="Noto Sans Symbols"/>
              <a:buChar char="❑"/>
            </a:pPr>
            <a:endParaRPr lang="en-US" sz="2400" dirty="0">
              <a:latin typeface="Palatino Linotype" panose="02040502050505030304"/>
              <a:ea typeface="Palatino Linotype" panose="02040502050505030304"/>
              <a:cs typeface="Palatino Linotype" panose="02040502050505030304"/>
              <a:sym typeface="Palatino Linotype" panose="020405020505050303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800675" y="280601"/>
            <a:ext cx="5144135" cy="422910"/>
          </a:xfrm>
        </p:spPr>
        <p:txBody>
          <a:bodyPr/>
          <a:lstStyle/>
          <a:p>
            <a:r>
              <a:rPr lang="en-US" dirty="0"/>
              <a:t>REFRENCES</a:t>
            </a:r>
            <a:endParaRPr lang="en-IN" dirty="0"/>
          </a:p>
        </p:txBody>
      </p:sp>
      <p:sp>
        <p:nvSpPr>
          <p:cNvPr id="6" name="Rectangle 3"/>
          <p:cNvSpPr>
            <a:spLocks noChangeArrowheads="1"/>
          </p:cNvSpPr>
          <p:nvPr/>
        </p:nvSpPr>
        <p:spPr bwMode="auto">
          <a:xfrm rot="10800000" flipV="1">
            <a:off x="228600" y="660194"/>
            <a:ext cx="8763000" cy="4523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113030" marR="0" lvl="0" indent="-113030" algn="l" defTabSz="914400" rtl="0" eaLnBrk="0" fontAlgn="base" latinLnBrk="0" hangingPunct="0">
              <a:lnSpc>
                <a:spcPct val="150000"/>
              </a:lnSpc>
              <a:spcBef>
                <a:spcPct val="0"/>
              </a:spcBef>
              <a:spcAft>
                <a:spcPct val="0"/>
              </a:spcAft>
              <a:buClrTx/>
              <a:buSzTx/>
              <a:buFontTx/>
              <a:buChar char="•"/>
            </a:pPr>
            <a:r>
              <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Mozilla Developer Network (MDN). JavaScript Guide. 2025. https://developer.mozilla.org/en-US/docs/Web/JavaScript</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13030" marR="0" lvl="0" indent="-113030" algn="l" defTabSz="914400" rtl="0" eaLnBrk="0" fontAlgn="base" latinLnBrk="0" hangingPunct="0">
              <a:lnSpc>
                <a:spcPct val="150000"/>
              </a:lnSpc>
              <a:spcBef>
                <a:spcPct val="0"/>
              </a:spcBef>
              <a:spcAft>
                <a:spcPct val="0"/>
              </a:spcAft>
              <a:buClrTx/>
              <a:buSzTx/>
              <a:buFontTx/>
              <a:buChar char="•"/>
            </a:pPr>
            <a:r>
              <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World Wide Web Consortium (W3C). HTML5 and CSS3 Specifications. 2025. https://www.w3.org/TR/html52/</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13030" marR="0" lvl="0" indent="-113030" algn="l" defTabSz="914400" rtl="0" eaLnBrk="0" fontAlgn="base" latinLnBrk="0" hangingPunct="0">
              <a:lnSpc>
                <a:spcPct val="150000"/>
              </a:lnSpc>
              <a:spcBef>
                <a:spcPct val="0"/>
              </a:spcBef>
              <a:spcAft>
                <a:spcPct val="0"/>
              </a:spcAft>
              <a:buClrTx/>
              <a:buSzTx/>
              <a:buFontTx/>
              <a:buChar char="•"/>
            </a:pPr>
            <a:r>
              <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Font Awesome. Icon Toolkit for Web. 2025. https://fontawesome.com</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13030" marR="0" lvl="0" indent="-113030" algn="l" defTabSz="914400" rtl="0" eaLnBrk="0" fontAlgn="base" latinLnBrk="0" hangingPunct="0">
              <a:lnSpc>
                <a:spcPct val="150000"/>
              </a:lnSpc>
              <a:spcBef>
                <a:spcPct val="0"/>
              </a:spcBef>
              <a:spcAft>
                <a:spcPct val="0"/>
              </a:spcAft>
              <a:buClrTx/>
              <a:buSzTx/>
              <a:buFontTx/>
              <a:buChar char="•"/>
            </a:pPr>
            <a:r>
              <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Google Fonts. Manrope Typeface. 2025. https://fonts.google.com/specimen/Manrope</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13030" marR="0" lvl="0" indent="-113030" algn="l" defTabSz="914400" rtl="0" eaLnBrk="0" fontAlgn="base" latinLnBrk="0" hangingPunct="0">
              <a:lnSpc>
                <a:spcPct val="150000"/>
              </a:lnSpc>
              <a:spcBef>
                <a:spcPct val="0"/>
              </a:spcBef>
              <a:spcAft>
                <a:spcPct val="0"/>
              </a:spcAft>
              <a:buClrTx/>
              <a:buSzTx/>
              <a:buFontTx/>
              <a:buChar char="•"/>
            </a:pPr>
            <a:r>
              <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Vercel Inc. Frontend Deployment Platform. 2025. https://vercel.com</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13030" marR="0" lvl="0" indent="-113030" algn="l" defTabSz="914400" rtl="0" eaLnBrk="0" fontAlgn="base" latinLnBrk="0" hangingPunct="0">
              <a:lnSpc>
                <a:spcPct val="150000"/>
              </a:lnSpc>
              <a:spcBef>
                <a:spcPct val="0"/>
              </a:spcBef>
              <a:spcAft>
                <a:spcPct val="0"/>
              </a:spcAft>
              <a:buClrTx/>
              <a:buSzTx/>
              <a:buFontTx/>
              <a:buChar char="•"/>
            </a:pPr>
            <a:r>
              <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GeeksforGeeks. Greedy Algorithms – Concepts and Applications. 2025. https://www.geeksforgeeks.org/greedy-algorithms/</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13030" marR="0" lvl="0" indent="-113030" algn="l" defTabSz="914400" rtl="0" eaLnBrk="0" fontAlgn="base" latinLnBrk="0" hangingPunct="0">
              <a:lnSpc>
                <a:spcPct val="150000"/>
              </a:lnSpc>
              <a:spcBef>
                <a:spcPct val="0"/>
              </a:spcBef>
              <a:spcAft>
                <a:spcPct val="0"/>
              </a:spcAft>
              <a:buClrTx/>
              <a:buSzTx/>
              <a:buFontTx/>
              <a:buChar char="•"/>
            </a:pPr>
            <a:r>
              <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GeeksforGeeks. Graph Coloring and NP-Completeness. 2025. https://www.geeksforgeeks.org/graph-coloring-applications/</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13030" marR="0" lvl="0" indent="-113030" algn="l" defTabSz="914400" rtl="0" eaLnBrk="0" fontAlgn="base" latinLnBrk="0" hangingPunct="0">
              <a:lnSpc>
                <a:spcPct val="150000"/>
              </a:lnSpc>
              <a:spcBef>
                <a:spcPct val="0"/>
              </a:spcBef>
              <a:spcAft>
                <a:spcPct val="0"/>
              </a:spcAft>
              <a:buClrTx/>
              <a:buSzTx/>
              <a:buFontTx/>
              <a:buChar char="•"/>
            </a:pPr>
            <a:r>
              <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GeeksforGeeks. Topological Sort. 2025. https://www.geeksforgeeks.org/topological-sorting/</a:t>
            </a:r>
            <a:endParaRPr kumimoji="0" lang="en-US" altLang="en-US" sz="1600" b="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1A1A1A"/>
                </a:solidFill>
              </a:rPr>
              <a:t>Outline</a:t>
            </a:r>
            <a:endParaRPr sz="2800"/>
          </a:p>
        </p:txBody>
      </p:sp>
      <p:sp>
        <p:nvSpPr>
          <p:cNvPr id="4" name="object 4"/>
          <p:cNvSpPr txBox="1"/>
          <p:nvPr/>
        </p:nvSpPr>
        <p:spPr>
          <a:xfrm>
            <a:off x="8910377" y="4853009"/>
            <a:ext cx="101600" cy="194310"/>
          </a:xfrm>
          <a:prstGeom prst="rect">
            <a:avLst/>
          </a:prstGeom>
        </p:spPr>
        <p:txBody>
          <a:bodyPr vert="horz" wrap="square" lIns="0" tIns="0" rIns="0" bIns="0" rtlCol="0">
            <a:spAutoFit/>
          </a:bodyPr>
          <a:lstStyle/>
          <a:p>
            <a:pPr marL="12700">
              <a:lnSpc>
                <a:spcPts val="1410"/>
              </a:lnSpc>
            </a:pPr>
            <a:r>
              <a:rPr sz="1200" spc="-50" dirty="0">
                <a:solidFill>
                  <a:srgbClr val="595959"/>
                </a:solidFill>
                <a:latin typeface="Times New Roman" panose="02020603050405020304"/>
                <a:cs typeface="Times New Roman" panose="02020603050405020304"/>
              </a:rPr>
              <a:t>2</a:t>
            </a:r>
            <a:endParaRPr sz="1200">
              <a:latin typeface="Times New Roman" panose="02020603050405020304"/>
              <a:cs typeface="Times New Roman" panose="02020603050405020304"/>
            </a:endParaRPr>
          </a:p>
        </p:txBody>
      </p:sp>
      <p:sp>
        <p:nvSpPr>
          <p:cNvPr id="3" name="object 3"/>
          <p:cNvSpPr txBox="1"/>
          <p:nvPr/>
        </p:nvSpPr>
        <p:spPr>
          <a:xfrm>
            <a:off x="777174" y="1019419"/>
            <a:ext cx="4366895" cy="2479040"/>
          </a:xfrm>
          <a:prstGeom prst="rect">
            <a:avLst/>
          </a:prstGeom>
        </p:spPr>
        <p:txBody>
          <a:bodyPr vert="horz" wrap="square" lIns="0" tIns="58419" rIns="0" bIns="0" rtlCol="0">
            <a:spAutoFit/>
          </a:bodyPr>
          <a:lstStyle/>
          <a:p>
            <a:pPr marL="494665" indent="-481965">
              <a:lnSpc>
                <a:spcPct val="100000"/>
              </a:lnSpc>
              <a:spcBef>
                <a:spcPts val="460"/>
              </a:spcBef>
              <a:buFont typeface="SimSun-ExtB" panose="02010609060101010101" charset="-122"/>
              <a:buChar char="➢"/>
              <a:tabLst>
                <a:tab pos="494665" algn="l"/>
              </a:tabLst>
            </a:pPr>
            <a:r>
              <a:rPr sz="2000" spc="-10" dirty="0">
                <a:latin typeface="Palatino Linotype" panose="02040502050505030304"/>
                <a:cs typeface="Palatino Linotype" panose="02040502050505030304"/>
              </a:rPr>
              <a:t>I</a:t>
            </a:r>
            <a:r>
              <a:rPr sz="2000" spc="-10" dirty="0">
                <a:latin typeface="Times New Roman" panose="02020603050405020304"/>
                <a:cs typeface="Times New Roman" panose="02020603050405020304"/>
              </a:rPr>
              <a:t>ntroduction</a:t>
            </a:r>
            <a:endParaRPr sz="2000">
              <a:latin typeface="Times New Roman" panose="02020603050405020304"/>
              <a:cs typeface="Times New Roman" panose="02020603050405020304"/>
            </a:endParaRPr>
          </a:p>
          <a:p>
            <a:pPr marL="494665" indent="-481965">
              <a:lnSpc>
                <a:spcPct val="100000"/>
              </a:lnSpc>
              <a:spcBef>
                <a:spcPts val="360"/>
              </a:spcBef>
              <a:buFont typeface="SimSun-ExtB" panose="02010609060101010101" charset="-122"/>
              <a:buChar char="➢"/>
              <a:tabLst>
                <a:tab pos="494665" algn="l"/>
              </a:tabLst>
            </a:pPr>
            <a:r>
              <a:rPr sz="2000" dirty="0">
                <a:latin typeface="Times New Roman" panose="02020603050405020304"/>
                <a:cs typeface="Times New Roman" panose="02020603050405020304"/>
              </a:rPr>
              <a:t>Algorithm</a:t>
            </a:r>
            <a:r>
              <a:rPr sz="2000" spc="-70" dirty="0">
                <a:latin typeface="Times New Roman" panose="02020603050405020304"/>
                <a:cs typeface="Times New Roman" panose="02020603050405020304"/>
              </a:rPr>
              <a:t> </a:t>
            </a:r>
            <a:r>
              <a:rPr sz="2000" dirty="0">
                <a:latin typeface="Times New Roman" panose="02020603050405020304"/>
                <a:cs typeface="Times New Roman" panose="02020603050405020304"/>
              </a:rPr>
              <a:t>Design</a:t>
            </a:r>
            <a:r>
              <a:rPr sz="2000" spc="-125" dirty="0">
                <a:latin typeface="Times New Roman" panose="02020603050405020304"/>
                <a:cs typeface="Times New Roman" panose="02020603050405020304"/>
              </a:rPr>
              <a:t> </a:t>
            </a:r>
            <a:r>
              <a:rPr sz="2000" dirty="0">
                <a:latin typeface="Times New Roman" panose="02020603050405020304"/>
                <a:cs typeface="Times New Roman" panose="02020603050405020304"/>
              </a:rPr>
              <a:t>Approach</a:t>
            </a:r>
            <a:r>
              <a:rPr sz="2000" spc="-40" dirty="0">
                <a:latin typeface="Times New Roman" panose="02020603050405020304"/>
                <a:cs typeface="Times New Roman" panose="02020603050405020304"/>
              </a:rPr>
              <a:t> </a:t>
            </a:r>
            <a:r>
              <a:rPr sz="2000" spc="-20" dirty="0">
                <a:latin typeface="Times New Roman" panose="02020603050405020304"/>
                <a:cs typeface="Times New Roman" panose="02020603050405020304"/>
              </a:rPr>
              <a:t>Used</a:t>
            </a:r>
            <a:endParaRPr sz="2000">
              <a:latin typeface="Times New Roman" panose="02020603050405020304"/>
              <a:cs typeface="Times New Roman" panose="02020603050405020304"/>
            </a:endParaRPr>
          </a:p>
          <a:p>
            <a:pPr marL="494665" indent="-481965">
              <a:lnSpc>
                <a:spcPct val="100000"/>
              </a:lnSpc>
              <a:spcBef>
                <a:spcPts val="360"/>
              </a:spcBef>
              <a:buFont typeface="SimSun-ExtB" panose="02010609060101010101" charset="-122"/>
              <a:buChar char="➢"/>
              <a:tabLst>
                <a:tab pos="494665" algn="l"/>
              </a:tabLst>
            </a:pPr>
            <a:r>
              <a:rPr sz="2000" spc="-10" dirty="0">
                <a:latin typeface="Times New Roman" panose="02020603050405020304"/>
                <a:cs typeface="Times New Roman" panose="02020603050405020304"/>
              </a:rPr>
              <a:t>Methodology</a:t>
            </a:r>
            <a:endParaRPr sz="2000">
              <a:latin typeface="Times New Roman" panose="02020603050405020304"/>
              <a:cs typeface="Times New Roman" panose="02020603050405020304"/>
            </a:endParaRPr>
          </a:p>
          <a:p>
            <a:pPr marL="494665" indent="-481965">
              <a:lnSpc>
                <a:spcPct val="100000"/>
              </a:lnSpc>
              <a:spcBef>
                <a:spcPts val="360"/>
              </a:spcBef>
              <a:buFont typeface="SimSun-ExtB" panose="02010609060101010101" charset="-122"/>
              <a:buChar char="➢"/>
              <a:tabLst>
                <a:tab pos="494665" algn="l"/>
              </a:tabLst>
            </a:pPr>
            <a:r>
              <a:rPr sz="2000" spc="-10" dirty="0">
                <a:latin typeface="Times New Roman" panose="02020603050405020304"/>
                <a:cs typeface="Times New Roman" panose="02020603050405020304"/>
              </a:rPr>
              <a:t>Technology</a:t>
            </a:r>
            <a:r>
              <a:rPr sz="2000" spc="-5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Stack</a:t>
            </a:r>
            <a:endParaRPr sz="2000">
              <a:latin typeface="Times New Roman" panose="02020603050405020304"/>
              <a:cs typeface="Times New Roman" panose="02020603050405020304"/>
            </a:endParaRPr>
          </a:p>
          <a:p>
            <a:pPr marL="494665" indent="-481965">
              <a:lnSpc>
                <a:spcPct val="100000"/>
              </a:lnSpc>
              <a:spcBef>
                <a:spcPts val="360"/>
              </a:spcBef>
              <a:buFont typeface="SimSun-ExtB" panose="02010609060101010101" charset="-122"/>
              <a:buChar char="➢"/>
              <a:tabLst>
                <a:tab pos="494665" algn="l"/>
              </a:tabLst>
            </a:pPr>
            <a:r>
              <a:rPr sz="2000" dirty="0">
                <a:latin typeface="Times New Roman" panose="02020603050405020304"/>
                <a:cs typeface="Times New Roman" panose="02020603050405020304"/>
              </a:rPr>
              <a:t>Implementation</a:t>
            </a:r>
            <a:r>
              <a:rPr sz="2000" spc="-25" dirty="0">
                <a:latin typeface="Times New Roman" panose="02020603050405020304"/>
                <a:cs typeface="Times New Roman" panose="02020603050405020304"/>
              </a:rPr>
              <a:t> </a:t>
            </a:r>
            <a:r>
              <a:rPr sz="2000" dirty="0">
                <a:latin typeface="Times New Roman" panose="02020603050405020304"/>
                <a:cs typeface="Times New Roman" panose="02020603050405020304"/>
              </a:rPr>
              <a:t>Results</a:t>
            </a:r>
            <a:r>
              <a:rPr sz="2000" spc="-10" dirty="0">
                <a:latin typeface="Times New Roman" panose="02020603050405020304"/>
                <a:cs typeface="Times New Roman" panose="02020603050405020304"/>
              </a:rPr>
              <a:t> </a:t>
            </a:r>
            <a:r>
              <a:rPr sz="2000" dirty="0">
                <a:latin typeface="Times New Roman" panose="02020603050405020304"/>
                <a:cs typeface="Times New Roman" panose="02020603050405020304"/>
              </a:rPr>
              <a:t>&amp;</a:t>
            </a:r>
            <a:r>
              <a:rPr sz="2000" spc="-15" dirty="0">
                <a:latin typeface="Times New Roman" panose="02020603050405020304"/>
                <a:cs typeface="Times New Roman" panose="02020603050405020304"/>
              </a:rPr>
              <a:t> </a:t>
            </a:r>
            <a:r>
              <a:rPr sz="2000" spc="-10" dirty="0">
                <a:latin typeface="Times New Roman" panose="02020603050405020304"/>
                <a:cs typeface="Times New Roman" panose="02020603050405020304"/>
              </a:rPr>
              <a:t>Discussion</a:t>
            </a:r>
            <a:endParaRPr sz="2000">
              <a:latin typeface="Times New Roman" panose="02020603050405020304"/>
              <a:cs typeface="Times New Roman" panose="02020603050405020304"/>
            </a:endParaRPr>
          </a:p>
          <a:p>
            <a:pPr marL="494665" indent="-481965">
              <a:lnSpc>
                <a:spcPct val="100000"/>
              </a:lnSpc>
              <a:spcBef>
                <a:spcPts val="360"/>
              </a:spcBef>
              <a:buFont typeface="SimSun-ExtB" panose="02010609060101010101" charset="-122"/>
              <a:buChar char="➢"/>
              <a:tabLst>
                <a:tab pos="494665" algn="l"/>
              </a:tabLst>
            </a:pPr>
            <a:r>
              <a:rPr sz="2000" dirty="0">
                <a:latin typeface="Times New Roman" panose="02020603050405020304"/>
                <a:cs typeface="Times New Roman" panose="02020603050405020304"/>
              </a:rPr>
              <a:t>Conclusion</a:t>
            </a:r>
            <a:r>
              <a:rPr sz="2000" spc="-20" dirty="0">
                <a:latin typeface="Times New Roman" panose="02020603050405020304"/>
                <a:cs typeface="Times New Roman" panose="02020603050405020304"/>
              </a:rPr>
              <a:t> </a:t>
            </a:r>
            <a:r>
              <a:rPr sz="2000" dirty="0">
                <a:latin typeface="Times New Roman" panose="02020603050405020304"/>
                <a:cs typeface="Times New Roman" panose="02020603050405020304"/>
              </a:rPr>
              <a:t>&amp;</a:t>
            </a:r>
            <a:r>
              <a:rPr sz="2000" spc="-15" dirty="0">
                <a:latin typeface="Times New Roman" panose="02020603050405020304"/>
                <a:cs typeface="Times New Roman" panose="02020603050405020304"/>
              </a:rPr>
              <a:t> </a:t>
            </a:r>
            <a:r>
              <a:rPr sz="2000" dirty="0">
                <a:latin typeface="Times New Roman" panose="02020603050405020304"/>
                <a:cs typeface="Times New Roman" panose="02020603050405020304"/>
              </a:rPr>
              <a:t>Future</a:t>
            </a:r>
            <a:r>
              <a:rPr sz="2000" spc="-10" dirty="0">
                <a:latin typeface="Times New Roman" panose="02020603050405020304"/>
                <a:cs typeface="Times New Roman" panose="02020603050405020304"/>
              </a:rPr>
              <a:t> Scope</a:t>
            </a:r>
            <a:endParaRPr sz="2000">
              <a:latin typeface="Times New Roman" panose="02020603050405020304"/>
              <a:cs typeface="Times New Roman" panose="02020603050405020304"/>
            </a:endParaRPr>
          </a:p>
          <a:p>
            <a:pPr marL="494665" indent="-481965">
              <a:lnSpc>
                <a:spcPct val="100000"/>
              </a:lnSpc>
              <a:spcBef>
                <a:spcPts val="360"/>
              </a:spcBef>
              <a:buFont typeface="SimSun-ExtB" panose="02010609060101010101" charset="-122"/>
              <a:buChar char="➢"/>
              <a:tabLst>
                <a:tab pos="494665" algn="l"/>
              </a:tabLst>
            </a:pPr>
            <a:r>
              <a:rPr sz="2000" spc="-10" dirty="0">
                <a:latin typeface="Times New Roman" panose="02020603050405020304"/>
                <a:cs typeface="Times New Roman" panose="02020603050405020304"/>
              </a:rPr>
              <a:t>References</a:t>
            </a:r>
            <a:endParaRPr sz="2000">
              <a:latin typeface="Times New Roman" panose="02020603050405020304"/>
              <a:cs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9540" y="280601"/>
            <a:ext cx="5144135" cy="452120"/>
          </a:xfrm>
          <a:prstGeom prst="rect">
            <a:avLst/>
          </a:prstGeom>
        </p:spPr>
        <p:txBody>
          <a:bodyPr vert="horz" wrap="square" lIns="0" tIns="12700" rIns="0" bIns="0" rtlCol="0">
            <a:spAutoFit/>
          </a:bodyPr>
          <a:lstStyle/>
          <a:p>
            <a:pPr marL="12700">
              <a:lnSpc>
                <a:spcPct val="100000"/>
              </a:lnSpc>
              <a:spcBef>
                <a:spcPts val="100"/>
              </a:spcBef>
            </a:pPr>
            <a:r>
              <a:rPr sz="2800" spc="-10" dirty="0">
                <a:solidFill>
                  <a:srgbClr val="1A1A1A"/>
                </a:solidFill>
              </a:rPr>
              <a:t>Introduction</a:t>
            </a:r>
            <a:endParaRPr sz="2800" dirty="0"/>
          </a:p>
        </p:txBody>
      </p:sp>
      <p:sp>
        <p:nvSpPr>
          <p:cNvPr id="4" name="object 4"/>
          <p:cNvSpPr txBox="1"/>
          <p:nvPr/>
        </p:nvSpPr>
        <p:spPr>
          <a:xfrm>
            <a:off x="8910377" y="4853009"/>
            <a:ext cx="102235" cy="194310"/>
          </a:xfrm>
          <a:prstGeom prst="rect">
            <a:avLst/>
          </a:prstGeom>
        </p:spPr>
        <p:txBody>
          <a:bodyPr vert="horz" wrap="square" lIns="0" tIns="0" rIns="0" bIns="0" rtlCol="0">
            <a:spAutoFit/>
          </a:bodyPr>
          <a:lstStyle/>
          <a:p>
            <a:pPr marL="12700">
              <a:lnSpc>
                <a:spcPts val="1410"/>
              </a:lnSpc>
            </a:pPr>
            <a:r>
              <a:rPr sz="1200" spc="-635" dirty="0">
                <a:solidFill>
                  <a:srgbClr val="595959"/>
                </a:solidFill>
                <a:latin typeface="Times New Roman" panose="02020603050405020304"/>
                <a:cs typeface="Times New Roman" panose="02020603050405020304"/>
              </a:rPr>
              <a:t>3</a:t>
            </a:r>
            <a:r>
              <a:rPr sz="1500" spc="-82" baseline="3000" dirty="0">
                <a:solidFill>
                  <a:srgbClr val="595959"/>
                </a:solidFill>
                <a:latin typeface="Franklin Gothic Medium" panose="020B0603020102020204"/>
                <a:cs typeface="Franklin Gothic Medium" panose="020B0603020102020204"/>
              </a:rPr>
              <a:t>3</a:t>
            </a:r>
            <a:endParaRPr sz="1500" baseline="3000">
              <a:latin typeface="Franklin Gothic Medium" panose="020B0603020102020204"/>
              <a:cs typeface="Franklin Gothic Medium" panose="020B0603020102020204"/>
            </a:endParaRPr>
          </a:p>
        </p:txBody>
      </p:sp>
      <p:sp>
        <p:nvSpPr>
          <p:cNvPr id="3" name="object 3"/>
          <p:cNvSpPr txBox="1">
            <a:spLocks noGrp="1"/>
          </p:cNvSpPr>
          <p:nvPr>
            <p:ph type="body" idx="1"/>
          </p:nvPr>
        </p:nvSpPr>
        <p:spPr>
          <a:xfrm>
            <a:off x="304800" y="1123950"/>
            <a:ext cx="8036708" cy="4290695"/>
          </a:xfrm>
          <a:prstGeom prst="rect">
            <a:avLst/>
          </a:prstGeom>
        </p:spPr>
        <p:txBody>
          <a:bodyPr vert="horz" wrap="square" lIns="0" tIns="12700" rIns="0" bIns="0" rtlCol="0">
            <a:spAutoFit/>
          </a:bodyPr>
          <a:lstStyle/>
          <a:p>
            <a:pPr marL="342900" indent="-342900">
              <a:buFont typeface="Wingdings" panose="05000000000000000000" pitchFamily="2" charset="2"/>
              <a:buChar char="q"/>
            </a:pPr>
            <a:r>
              <a:rPr lang="en-US" b="1" dirty="0">
                <a:solidFill>
                  <a:schemeClr val="tx1"/>
                </a:solidFill>
              </a:rPr>
              <a:t>Problem Summary:</a:t>
            </a:r>
            <a:endParaRPr lang="en-US" dirty="0">
              <a:solidFill>
                <a:schemeClr val="tx1"/>
              </a:solidFill>
            </a:endParaRPr>
          </a:p>
          <a:p>
            <a:pPr marL="342900" indent="-342900">
              <a:buFont typeface="Arial" panose="020B0604020202020204" pitchFamily="34" charset="0"/>
              <a:buChar char="•"/>
            </a:pPr>
            <a:r>
              <a:rPr lang="en-US" altLang="en-US" sz="1600" dirty="0">
                <a:solidFill>
                  <a:schemeClr val="tx1"/>
                </a:solidFill>
              </a:rPr>
              <a:t>Manual exam seating is time-consuming, error-prone, and unfair.</a:t>
            </a:r>
            <a:endParaRPr lang="en-US" altLang="en-US" sz="1600" dirty="0">
              <a:solidFill>
                <a:schemeClr val="tx1"/>
              </a:solidFill>
            </a:endParaRPr>
          </a:p>
          <a:p>
            <a:pPr marL="342900" indent="-342900">
              <a:buFont typeface="Arial" panose="020B0604020202020204" pitchFamily="34" charset="0"/>
              <a:buChar char="•"/>
            </a:pPr>
            <a:r>
              <a:rPr lang="en-US" altLang="en-US" sz="1600" dirty="0">
                <a:solidFill>
                  <a:schemeClr val="tx1"/>
                </a:solidFill>
              </a:rPr>
              <a:t>Hard to avoid subject conflicts (students with common courses seated together).</a:t>
            </a:r>
            <a:endParaRPr lang="en-US" altLang="en-US" sz="1600" dirty="0">
              <a:solidFill>
                <a:schemeClr val="tx1"/>
              </a:solidFill>
            </a:endParaRPr>
          </a:p>
          <a:p>
            <a:pPr marL="342900" indent="-342900">
              <a:buFont typeface="Arial" panose="020B0604020202020204" pitchFamily="34" charset="0"/>
              <a:buChar char="•"/>
            </a:pPr>
            <a:r>
              <a:rPr lang="en-US" altLang="en-US" sz="1600" dirty="0">
                <a:solidFill>
                  <a:schemeClr val="tx1"/>
                </a:solidFill>
              </a:rPr>
              <a:t>No transparency in hall allocation or invigilator assignment.</a:t>
            </a:r>
            <a:endParaRPr lang="en-US" altLang="en-US" sz="1600" dirty="0">
              <a:solidFill>
                <a:schemeClr val="tx1"/>
              </a:solidFill>
            </a:endParaRPr>
          </a:p>
          <a:p>
            <a:pPr indent="0">
              <a:buFont typeface="Arial" panose="020B0604020202020204" pitchFamily="34" charset="0"/>
              <a:buNone/>
            </a:pPr>
            <a:endParaRPr lang="en-US" altLang="en-US" sz="1600" dirty="0">
              <a:solidFill>
                <a:schemeClr val="tx1"/>
              </a:solidFill>
            </a:endParaRPr>
          </a:p>
          <a:p>
            <a:pPr marL="342900" indent="-342900">
              <a:buFont typeface="Wingdings" panose="05000000000000000000" pitchFamily="2" charset="2"/>
              <a:buChar char="q"/>
            </a:pPr>
            <a:r>
              <a:rPr lang="en-US" b="1" dirty="0">
                <a:solidFill>
                  <a:schemeClr val="tx1"/>
                </a:solidFill>
              </a:rPr>
              <a:t>Motivation:</a:t>
            </a:r>
            <a:endParaRPr lang="en-US" dirty="0">
              <a:solidFill>
                <a:schemeClr val="tx1"/>
              </a:solidFill>
            </a:endParaRPr>
          </a:p>
          <a:p>
            <a:pPr marL="342900" indent="-342900">
              <a:buFont typeface="Arial" panose="020B0604020202020204" pitchFamily="34" charset="0"/>
              <a:buChar char="•"/>
            </a:pPr>
            <a:r>
              <a:rPr lang="en-US" altLang="en-US" sz="1600" dirty="0">
                <a:solidFill>
                  <a:schemeClr val="tx1"/>
                </a:solidFill>
              </a:rPr>
              <a:t>Need an automated, conflict-aware system for large universities (1000+ students).</a:t>
            </a:r>
            <a:endParaRPr lang="en-US" altLang="en-US" sz="1600" dirty="0">
              <a:solidFill>
                <a:schemeClr val="tx1"/>
              </a:solidFill>
            </a:endParaRPr>
          </a:p>
          <a:p>
            <a:pPr marL="342900" indent="-342900">
              <a:buFont typeface="Arial" panose="020B0604020202020204" pitchFamily="34" charset="0"/>
              <a:buChar char="•"/>
            </a:pPr>
            <a:r>
              <a:rPr lang="en-US" altLang="en-US" sz="1600" dirty="0">
                <a:solidFill>
                  <a:schemeClr val="tx1"/>
                </a:solidFill>
              </a:rPr>
              <a:t>Ensure academic integrity and efficient resource use.</a:t>
            </a:r>
            <a:endParaRPr lang="en-US" altLang="en-US" sz="1600" dirty="0">
              <a:solidFill>
                <a:schemeClr val="tx1"/>
              </a:solidFill>
            </a:endParaRPr>
          </a:p>
          <a:p>
            <a:pPr marL="342900" indent="-342900">
              <a:buFont typeface="Arial" panose="020B0604020202020204" pitchFamily="34" charset="0"/>
              <a:buChar char="•"/>
            </a:pPr>
            <a:r>
              <a:rPr lang="en-US" altLang="en-US" sz="1600" dirty="0">
                <a:solidFill>
                  <a:schemeClr val="tx1"/>
                </a:solidFill>
              </a:rPr>
              <a:t>Demonstrate ADA algorithms in a real-world context.</a:t>
            </a:r>
            <a:endParaRPr lang="en-US" altLang="en-US" sz="1600" dirty="0">
              <a:solidFill>
                <a:schemeClr val="tx1"/>
              </a:solidFill>
            </a:endParaRPr>
          </a:p>
          <a:p>
            <a:pPr indent="0">
              <a:buFont typeface="Arial" panose="020B0604020202020204" pitchFamily="34" charset="0"/>
              <a:buNone/>
            </a:pPr>
            <a:endParaRPr lang="en-US" altLang="en-US" sz="1600" dirty="0">
              <a:solidFill>
                <a:schemeClr val="tx1"/>
              </a:solidFill>
            </a:endParaRPr>
          </a:p>
          <a:p>
            <a:pPr marL="342900" indent="-342900">
              <a:buFont typeface="Wingdings" panose="05000000000000000000" pitchFamily="2" charset="2"/>
              <a:buChar char="q"/>
            </a:pPr>
            <a:r>
              <a:rPr lang="en-US" b="1" dirty="0">
                <a:solidFill>
                  <a:schemeClr val="tx1"/>
                </a:solidFill>
              </a:rPr>
              <a:t>Approach Taken:</a:t>
            </a:r>
            <a:endParaRPr lang="en-US" dirty="0">
              <a:solidFill>
                <a:schemeClr val="tx1"/>
              </a:solidFill>
            </a:endParaRPr>
          </a:p>
          <a:p>
            <a:pPr marL="342900" indent="-342900">
              <a:buFont typeface="Arial" panose="020B0604020202020204" pitchFamily="34" charset="0"/>
              <a:buChar char="•"/>
            </a:pPr>
            <a:r>
              <a:rPr lang="en-US" altLang="en-US" sz="1600" dirty="0">
                <a:solidFill>
                  <a:schemeClr val="tx1"/>
                </a:solidFill>
              </a:rPr>
              <a:t>Implemented Greedy Bin Packing to fill halls sequentially (Hall_001 → Hall_002).</a:t>
            </a:r>
            <a:endParaRPr lang="en-US" altLang="en-US" sz="1600" dirty="0">
              <a:solidFill>
                <a:schemeClr val="tx1"/>
              </a:solidFill>
            </a:endParaRPr>
          </a:p>
          <a:p>
            <a:pPr marL="342900" indent="-342900">
              <a:buFont typeface="Arial" panose="020B0604020202020204" pitchFamily="34" charset="0"/>
              <a:buChar char="•"/>
            </a:pPr>
            <a:r>
              <a:rPr lang="en-US" altLang="en-US" sz="1600" dirty="0">
                <a:solidFill>
                  <a:schemeClr val="tx1"/>
                </a:solidFill>
              </a:rPr>
              <a:t>Used subject-wise grouping to prevent conflicts (one subject per hall).</a:t>
            </a:r>
            <a:endParaRPr lang="en-US" altLang="en-US" sz="1600" dirty="0">
              <a:solidFill>
                <a:schemeClr val="tx1"/>
              </a:solidFill>
            </a:endParaRPr>
          </a:p>
          <a:p>
            <a:pPr marL="342900" indent="-342900">
              <a:buFont typeface="Arial" panose="020B0604020202020204" pitchFamily="34" charset="0"/>
              <a:buChar char="•"/>
            </a:pPr>
            <a:r>
              <a:rPr lang="en-US" altLang="en-US" sz="1600" dirty="0">
                <a:solidFill>
                  <a:schemeClr val="tx1"/>
                </a:solidFill>
              </a:rPr>
              <a:t>Added String Matching for student search and Topological Sort for scheduling logic.</a:t>
            </a:r>
            <a:endParaRPr lang="en-US" altLang="en-US" sz="1600" dirty="0">
              <a:solidFill>
                <a:schemeClr val="tx1"/>
              </a:solidFill>
            </a:endParaRPr>
          </a:p>
          <a:p>
            <a:pPr marL="342900" indent="-342900">
              <a:buFont typeface="Arial" panose="020B0604020202020204" pitchFamily="34" charset="0"/>
              <a:buChar char="•"/>
            </a:pPr>
            <a:endParaRPr lang="en-US" sz="1400" dirty="0">
              <a:solidFill>
                <a:schemeClr val="tx1"/>
              </a:solidFill>
            </a:endParaRPr>
          </a:p>
          <a:p>
            <a:pPr marL="342900" indent="-342900">
              <a:buFont typeface="Arial" panose="020B0604020202020204" pitchFamily="34" charset="0"/>
              <a:buChar char="•"/>
            </a:pPr>
            <a:endParaRPr lang="en-US" sz="1400" dirty="0">
              <a:solidFill>
                <a:schemeClr val="tx1"/>
              </a:solidFill>
            </a:endParaRPr>
          </a:p>
          <a:p>
            <a:endParaRPr lang="en-US" sz="1400" dirty="0">
              <a:solidFill>
                <a:schemeClr val="tx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340" y="285681"/>
            <a:ext cx="5144135" cy="452120"/>
          </a:xfrm>
          <a:prstGeom prst="rect">
            <a:avLst/>
          </a:prstGeom>
        </p:spPr>
        <p:txBody>
          <a:bodyPr vert="horz" wrap="square" lIns="0" tIns="12700" rIns="0" bIns="0" rtlCol="0">
            <a:spAutoFit/>
          </a:bodyPr>
          <a:lstStyle/>
          <a:p>
            <a:pPr marL="12700">
              <a:lnSpc>
                <a:spcPct val="100000"/>
              </a:lnSpc>
              <a:spcBef>
                <a:spcPts val="100"/>
              </a:spcBef>
            </a:pPr>
            <a:r>
              <a:rPr lang="en-IN" sz="2800" spc="-10" dirty="0">
                <a:solidFill>
                  <a:srgbClr val="1A1A1A"/>
                </a:solidFill>
              </a:rPr>
              <a:t>Introduction</a:t>
            </a:r>
            <a:endParaRPr sz="2800" dirty="0"/>
          </a:p>
        </p:txBody>
      </p:sp>
      <p:sp>
        <p:nvSpPr>
          <p:cNvPr id="4" name="object 4"/>
          <p:cNvSpPr txBox="1"/>
          <p:nvPr/>
        </p:nvSpPr>
        <p:spPr>
          <a:xfrm>
            <a:off x="8910377" y="4853009"/>
            <a:ext cx="102235" cy="194310"/>
          </a:xfrm>
          <a:prstGeom prst="rect">
            <a:avLst/>
          </a:prstGeom>
        </p:spPr>
        <p:txBody>
          <a:bodyPr vert="horz" wrap="square" lIns="0" tIns="0" rIns="0" bIns="0" rtlCol="0">
            <a:spAutoFit/>
          </a:bodyPr>
          <a:lstStyle/>
          <a:p>
            <a:pPr marL="12700">
              <a:lnSpc>
                <a:spcPts val="1410"/>
              </a:lnSpc>
            </a:pPr>
            <a:r>
              <a:rPr sz="1200" spc="-635" dirty="0">
                <a:solidFill>
                  <a:srgbClr val="595959"/>
                </a:solidFill>
                <a:latin typeface="Times New Roman" panose="02020603050405020304"/>
                <a:cs typeface="Times New Roman" panose="02020603050405020304"/>
              </a:rPr>
              <a:t>4</a:t>
            </a:r>
            <a:r>
              <a:rPr sz="1500" spc="-82" baseline="3000" dirty="0">
                <a:solidFill>
                  <a:srgbClr val="595959"/>
                </a:solidFill>
                <a:latin typeface="Franklin Gothic Medium" panose="020B0603020102020204"/>
                <a:cs typeface="Franklin Gothic Medium" panose="020B0603020102020204"/>
              </a:rPr>
              <a:t>4</a:t>
            </a:r>
            <a:endParaRPr sz="1500" baseline="3000">
              <a:latin typeface="Franklin Gothic Medium" panose="020B0603020102020204"/>
              <a:cs typeface="Franklin Gothic Medium" panose="020B0603020102020204"/>
            </a:endParaRPr>
          </a:p>
        </p:txBody>
      </p:sp>
      <p:sp>
        <p:nvSpPr>
          <p:cNvPr id="6" name="TextBox 5"/>
          <p:cNvSpPr txBox="1"/>
          <p:nvPr/>
        </p:nvSpPr>
        <p:spPr>
          <a:xfrm>
            <a:off x="149225" y="1017270"/>
            <a:ext cx="8571230" cy="5015230"/>
          </a:xfrm>
          <a:prstGeom prst="rect">
            <a:avLst/>
          </a:prstGeom>
          <a:noFill/>
        </p:spPr>
        <p:txBody>
          <a:bodyPr wrap="square">
            <a:noAutofit/>
          </a:bodyPr>
          <a:lstStyle/>
          <a:p>
            <a:pPr marL="285750" indent="-28575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Key Outcomes:</a:t>
            </a:r>
            <a:endParaRPr lang="en-US" sz="20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Automated subject-wise seating with sequential hall filling (Hall_001 → Hall_002 → …)</a:t>
            </a:r>
            <a:endParaRPr lang="en-US" altLang="en-US" sz="1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Conflict-free design: only students of the same subject share a hall</a:t>
            </a:r>
            <a:endParaRPr lang="en-US" altLang="en-US" sz="1600" dirty="0">
              <a:latin typeface="Times New Roman" panose="02020603050405020304" pitchFamily="18" charset="0"/>
              <a:cs typeface="Times New Roman" panose="02020603050405020304" pitchFamily="18" charset="0"/>
            </a:endParaRPr>
          </a:p>
          <a:p>
            <a:pPr lvl="2">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Real-time UI showing hall-wise allocation, invigilator, and student details</a:t>
            </a:r>
            <a:endParaRPr lang="en-US" sz="1600" b="1"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Objective:</a:t>
            </a: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altLang="en-US" sz="1600" b="0" dirty="0">
                <a:latin typeface="Times New Roman" panose="02020603050405020304" pitchFamily="18" charset="0"/>
                <a:cs typeface="Times New Roman" panose="02020603050405020304" pitchFamily="18" charset="0"/>
              </a:rPr>
              <a:t>Allocate students to exam halls by department, semester, and subject—ensuring no conflicts, full hall utilization, and fair invigilator distribution via an interactive web interface.</a:t>
            </a:r>
            <a:endParaRPr lang="en-US" altLang="en-US" sz="1600" b="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q"/>
            </a:pPr>
            <a:r>
              <a:rPr lang="en-US" sz="2000" b="1" dirty="0">
                <a:latin typeface="Times New Roman" panose="02020603050405020304" pitchFamily="18" charset="0"/>
                <a:cs typeface="Times New Roman" panose="02020603050405020304" pitchFamily="18" charset="0"/>
              </a:rPr>
              <a:t>Scope:</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a:t>
            </a:r>
            <a:r>
              <a:rPr lang="en-US" altLang="en-US" sz="1600" dirty="0">
                <a:latin typeface="Times New Roman" panose="02020603050405020304" pitchFamily="18" charset="0"/>
                <a:cs typeface="Times New Roman" panose="02020603050405020304" pitchFamily="18" charset="0"/>
              </a:rPr>
              <a:t>Subject-wise allocation per session.</a:t>
            </a:r>
            <a:endParaRPr lang="en-US" alt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 Supports 5 departments, 8 semesters, 4 divisions</a:t>
            </a:r>
            <a:endParaRPr lang="en-US" alt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0" dirty="0">
                <a:latin typeface="Times New Roman" panose="02020603050405020304" pitchFamily="18" charset="0"/>
                <a:cs typeface="Times New Roman" panose="02020603050405020304" pitchFamily="18" charset="0"/>
              </a:rPr>
              <a:t> </a:t>
            </a:r>
            <a:r>
              <a:rPr lang="en-US" altLang="en-US" sz="1600" b="0" dirty="0">
                <a:latin typeface="Times New Roman" panose="02020603050405020304" pitchFamily="18" charset="0"/>
                <a:cs typeface="Times New Roman" panose="02020603050405020304" pitchFamily="18" charset="0"/>
              </a:rPr>
              <a:t>Includes filtering, student search, and performance analysis (time complexity, NP-Completeness)</a:t>
            </a:r>
            <a:endParaRPr lang="en-US" altLang="en-US" sz="1600" b="0" dirty="0">
              <a:latin typeface="Times New Roman" panose="02020603050405020304" pitchFamily="18" charset="0"/>
              <a:cs typeface="Times New Roman" panose="02020603050405020304" pitchFamily="18" charset="0"/>
            </a:endParaRPr>
          </a:p>
          <a:p>
            <a:pPr marL="342900" indent="-342900">
              <a:buFont typeface="Wingdings" panose="05000000000000000000" charset="0"/>
              <a:buChar char="q"/>
            </a:pPr>
            <a:r>
              <a:rPr lang="en-US" sz="2000" b="1" dirty="0">
                <a:latin typeface="Times New Roman" panose="02020603050405020304" pitchFamily="18" charset="0"/>
                <a:cs typeface="Times New Roman" panose="02020603050405020304" pitchFamily="18" charset="0"/>
              </a:rPr>
              <a:t>Limitations:</a:t>
            </a:r>
            <a:endParaRPr lang="en-US" sz="20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Exam dates assigned manually (no auto-scheduling).</a:t>
            </a:r>
            <a:endParaRPr lang="en-US" alt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Uses synthetic in-memory data (no backend or live integration).</a:t>
            </a:r>
            <a:endParaRPr lang="en-US" altLang="en-US"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sz="1600" dirty="0">
                <a:latin typeface="Times New Roman" panose="02020603050405020304" pitchFamily="18" charset="0"/>
                <a:cs typeface="Times New Roman" panose="02020603050405020304" pitchFamily="18" charset="0"/>
              </a:rPr>
              <a:t>Web-based only (requires modern browser)</a:t>
            </a:r>
            <a:endParaRPr lang="en-US" altLang="en-US" sz="16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a:p>
            <a:endParaRPr lang="en-US" sz="1400" dirty="0">
              <a:latin typeface="Times New Roman" panose="02020603050405020304" pitchFamily="18" charset="0"/>
              <a:cs typeface="Times New Roman" panose="02020603050405020304" pitchFamily="18" charset="0"/>
            </a:endParaRPr>
          </a:p>
          <a:p>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735" y="280670"/>
            <a:ext cx="6371590" cy="445770"/>
          </a:xfrm>
          <a:prstGeom prst="rect">
            <a:avLst/>
          </a:prstGeom>
        </p:spPr>
        <p:txBody>
          <a:bodyPr vert="horz" wrap="square" lIns="0" tIns="15240" rIns="0" bIns="0" rtlCol="0">
            <a:spAutoFit/>
          </a:bodyPr>
          <a:lstStyle/>
          <a:p>
            <a:pPr marL="12700">
              <a:lnSpc>
                <a:spcPct val="100000"/>
              </a:lnSpc>
              <a:spcBef>
                <a:spcPts val="120"/>
              </a:spcBef>
            </a:pPr>
            <a:r>
              <a:rPr lang="en-US" sz="2800" dirty="0">
                <a:solidFill>
                  <a:srgbClr val="1A1A1A"/>
                </a:solidFill>
              </a:rPr>
              <a:t>Algorithm Design Approach Used</a:t>
            </a:r>
            <a:endParaRPr sz="2800" dirty="0"/>
          </a:p>
        </p:txBody>
      </p:sp>
      <p:sp>
        <p:nvSpPr>
          <p:cNvPr id="4" name="object 4"/>
          <p:cNvSpPr txBox="1"/>
          <p:nvPr/>
        </p:nvSpPr>
        <p:spPr>
          <a:xfrm>
            <a:off x="8910377" y="4853009"/>
            <a:ext cx="102235" cy="194310"/>
          </a:xfrm>
          <a:prstGeom prst="rect">
            <a:avLst/>
          </a:prstGeom>
        </p:spPr>
        <p:txBody>
          <a:bodyPr vert="horz" wrap="square" lIns="0" tIns="0" rIns="0" bIns="0" rtlCol="0">
            <a:spAutoFit/>
          </a:bodyPr>
          <a:lstStyle/>
          <a:p>
            <a:pPr marL="12700">
              <a:lnSpc>
                <a:spcPts val="1410"/>
              </a:lnSpc>
            </a:pPr>
            <a:r>
              <a:rPr sz="1200" spc="-635" dirty="0">
                <a:solidFill>
                  <a:srgbClr val="595959"/>
                </a:solidFill>
                <a:latin typeface="Times New Roman" panose="02020603050405020304"/>
                <a:cs typeface="Times New Roman" panose="02020603050405020304"/>
              </a:rPr>
              <a:t>5</a:t>
            </a:r>
            <a:r>
              <a:rPr sz="1500" spc="-82" baseline="3000" dirty="0">
                <a:solidFill>
                  <a:srgbClr val="595959"/>
                </a:solidFill>
                <a:latin typeface="Franklin Gothic Medium" panose="020B0603020102020204"/>
                <a:cs typeface="Franklin Gothic Medium" panose="020B0603020102020204"/>
              </a:rPr>
              <a:t>5</a:t>
            </a:r>
            <a:endParaRPr sz="1500" baseline="3000">
              <a:latin typeface="Franklin Gothic Medium" panose="020B0603020102020204"/>
              <a:cs typeface="Franklin Gothic Medium" panose="020B0603020102020204"/>
            </a:endParaRPr>
          </a:p>
        </p:txBody>
      </p:sp>
      <p:sp>
        <p:nvSpPr>
          <p:cNvPr id="3" name="object 3"/>
          <p:cNvSpPr txBox="1">
            <a:spLocks noGrp="1"/>
          </p:cNvSpPr>
          <p:nvPr>
            <p:ph type="body" idx="1"/>
          </p:nvPr>
        </p:nvSpPr>
        <p:spPr>
          <a:xfrm>
            <a:off x="381000" y="819150"/>
            <a:ext cx="8350885" cy="4554855"/>
          </a:xfrm>
          <a:prstGeom prst="rect">
            <a:avLst/>
          </a:prstGeom>
        </p:spPr>
        <p:txBody>
          <a:bodyPr vert="horz" wrap="square" lIns="0" tIns="12700" rIns="0" bIns="0" rtlCol="0">
            <a:noAutofit/>
          </a:bodyPr>
          <a:lstStyle/>
          <a:p>
            <a:r>
              <a:rPr lang="en-US" sz="500" b="1" dirty="0"/>
              <a:t>\</a:t>
            </a:r>
            <a:endParaRPr lang="en-US" sz="1000" b="1" dirty="0"/>
          </a:p>
          <a:p>
            <a:pPr marL="342900" indent="-342900">
              <a:buFont typeface="Wingdings" panose="05000000000000000000" pitchFamily="2" charset="2"/>
              <a:buChar char="q"/>
            </a:pPr>
            <a:r>
              <a:rPr lang="en-US" sz="2200" b="1" dirty="0">
                <a:solidFill>
                  <a:schemeClr val="tx1"/>
                </a:solidFill>
              </a:rPr>
              <a:t>Algorithm Type:</a:t>
            </a:r>
            <a:endParaRPr lang="en-US" sz="2200" b="1" dirty="0">
              <a:solidFill>
                <a:schemeClr val="tx1"/>
              </a:solidFill>
            </a:endParaRPr>
          </a:p>
          <a:p>
            <a:pPr indent="0">
              <a:buFont typeface="Wingdings" panose="05000000000000000000" pitchFamily="2" charset="2"/>
              <a:buNone/>
            </a:pPr>
            <a:endParaRPr lang="en-US" sz="500" dirty="0">
              <a:solidFill>
                <a:schemeClr val="tx1"/>
              </a:solidFill>
            </a:endParaRPr>
          </a:p>
          <a:p>
            <a:pPr marL="342900" indent="-342900">
              <a:buFont typeface="Wingdings" panose="05000000000000000000" pitchFamily="2" charset="2"/>
              <a:buChar char="v"/>
            </a:pPr>
            <a:r>
              <a:rPr lang="en-US" b="1" dirty="0">
                <a:solidFill>
                  <a:schemeClr val="tx1"/>
                </a:solidFill>
              </a:rPr>
              <a:t>Greedy Algorithm</a:t>
            </a:r>
            <a:endParaRPr lang="en-US" b="1" dirty="0">
              <a:solidFill>
                <a:schemeClr val="tx1"/>
              </a:solidFill>
            </a:endParaRPr>
          </a:p>
          <a:p>
            <a:pPr marL="285750" indent="-285750">
              <a:buFont typeface="Arial" panose="020B0604020202020204" pitchFamily="34" charset="0"/>
              <a:buChar char="•"/>
            </a:pPr>
            <a:r>
              <a:rPr lang="en-US" altLang="en-US" sz="1600" dirty="0">
                <a:solidFill>
                  <a:schemeClr val="tx1"/>
                </a:solidFill>
              </a:rPr>
              <a:t>Assigns students to examination halls sequentially, filling Hall_001 completely before moving to Hall_002, and so on.</a:t>
            </a:r>
            <a:endParaRPr lang="en-US" altLang="en-US" sz="1600" dirty="0">
              <a:solidFill>
                <a:schemeClr val="tx1"/>
              </a:solidFill>
            </a:endParaRPr>
          </a:p>
          <a:p>
            <a:pPr marL="285750" indent="-285750">
              <a:buFont typeface="Arial" panose="020B0604020202020204" pitchFamily="34" charset="0"/>
              <a:buChar char="•"/>
            </a:pPr>
            <a:r>
              <a:rPr lang="en-US" altLang="en-US" sz="1600" dirty="0">
                <a:solidFill>
                  <a:schemeClr val="tx1"/>
                </a:solidFill>
              </a:rPr>
              <a:t>Processes one subject at a time, ensuring only students taking the same subject are seated together — preventing subject conflicts.</a:t>
            </a:r>
            <a:endParaRPr lang="en-US" altLang="en-US" sz="1600" dirty="0">
              <a:solidFill>
                <a:schemeClr val="tx1"/>
              </a:solidFill>
            </a:endParaRPr>
          </a:p>
          <a:p>
            <a:pPr marL="285750" indent="-285750">
              <a:buFont typeface="Arial" panose="020B0604020202020204" pitchFamily="34" charset="0"/>
              <a:buChar char="•"/>
            </a:pPr>
            <a:r>
              <a:rPr lang="en-US" altLang="en-US" sz="1600" dirty="0">
                <a:solidFill>
                  <a:schemeClr val="tx1"/>
                </a:solidFill>
              </a:rPr>
              <a:t>Once a student is assigned to a hall, the decision is finalized without backtracking, ensuring efficiency and deterministic output.</a:t>
            </a:r>
            <a:endParaRPr lang="en-US" altLang="en-US" sz="1600" dirty="0">
              <a:solidFill>
                <a:schemeClr val="tx1"/>
              </a:solidFill>
            </a:endParaRPr>
          </a:p>
          <a:p>
            <a:pPr marL="285750" indent="-285750">
              <a:buFont typeface="Arial" panose="020B0604020202020204" pitchFamily="34" charset="0"/>
              <a:buChar char="•"/>
            </a:pPr>
            <a:endParaRPr lang="en-US" altLang="en-US" sz="1000" dirty="0">
              <a:solidFill>
                <a:schemeClr val="tx1"/>
              </a:solidFill>
            </a:endParaRPr>
          </a:p>
          <a:p>
            <a:pPr marL="342900" indent="-342900">
              <a:buFont typeface="Wingdings" panose="05000000000000000000" charset="0"/>
              <a:buChar char="q"/>
            </a:pPr>
            <a:r>
              <a:rPr lang="en-US" b="1" dirty="0">
                <a:solidFill>
                  <a:schemeClr val="tx1"/>
                </a:solidFill>
              </a:rPr>
              <a:t>Sorting Algorithm:</a:t>
            </a:r>
            <a:endParaRPr lang="en-US" b="1" dirty="0">
              <a:solidFill>
                <a:schemeClr val="tx1"/>
              </a:solidFill>
            </a:endParaRPr>
          </a:p>
          <a:p>
            <a:pPr marL="285750" indent="-285750">
              <a:buFont typeface="Arial" panose="020B0604020202020204" pitchFamily="34" charset="0"/>
              <a:buChar char="•"/>
            </a:pPr>
            <a:r>
              <a:rPr lang="en-US" altLang="en-US" b="1" dirty="0">
                <a:solidFill>
                  <a:schemeClr val="tx1"/>
                </a:solidFill>
              </a:rPr>
              <a:t>S</a:t>
            </a:r>
            <a:r>
              <a:rPr lang="en-US" altLang="en-US" sz="1600" dirty="0">
                <a:solidFill>
                  <a:schemeClr val="tx1"/>
                </a:solidFill>
              </a:rPr>
              <a:t>tudents are grouped by subject (not by rank), as exam seating depends on shared courses, not merit.</a:t>
            </a:r>
            <a:endParaRPr lang="en-US" altLang="en-US" sz="1600" dirty="0">
              <a:solidFill>
                <a:schemeClr val="tx1"/>
              </a:solidFill>
            </a:endParaRPr>
          </a:p>
          <a:p>
            <a:pPr marL="285750" indent="-285750">
              <a:buFont typeface="Arial" panose="020B0604020202020204" pitchFamily="34" charset="0"/>
              <a:buChar char="•"/>
            </a:pPr>
            <a:r>
              <a:rPr lang="en-US" altLang="en-US" sz="1600" dirty="0">
                <a:solidFill>
                  <a:schemeClr val="tx1"/>
                </a:solidFill>
              </a:rPr>
              <a:t>Halls are sorted lexicographically (Hall_001, Hall_002, …) to ensure consistent, repeatable allocation.</a:t>
            </a:r>
            <a:endParaRPr lang="en-US" altLang="en-US" sz="1600" dirty="0">
              <a:solidFill>
                <a:schemeClr val="tx1"/>
              </a:solidFill>
            </a:endParaRPr>
          </a:p>
          <a:p>
            <a:pPr marL="285750" indent="-285750">
              <a:buFont typeface="Arial" panose="020B0604020202020204" pitchFamily="34" charset="0"/>
              <a:buChar char="•"/>
            </a:pPr>
            <a:r>
              <a:rPr lang="en-US" altLang="en-US" sz="1600" dirty="0">
                <a:solidFill>
                  <a:schemeClr val="tx1"/>
                </a:solidFill>
              </a:rPr>
              <a:t>No tie-breaking is needed - the system prioritizes conflict avoidance and hall utilization over ranking.</a:t>
            </a:r>
            <a:endParaRPr lang="en-US" altLang="en-US" sz="1600" dirty="0">
              <a:solidFill>
                <a:schemeClr val="tx1"/>
              </a:solidFill>
            </a:endParaRPr>
          </a:p>
          <a:p>
            <a:pPr indent="0">
              <a:buFont typeface="Arial" panose="020B0604020202020204" pitchFamily="34" charset="0"/>
              <a:buNone/>
            </a:pPr>
            <a:endParaRPr spc="-2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800735" y="280670"/>
            <a:ext cx="5747385" cy="430530"/>
          </a:xfrm>
        </p:spPr>
        <p:txBody>
          <a:bodyPr wrap="square"/>
          <a:p>
            <a:r>
              <a:rPr lang="en-US" sz="2800" dirty="0">
                <a:solidFill>
                  <a:srgbClr val="1A1A1A"/>
                </a:solidFill>
                <a:sym typeface="+mn-ea"/>
              </a:rPr>
              <a:t>Algorithm Design Approach Used</a:t>
            </a:r>
            <a:endParaRPr lang="en-US" sz="2800"/>
          </a:p>
        </p:txBody>
      </p:sp>
      <p:sp>
        <p:nvSpPr>
          <p:cNvPr id="3" name="Text Placeholder 2"/>
          <p:cNvSpPr>
            <a:spLocks noGrp="1"/>
          </p:cNvSpPr>
          <p:nvPr>
            <p:ph type="body" idx="1"/>
          </p:nvPr>
        </p:nvSpPr>
        <p:spPr>
          <a:xfrm>
            <a:off x="381000" y="1276350"/>
            <a:ext cx="8338820" cy="2338705"/>
          </a:xfrm>
        </p:spPr>
        <p:txBody>
          <a:bodyPr wrap="square"/>
          <a:p>
            <a:pPr marL="342900" indent="-342900">
              <a:buFont typeface="Wingdings" panose="05000000000000000000" charset="0"/>
              <a:buChar char="q"/>
            </a:pPr>
            <a:r>
              <a:rPr lang="en-US" b="1" dirty="0">
                <a:solidFill>
                  <a:schemeClr val="tx1"/>
                </a:solidFill>
                <a:sym typeface="+mn-ea"/>
              </a:rPr>
              <a:t>Reason for Choosing This Approach:</a:t>
            </a:r>
            <a:endParaRPr lang="en-US" b="1" dirty="0">
              <a:solidFill>
                <a:schemeClr val="tx1"/>
              </a:solidFill>
              <a:sym typeface="+mn-ea"/>
            </a:endParaRPr>
          </a:p>
          <a:p>
            <a:pPr indent="0">
              <a:buFont typeface="Wingdings" panose="05000000000000000000" charset="0"/>
              <a:buNone/>
            </a:pPr>
            <a:endParaRPr lang="en-US" b="1" dirty="0">
              <a:solidFill>
                <a:schemeClr val="tx1"/>
              </a:solidFill>
              <a:sym typeface="+mn-ea"/>
            </a:endParaRPr>
          </a:p>
          <a:p>
            <a:pPr marL="342900" indent="-342900">
              <a:buFont typeface="Arial" panose="020B0604020202020204" pitchFamily="34" charset="0"/>
              <a:buChar char="•"/>
            </a:pPr>
            <a:r>
              <a:rPr lang="en-US" altLang="en-US" sz="1600" dirty="0">
                <a:solidFill>
                  <a:schemeClr val="tx1"/>
                </a:solidFill>
                <a:sym typeface="+mn-ea"/>
              </a:rPr>
              <a:t>Greedy ensures locally optimal decisions → globally efficient hall usage (minimizes number of halls used).</a:t>
            </a:r>
            <a:endParaRPr lang="en-US" altLang="en-US" sz="1600" dirty="0">
              <a:solidFill>
                <a:schemeClr val="tx1"/>
              </a:solidFill>
              <a:sym typeface="+mn-ea"/>
            </a:endParaRPr>
          </a:p>
          <a:p>
            <a:pPr marL="342900" indent="-342900">
              <a:buFont typeface="Arial" panose="020B0604020202020204" pitchFamily="34" charset="0"/>
              <a:buChar char="•"/>
            </a:pPr>
            <a:r>
              <a:rPr lang="en-US" altLang="en-US" sz="1600" dirty="0">
                <a:solidFill>
                  <a:schemeClr val="tx1"/>
                </a:solidFill>
                <a:sym typeface="+mn-ea"/>
              </a:rPr>
              <a:t>Simple and efficient for large-scale seating (O(n × m) time complexity), ideal for 960+ students.</a:t>
            </a:r>
            <a:endParaRPr lang="en-US" altLang="en-US" sz="1600" dirty="0">
              <a:solidFill>
                <a:schemeClr val="tx1"/>
              </a:solidFill>
              <a:sym typeface="+mn-ea"/>
            </a:endParaRPr>
          </a:p>
          <a:p>
            <a:pPr marL="342900" indent="-342900">
              <a:buFont typeface="Arial" panose="020B0604020202020204" pitchFamily="34" charset="0"/>
              <a:buChar char="•"/>
            </a:pPr>
            <a:r>
              <a:rPr lang="en-US" altLang="en-US" sz="1600" spc="-20" dirty="0">
                <a:solidFill>
                  <a:schemeClr val="tx1"/>
                </a:solidFill>
              </a:rPr>
              <a:t>Matches real-world college practices — institutions fill one hall completely before opening the next.</a:t>
            </a:r>
            <a:endParaRPr lang="en-US" altLang="en-US" sz="1600" spc="-20" dirty="0">
              <a:solidFill>
                <a:schemeClr val="tx1"/>
              </a:solidFill>
            </a:endParaRPr>
          </a:p>
          <a:p>
            <a:pPr marL="342900" indent="-342900">
              <a:buFont typeface="Arial" panose="020B0604020202020204" pitchFamily="34" charset="0"/>
              <a:buChar char="•"/>
            </a:pPr>
            <a:r>
              <a:rPr lang="en-US" altLang="en-US" sz="1600" spc="-20" dirty="0">
                <a:solidFill>
                  <a:schemeClr val="tx1"/>
                </a:solidFill>
              </a:rPr>
              <a:t>Enables NP-Completeness discussion: Perfect conflict-free seating = Graph Coloring (NP-Complete) → we use a practical heuristic (one subject per hall) for polynomial-time results.</a:t>
            </a:r>
            <a:endParaRPr lang="en-US" altLang="en-US" sz="1600" spc="-20" dirty="0">
              <a:solidFill>
                <a:schemeClr val="tx1"/>
              </a:solidFill>
            </a:endParaRPr>
          </a:p>
          <a:p>
            <a:endParaRPr lang="en-US" altLang="en-US" sz="1600" spc="-20" dirty="0">
              <a:solidFill>
                <a:schemeClr val="tx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340" y="285681"/>
            <a:ext cx="5144135" cy="452120"/>
          </a:xfrm>
          <a:prstGeom prst="rect">
            <a:avLst/>
          </a:prstGeom>
        </p:spPr>
        <p:txBody>
          <a:bodyPr vert="horz" wrap="square" lIns="0" tIns="12700" rIns="0" bIns="0" rtlCol="0">
            <a:spAutoFit/>
          </a:bodyPr>
          <a:lstStyle/>
          <a:p>
            <a:pPr marL="12700">
              <a:lnSpc>
                <a:spcPct val="100000"/>
              </a:lnSpc>
              <a:spcBef>
                <a:spcPts val="100"/>
              </a:spcBef>
            </a:pPr>
            <a:r>
              <a:rPr lang="en-IN" sz="2800" spc="-25" dirty="0"/>
              <a:t>Methodology</a:t>
            </a:r>
            <a:endParaRPr sz="2800" dirty="0"/>
          </a:p>
        </p:txBody>
      </p:sp>
      <p:sp>
        <p:nvSpPr>
          <p:cNvPr id="4" name="object 4"/>
          <p:cNvSpPr txBox="1"/>
          <p:nvPr/>
        </p:nvSpPr>
        <p:spPr>
          <a:xfrm>
            <a:off x="8910377" y="4853009"/>
            <a:ext cx="102235" cy="194310"/>
          </a:xfrm>
          <a:prstGeom prst="rect">
            <a:avLst/>
          </a:prstGeom>
        </p:spPr>
        <p:txBody>
          <a:bodyPr vert="horz" wrap="square" lIns="0" tIns="0" rIns="0" bIns="0" rtlCol="0">
            <a:spAutoFit/>
          </a:bodyPr>
          <a:lstStyle/>
          <a:p>
            <a:pPr marL="12700">
              <a:lnSpc>
                <a:spcPts val="1410"/>
              </a:lnSpc>
            </a:pPr>
            <a:r>
              <a:rPr sz="1200" spc="-635" dirty="0">
                <a:solidFill>
                  <a:srgbClr val="595959"/>
                </a:solidFill>
                <a:latin typeface="Times New Roman" panose="02020603050405020304"/>
                <a:cs typeface="Times New Roman" panose="02020603050405020304"/>
              </a:rPr>
              <a:t>6</a:t>
            </a:r>
            <a:r>
              <a:rPr sz="1500" spc="-82" baseline="3000" dirty="0">
                <a:solidFill>
                  <a:srgbClr val="595959"/>
                </a:solidFill>
                <a:latin typeface="Franklin Gothic Medium" panose="020B0603020102020204"/>
                <a:cs typeface="Franklin Gothic Medium" panose="020B0603020102020204"/>
              </a:rPr>
              <a:t>6</a:t>
            </a:r>
            <a:endParaRPr sz="1500" baseline="3000">
              <a:latin typeface="Franklin Gothic Medium" panose="020B0603020102020204"/>
              <a:cs typeface="Franklin Gothic Medium" panose="020B0603020102020204"/>
            </a:endParaRPr>
          </a:p>
        </p:txBody>
      </p:sp>
      <p:sp>
        <p:nvSpPr>
          <p:cNvPr id="3" name="object 3"/>
          <p:cNvSpPr txBox="1"/>
          <p:nvPr/>
        </p:nvSpPr>
        <p:spPr>
          <a:xfrm>
            <a:off x="228600" y="1047750"/>
            <a:ext cx="8001000" cy="5671820"/>
          </a:xfrm>
          <a:prstGeom prst="rect">
            <a:avLst/>
          </a:prstGeom>
        </p:spPr>
        <p:txBody>
          <a:bodyPr vert="horz" wrap="square" lIns="0" tIns="12700" rIns="0" bIns="0" rtlCol="0">
            <a:spAutoFit/>
          </a:bodyPr>
          <a:lstStyle/>
          <a:p>
            <a:pPr marL="368935" lvl="0" indent="-356235" algn="l" rtl="0">
              <a:lnSpc>
                <a:spcPct val="100000"/>
              </a:lnSpc>
              <a:spcBef>
                <a:spcPts val="0"/>
              </a:spcBef>
              <a:spcAft>
                <a:spcPts val="0"/>
              </a:spcAft>
              <a:buClr>
                <a:srgbClr val="595959"/>
              </a:buClr>
              <a:buSzPts val="1650"/>
              <a:buFont typeface="Noto Sans Symbols"/>
              <a:buChar char="❑"/>
            </a:pPr>
            <a:r>
              <a:rPr lang="en-US" sz="20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Dataset Collection:</a:t>
            </a:r>
            <a:endParaRPr lang="en-US" sz="20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298450" lvl="0" indent="-285750" algn="l" rtl="0">
              <a:lnSpc>
                <a:spcPct val="100000"/>
              </a:lnSpc>
              <a:spcBef>
                <a:spcPts val="370"/>
              </a:spcBef>
              <a:spcAft>
                <a:spcPts val="0"/>
              </a:spcAft>
              <a:buClr>
                <a:srgbClr val="595959"/>
              </a:buClr>
              <a:buSzPts val="1650"/>
              <a:buFont typeface="Arial" panose="020B0604020202020204" pitchFamily="34" charset="0"/>
              <a:buChar char="•"/>
            </a:pPr>
            <a:r>
              <a:rPr lang="en-US" altLang="en-US" sz="160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rPr>
              <a:t>Packages data from in-browser synthetic generation (no CSV files).</a:t>
            </a:r>
            <a:endParaRPr lang="en-US" altLang="en-US" sz="160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298450" lvl="0" indent="-285750" algn="l" rtl="0">
              <a:lnSpc>
                <a:spcPct val="100000"/>
              </a:lnSpc>
              <a:spcBef>
                <a:spcPts val="370"/>
              </a:spcBef>
              <a:spcAft>
                <a:spcPts val="0"/>
              </a:spcAft>
              <a:buClr>
                <a:srgbClr val="595959"/>
              </a:buClr>
              <a:buSzPts val="1650"/>
              <a:buFont typeface="Arial" panose="020B0604020202020204" pitchFamily="34" charset="0"/>
              <a:buChar char="•"/>
            </a:pPr>
            <a:r>
              <a:rPr lang="en-US" altLang="en-US" sz="160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rPr>
              <a:t>Dataset built with random simulation</a:t>
            </a:r>
            <a:endParaRPr lang="en-US" altLang="en-US" sz="160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298450" lvl="0" indent="-285750" algn="l" rtl="0">
              <a:lnSpc>
                <a:spcPct val="100000"/>
              </a:lnSpc>
              <a:spcBef>
                <a:spcPts val="370"/>
              </a:spcBef>
              <a:spcAft>
                <a:spcPts val="0"/>
              </a:spcAft>
              <a:buClr>
                <a:srgbClr val="595959"/>
              </a:buClr>
              <a:buSzPts val="1650"/>
              <a:buFont typeface="Arial" panose="020B0604020202020204" pitchFamily="34" charset="0"/>
              <a:buChar char="•"/>
            </a:pPr>
            <a:endParaRPr lang="en-US" altLang="en-US" sz="500" dirty="0">
              <a:solidFill>
                <a:schemeClr val="tx1"/>
              </a:solidFill>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355600" indent="-342900" algn="l" rtl="0">
              <a:spcBef>
                <a:spcPts val="300"/>
              </a:spcBef>
              <a:buClr>
                <a:srgbClr val="595959"/>
              </a:buClr>
              <a:buSzPts val="1650"/>
              <a:buFont typeface="Wingdings" panose="05000000000000000000" pitchFamily="2" charset="2"/>
              <a:buChar char="q"/>
            </a:pPr>
            <a:r>
              <a:rPr lang="en-US" sz="20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Core Algorithms:</a:t>
            </a:r>
            <a:endParaRPr lang="en-US" sz="2000" b="1"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298450" indent="-285750" algn="just" rtl="0">
              <a:spcBef>
                <a:spcPts val="300"/>
              </a:spcBef>
              <a:buClr>
                <a:srgbClr val="595959"/>
              </a:buClr>
              <a:buSzPts val="1650"/>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Sorting / Ranking Algorithm:</a:t>
            </a:r>
            <a:endParaRPr lang="en-IN" sz="1600" b="1" dirty="0">
              <a:latin typeface="Times New Roman" panose="02020603050405020304" pitchFamily="18" charset="0"/>
              <a:cs typeface="Times New Roman" panose="02020603050405020304" pitchFamily="18" charset="0"/>
            </a:endParaRPr>
          </a:p>
          <a:p>
            <a:pPr marL="400050" indent="-116205" algn="just" rtl="0">
              <a:spcBef>
                <a:spcPts val="300"/>
              </a:spcBef>
              <a:buClr>
                <a:srgbClr val="595959"/>
              </a:buClr>
              <a:buSzPts val="1650"/>
            </a:pPr>
            <a:r>
              <a:rPr lang="en-US" sz="1600" dirty="0">
                <a:latin typeface="Times New Roman" panose="02020603050405020304" pitchFamily="18" charset="0"/>
                <a:cs typeface="Times New Roman" panose="02020603050405020304" pitchFamily="18" charset="0"/>
              </a:rPr>
              <a:t>Order the candidates by </a:t>
            </a:r>
            <a:r>
              <a:rPr lang="en-US" sz="1600" b="1" dirty="0">
                <a:latin typeface="Times New Roman" panose="02020603050405020304" pitchFamily="18" charset="0"/>
                <a:cs typeface="Times New Roman" panose="02020603050405020304" pitchFamily="18" charset="0"/>
              </a:rPr>
              <a:t>rank</a:t>
            </a:r>
            <a:r>
              <a:rPr lang="en-US" sz="1600" dirty="0">
                <a:latin typeface="Times New Roman" panose="02020603050405020304" pitchFamily="18" charset="0"/>
                <a:cs typeface="Times New Roman" panose="02020603050405020304" pitchFamily="18" charset="0"/>
              </a:rPr>
              <a:t> (ascending), and in case of ties, by </a:t>
            </a:r>
            <a:r>
              <a:rPr lang="en-US" sz="1600" b="1" dirty="0">
                <a:latin typeface="Times New Roman" panose="02020603050405020304" pitchFamily="18" charset="0"/>
                <a:cs typeface="Times New Roman" panose="02020603050405020304" pitchFamily="18" charset="0"/>
              </a:rPr>
              <a:t>application timestamp</a:t>
            </a:r>
            <a:endParaRPr lang="en-US" sz="1600" b="1" dirty="0">
              <a:latin typeface="Times New Roman" panose="02020603050405020304" pitchFamily="18" charset="0"/>
              <a:cs typeface="Times New Roman" panose="02020603050405020304" pitchFamily="18" charset="0"/>
            </a:endParaRPr>
          </a:p>
          <a:p>
            <a:pPr marL="400050" indent="-116205" algn="just" rtl="0">
              <a:spcBef>
                <a:spcPts val="300"/>
              </a:spcBef>
              <a:buClr>
                <a:srgbClr val="595959"/>
              </a:buClr>
              <a:buSzPts val="1650"/>
            </a:pPr>
            <a:r>
              <a:rPr lang="en-US" sz="1600" dirty="0">
                <a:latin typeface="Times New Roman" panose="02020603050405020304" pitchFamily="18" charset="0"/>
                <a:cs typeface="Times New Roman" panose="02020603050405020304" pitchFamily="18" charset="0"/>
              </a:rPr>
              <a:t>or </a:t>
            </a:r>
            <a:r>
              <a:rPr lang="en-US" sz="1600" b="1" dirty="0">
                <a:latin typeface="Times New Roman" panose="02020603050405020304" pitchFamily="18" charset="0"/>
                <a:cs typeface="Times New Roman" panose="02020603050405020304" pitchFamily="18" charset="0"/>
              </a:rPr>
              <a:t>application ID</a:t>
            </a:r>
            <a:r>
              <a:rPr lang="en-US" sz="1600" dirty="0">
                <a:latin typeface="Times New Roman" panose="02020603050405020304" pitchFamily="18" charset="0"/>
                <a:cs typeface="Times New Roman" panose="02020603050405020304" pitchFamily="18" charset="0"/>
              </a:rPr>
              <a:t> to break ties deterministically.  </a:t>
            </a:r>
            <a:endParaRPr lang="en-US" sz="1600" dirty="0">
              <a:latin typeface="Times New Roman" panose="02020603050405020304" pitchFamily="18" charset="0"/>
              <a:cs typeface="Times New Roman" panose="02020603050405020304" pitchFamily="18" charset="0"/>
            </a:endParaRPr>
          </a:p>
          <a:p>
            <a:pPr marL="298450" indent="-285750" algn="just" rtl="0">
              <a:spcBef>
                <a:spcPts val="300"/>
              </a:spcBef>
              <a:buClr>
                <a:srgbClr val="595959"/>
              </a:buClr>
              <a:buSzPts val="1650"/>
              <a:buFont typeface="Arial" panose="020B0604020202020204" pitchFamily="34" charset="0"/>
              <a:buChar char="•"/>
            </a:pPr>
            <a:r>
              <a:rPr lang="en-US" sz="1600" b="1" dirty="0">
                <a:solidFill>
                  <a:schemeClr val="tx1"/>
                </a:solidFill>
                <a:latin typeface="Times New Roman" panose="02020603050405020304" pitchFamily="18" charset="0"/>
                <a:cs typeface="Times New Roman" panose="02020603050405020304" pitchFamily="18" charset="0"/>
              </a:rPr>
              <a:t>Greedy Seat Allocation:</a:t>
            </a:r>
            <a:endParaRPr lang="en-US" sz="1600" b="1" dirty="0">
              <a:solidFill>
                <a:schemeClr val="tx1"/>
              </a:solidFill>
              <a:latin typeface="Times New Roman" panose="02020603050405020304" pitchFamily="18" charset="0"/>
              <a:cs typeface="Times New Roman" panose="02020603050405020304" pitchFamily="18" charset="0"/>
            </a:endParaRPr>
          </a:p>
          <a:p>
            <a:pPr marL="12700" indent="0" algn="just" rtl="0">
              <a:spcBef>
                <a:spcPts val="300"/>
              </a:spcBef>
              <a:buClr>
                <a:srgbClr val="595959"/>
              </a:buClr>
              <a:buSzPts val="1650"/>
              <a:buFont typeface="Arial" panose="020B0604020202020204" pitchFamily="34" charset="0"/>
              <a:buNone/>
            </a:pPr>
            <a:r>
              <a:rPr lang="en-US" sz="1600" b="1" dirty="0">
                <a:solidFill>
                  <a:schemeClr val="tx1"/>
                </a:solidFill>
                <a:latin typeface="Times New Roman" panose="02020603050405020304" pitchFamily="18" charset="0"/>
                <a:cs typeface="Times New Roman" panose="02020603050405020304" pitchFamily="18" charset="0"/>
              </a:rPr>
              <a:t>     </a:t>
            </a:r>
            <a:r>
              <a:rPr lang="en-US" sz="1600" b="0" dirty="0">
                <a:solidFill>
                  <a:schemeClr val="tx1"/>
                </a:solidFill>
                <a:latin typeface="Times New Roman" panose="02020603050405020304" pitchFamily="18" charset="0"/>
                <a:cs typeface="Times New Roman" panose="02020603050405020304" pitchFamily="18" charset="0"/>
              </a:rPr>
              <a:t> </a:t>
            </a:r>
            <a:r>
              <a:rPr lang="en-US" altLang="en-US" sz="1600" b="0" dirty="0">
                <a:solidFill>
                  <a:schemeClr val="tx1"/>
                </a:solidFill>
                <a:latin typeface="Times New Roman" panose="02020603050405020304" pitchFamily="18" charset="0"/>
                <a:cs typeface="Times New Roman" panose="02020603050405020304" pitchFamily="18" charset="0"/>
              </a:rPr>
              <a:t>For each subject group, fill Hall_001 completely before moving to Hall_002,</a:t>
            </a:r>
            <a:endParaRPr lang="en-US" altLang="en-US" sz="1600" b="0" dirty="0">
              <a:solidFill>
                <a:schemeClr val="tx1"/>
              </a:solidFill>
              <a:latin typeface="Times New Roman" panose="02020603050405020304" pitchFamily="18" charset="0"/>
              <a:cs typeface="Times New Roman" panose="02020603050405020304" pitchFamily="18" charset="0"/>
            </a:endParaRPr>
          </a:p>
          <a:p>
            <a:pPr marL="12700" indent="0" algn="just" rtl="0">
              <a:spcBef>
                <a:spcPts val="300"/>
              </a:spcBef>
              <a:buClr>
                <a:srgbClr val="595959"/>
              </a:buClr>
              <a:buSzPts val="1650"/>
              <a:buFont typeface="Arial" panose="020B0604020202020204" pitchFamily="34" charset="0"/>
              <a:buNone/>
            </a:pPr>
            <a:r>
              <a:rPr lang="en-US" altLang="en-US" sz="1600" b="0" dirty="0">
                <a:solidFill>
                  <a:schemeClr val="tx1"/>
                </a:solidFill>
                <a:latin typeface="Times New Roman" panose="02020603050405020304" pitchFamily="18" charset="0"/>
                <a:cs typeface="Times New Roman" panose="02020603050405020304" pitchFamily="18" charset="0"/>
              </a:rPr>
              <a:t>      ensuring only one subject is seated per hall to avoid conflicts.</a:t>
            </a:r>
            <a:endParaRPr lang="en-US" altLang="en-US" sz="1600" b="1" dirty="0">
              <a:solidFill>
                <a:schemeClr val="tx1"/>
              </a:solidFill>
              <a:latin typeface="Times New Roman" panose="02020603050405020304" pitchFamily="18" charset="0"/>
              <a:cs typeface="Times New Roman" panose="02020603050405020304" pitchFamily="18" charset="0"/>
            </a:endParaRPr>
          </a:p>
          <a:p>
            <a:pPr marL="298450" indent="-285750" algn="just" rtl="0">
              <a:spcBef>
                <a:spcPts val="300"/>
              </a:spcBef>
              <a:buClr>
                <a:srgbClr val="595959"/>
              </a:buClr>
              <a:buSzPts val="16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sym typeface="+mn-ea"/>
              </a:rPr>
              <a:t>Tie-break / Stability Logic</a:t>
            </a:r>
            <a:endParaRPr lang="en-US" sz="1600" b="1" dirty="0">
              <a:solidFill>
                <a:schemeClr val="tx1"/>
              </a:solidFill>
              <a:latin typeface="Times New Roman" panose="02020603050405020304" pitchFamily="18" charset="0"/>
              <a:cs typeface="Times New Roman" panose="02020603050405020304" pitchFamily="18" charset="0"/>
            </a:endParaRPr>
          </a:p>
          <a:p>
            <a:pPr marL="284480" algn="just" rtl="0">
              <a:spcBef>
                <a:spcPts val="300"/>
              </a:spcBef>
              <a:buClr>
                <a:srgbClr val="595959"/>
              </a:buClr>
              <a:buSzPts val="1650"/>
            </a:pPr>
            <a:r>
              <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If two students belong to the same subject group, allocation follows</a:t>
            </a:r>
            <a:endPar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284480" algn="just" rtl="0">
              <a:spcBef>
                <a:spcPts val="300"/>
              </a:spcBef>
              <a:buClr>
                <a:srgbClr val="595959"/>
              </a:buClr>
              <a:buSzPts val="1650"/>
            </a:pPr>
            <a:r>
              <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rPr>
              <a:t>dataset order - a deterministic fallback ensuring consistent results.</a:t>
            </a:r>
            <a:endParaRPr lang="en-US" altLang="en-US" sz="1600" b="0" dirty="0">
              <a:solidFill>
                <a:schemeClr val="tx1"/>
              </a:solidFill>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12700" algn="l" rtl="0">
              <a:spcBef>
                <a:spcPts val="300"/>
              </a:spcBef>
              <a:buClr>
                <a:srgbClr val="595959"/>
              </a:buClr>
              <a:buSzPts val="1650"/>
            </a:pPr>
            <a:endParaRPr lang="en-US" sz="2000" b="1" dirty="0">
              <a:latin typeface="Times New Roman" panose="02020603050405020304" pitchFamily="18" charset="0"/>
              <a:ea typeface="Palatino Linotype" panose="02040502050505030304"/>
              <a:cs typeface="Times New Roman" panose="02020603050405020304" pitchFamily="18" charset="0"/>
              <a:sym typeface="Palatino Linotype" panose="02040502050505030304"/>
            </a:endParaRPr>
          </a:p>
          <a:p>
            <a:pPr marL="12700" lvl="0" algn="l" rtl="0">
              <a:lnSpc>
                <a:spcPct val="100000"/>
              </a:lnSpc>
              <a:spcBef>
                <a:spcPts val="300"/>
              </a:spcBef>
              <a:spcAft>
                <a:spcPts val="0"/>
              </a:spcAft>
              <a:buClr>
                <a:srgbClr val="595959"/>
              </a:buClr>
              <a:buSzPts val="1650"/>
            </a:pPr>
            <a:endParaRPr lang="en-US" sz="1600" dirty="0">
              <a:latin typeface="Times New Roman" panose="02020603050405020304" pitchFamily="18" charset="0"/>
              <a:ea typeface="Cambria" panose="02040503050406030204"/>
              <a:cs typeface="Times New Roman" panose="02020603050405020304" pitchFamily="18" charset="0"/>
              <a:sym typeface="Cambria" panose="02040503050406030204"/>
            </a:endParaRPr>
          </a:p>
          <a:p>
            <a:pPr marL="394335" marR="5080" indent="-382270">
              <a:lnSpc>
                <a:spcPct val="115000"/>
              </a:lnSpc>
              <a:spcBef>
                <a:spcPts val="100"/>
              </a:spcBef>
              <a:buFont typeface="Tahoma" panose="020B0604030504040204"/>
              <a:buChar char="○"/>
              <a:tabLst>
                <a:tab pos="394335" algn="l"/>
                <a:tab pos="1558290" algn="l"/>
                <a:tab pos="1932305" algn="l"/>
                <a:tab pos="3223260" algn="l"/>
                <a:tab pos="3907790" algn="l"/>
                <a:tab pos="4267835" algn="l"/>
                <a:tab pos="5051425" algn="l"/>
                <a:tab pos="5679440" algn="l"/>
                <a:tab pos="6151245" algn="l"/>
              </a:tabLst>
            </a:pPr>
            <a:endParaRPr lang="en-IN" sz="2000" dirty="0">
              <a:latin typeface="Times New Roman" panose="02020603050405020304" pitchFamily="18" charset="0"/>
              <a:cs typeface="Times New Roman" panose="02020603050405020304" pitchFamily="18" charset="0"/>
            </a:endParaRPr>
          </a:p>
          <a:p>
            <a:pPr marL="394335" marR="5080" indent="-382270">
              <a:lnSpc>
                <a:spcPct val="115000"/>
              </a:lnSpc>
              <a:spcBef>
                <a:spcPts val="100"/>
              </a:spcBef>
              <a:buFont typeface="Tahoma" panose="020B0604030504040204"/>
              <a:buChar char="○"/>
              <a:tabLst>
                <a:tab pos="394335" algn="l"/>
                <a:tab pos="1558290" algn="l"/>
                <a:tab pos="1932305" algn="l"/>
                <a:tab pos="3223260" algn="l"/>
                <a:tab pos="3907790" algn="l"/>
                <a:tab pos="4267835" algn="l"/>
                <a:tab pos="5051425" algn="l"/>
                <a:tab pos="5679440" algn="l"/>
                <a:tab pos="6151245" algn="l"/>
              </a:tabLst>
            </a:pPr>
            <a:endParaRPr lang="en-IN" sz="2000" dirty="0">
              <a:latin typeface="Times New Roman" panose="02020603050405020304" pitchFamily="18" charset="0"/>
              <a:cs typeface="Times New Roman" panose="02020603050405020304" pitchFamily="18" charset="0"/>
            </a:endParaRPr>
          </a:p>
          <a:p>
            <a:pPr marL="12065" marR="5080">
              <a:lnSpc>
                <a:spcPct val="115000"/>
              </a:lnSpc>
              <a:spcBef>
                <a:spcPts val="100"/>
              </a:spcBef>
              <a:tabLst>
                <a:tab pos="394335" algn="l"/>
                <a:tab pos="1558290" algn="l"/>
                <a:tab pos="1932305" algn="l"/>
                <a:tab pos="3223260" algn="l"/>
                <a:tab pos="3907790" algn="l"/>
                <a:tab pos="4267835" algn="l"/>
                <a:tab pos="5051425" algn="l"/>
                <a:tab pos="5679440" algn="l"/>
                <a:tab pos="6151245" algn="l"/>
              </a:tabLst>
            </a:pP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280601"/>
            <a:ext cx="5144135" cy="443711"/>
          </a:xfrm>
          <a:prstGeom prst="rect">
            <a:avLst/>
          </a:prstGeom>
        </p:spPr>
        <p:txBody>
          <a:bodyPr vert="horz" wrap="square" lIns="0" tIns="12700" rIns="0" bIns="0" rtlCol="0">
            <a:spAutoFit/>
          </a:bodyPr>
          <a:lstStyle/>
          <a:p>
            <a:pPr marL="12700">
              <a:lnSpc>
                <a:spcPct val="100000"/>
              </a:lnSpc>
              <a:spcBef>
                <a:spcPts val="100"/>
              </a:spcBef>
            </a:pPr>
            <a:r>
              <a:rPr lang="en-US" sz="2800" dirty="0">
                <a:solidFill>
                  <a:srgbClr val="1A1A1A"/>
                </a:solidFill>
              </a:rPr>
              <a:t>Algorithm Pseudo Code</a:t>
            </a:r>
            <a:endParaRPr sz="2800" dirty="0"/>
          </a:p>
        </p:txBody>
      </p:sp>
      <p:sp>
        <p:nvSpPr>
          <p:cNvPr id="4" name="object 4"/>
          <p:cNvSpPr txBox="1"/>
          <p:nvPr/>
        </p:nvSpPr>
        <p:spPr>
          <a:xfrm>
            <a:off x="8910377" y="4853009"/>
            <a:ext cx="102235" cy="194310"/>
          </a:xfrm>
          <a:prstGeom prst="rect">
            <a:avLst/>
          </a:prstGeom>
        </p:spPr>
        <p:txBody>
          <a:bodyPr vert="horz" wrap="square" lIns="0" tIns="0" rIns="0" bIns="0" rtlCol="0">
            <a:spAutoFit/>
          </a:bodyPr>
          <a:lstStyle/>
          <a:p>
            <a:pPr marL="12700">
              <a:lnSpc>
                <a:spcPts val="1410"/>
              </a:lnSpc>
            </a:pPr>
            <a:r>
              <a:rPr sz="1200" spc="-635" dirty="0">
                <a:solidFill>
                  <a:srgbClr val="595959"/>
                </a:solidFill>
                <a:latin typeface="Times New Roman" panose="02020603050405020304"/>
                <a:cs typeface="Times New Roman" panose="02020603050405020304"/>
              </a:rPr>
              <a:t>7</a:t>
            </a:r>
            <a:r>
              <a:rPr sz="1500" spc="-82" baseline="3000" dirty="0">
                <a:solidFill>
                  <a:srgbClr val="595959"/>
                </a:solidFill>
                <a:latin typeface="Franklin Gothic Medium" panose="020B0603020102020204"/>
                <a:cs typeface="Franklin Gothic Medium" panose="020B0603020102020204"/>
              </a:rPr>
              <a:t>7</a:t>
            </a:r>
            <a:endParaRPr sz="1500" baseline="3000">
              <a:latin typeface="Franklin Gothic Medium" panose="020B0603020102020204"/>
              <a:cs typeface="Franklin Gothic Medium" panose="020B0603020102020204"/>
            </a:endParaRPr>
          </a:p>
        </p:txBody>
      </p:sp>
      <p:sp>
        <p:nvSpPr>
          <p:cNvPr id="6" name="TextBox 5"/>
          <p:cNvSpPr txBox="1"/>
          <p:nvPr/>
        </p:nvSpPr>
        <p:spPr>
          <a:xfrm>
            <a:off x="533400" y="1200150"/>
            <a:ext cx="4572000" cy="473075"/>
          </a:xfrm>
          <a:prstGeom prst="rect">
            <a:avLst/>
          </a:prstGeom>
          <a:noFill/>
        </p:spPr>
        <p:txBody>
          <a:bodyPr wrap="square">
            <a:noAutofit/>
          </a:bodyPr>
          <a:lstStyle/>
          <a:p>
            <a:pPr marL="342900" indent="-342900">
              <a:buAutoNum type="arabicPeriod"/>
            </a:pPr>
            <a:r>
              <a:rPr lang="en-IN" b="1" dirty="0"/>
              <a:t>Sorting / Ranking Algorithm</a:t>
            </a:r>
            <a:endParaRPr lang="en-IN" b="1" dirty="0"/>
          </a:p>
          <a:p>
            <a:endParaRPr lang="en-IN" b="1" dirty="0"/>
          </a:p>
          <a:p>
            <a:endParaRPr lang="en-IN" b="1" dirty="0"/>
          </a:p>
        </p:txBody>
      </p:sp>
      <p:pic>
        <p:nvPicPr>
          <p:cNvPr id="5" name="Picture 4"/>
          <p:cNvPicPr/>
          <p:nvPr/>
        </p:nvPicPr>
        <p:blipFill>
          <a:blip r:embed="rId1"/>
          <a:stretch>
            <a:fillRect/>
          </a:stretch>
        </p:blipFill>
        <p:spPr>
          <a:xfrm>
            <a:off x="1143000" y="1663065"/>
            <a:ext cx="7006590" cy="32842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0675" y="280601"/>
            <a:ext cx="5144135" cy="387286"/>
          </a:xfrm>
          <a:prstGeom prst="rect">
            <a:avLst/>
          </a:prstGeom>
        </p:spPr>
        <p:txBody>
          <a:bodyPr vert="horz" wrap="square" lIns="0" tIns="17780" rIns="0" bIns="0" rtlCol="0">
            <a:spAutoFit/>
          </a:bodyPr>
          <a:lstStyle/>
          <a:p>
            <a:pPr marL="12700">
              <a:lnSpc>
                <a:spcPct val="100000"/>
              </a:lnSpc>
              <a:spcBef>
                <a:spcPts val="140"/>
              </a:spcBef>
            </a:pPr>
            <a:r>
              <a:rPr lang="en-US" sz="2400" dirty="0">
                <a:solidFill>
                  <a:srgbClr val="1A1A1A"/>
                </a:solidFill>
              </a:rPr>
              <a:t>Algorithm Pseudo Code</a:t>
            </a:r>
            <a:endParaRPr spc="-10" dirty="0"/>
          </a:p>
        </p:txBody>
      </p:sp>
      <p:sp>
        <p:nvSpPr>
          <p:cNvPr id="4" name="object 4"/>
          <p:cNvSpPr txBox="1"/>
          <p:nvPr/>
        </p:nvSpPr>
        <p:spPr>
          <a:xfrm>
            <a:off x="8910377" y="4853009"/>
            <a:ext cx="102235" cy="194310"/>
          </a:xfrm>
          <a:prstGeom prst="rect">
            <a:avLst/>
          </a:prstGeom>
        </p:spPr>
        <p:txBody>
          <a:bodyPr vert="horz" wrap="square" lIns="0" tIns="0" rIns="0" bIns="0" rtlCol="0">
            <a:spAutoFit/>
          </a:bodyPr>
          <a:lstStyle/>
          <a:p>
            <a:pPr marL="12700">
              <a:lnSpc>
                <a:spcPts val="1410"/>
              </a:lnSpc>
            </a:pPr>
            <a:r>
              <a:rPr sz="1200" spc="-635" dirty="0">
                <a:solidFill>
                  <a:srgbClr val="595959"/>
                </a:solidFill>
                <a:latin typeface="Times New Roman" panose="02020603050405020304"/>
                <a:cs typeface="Times New Roman" panose="02020603050405020304"/>
              </a:rPr>
              <a:t>8</a:t>
            </a:r>
            <a:r>
              <a:rPr sz="1500" spc="-82" baseline="3000" dirty="0">
                <a:solidFill>
                  <a:srgbClr val="595959"/>
                </a:solidFill>
                <a:latin typeface="Franklin Gothic Medium" panose="020B0603020102020204"/>
                <a:cs typeface="Franklin Gothic Medium" panose="020B0603020102020204"/>
              </a:rPr>
              <a:t>8</a:t>
            </a:r>
            <a:endParaRPr sz="1500" baseline="3000">
              <a:latin typeface="Franklin Gothic Medium" panose="020B0603020102020204"/>
              <a:cs typeface="Franklin Gothic Medium" panose="020B0603020102020204"/>
            </a:endParaRPr>
          </a:p>
        </p:txBody>
      </p:sp>
      <p:sp>
        <p:nvSpPr>
          <p:cNvPr id="6" name="TextBox 5"/>
          <p:cNvSpPr txBox="1"/>
          <p:nvPr/>
        </p:nvSpPr>
        <p:spPr>
          <a:xfrm>
            <a:off x="685800" y="895985"/>
            <a:ext cx="4572000" cy="384175"/>
          </a:xfrm>
          <a:prstGeom prst="rect">
            <a:avLst/>
          </a:prstGeom>
          <a:noFill/>
        </p:spPr>
        <p:txBody>
          <a:bodyPr wrap="square">
            <a:noAutofit/>
          </a:bodyPr>
          <a:lstStyle/>
          <a:p>
            <a:r>
              <a:rPr lang="en-IN" b="1" dirty="0">
                <a:solidFill>
                  <a:schemeClr val="tx1"/>
                </a:solidFill>
              </a:rPr>
              <a:t>2. Greedy Seat Allocation</a:t>
            </a:r>
            <a:endParaRPr lang="en-IN" b="1" dirty="0">
              <a:solidFill>
                <a:schemeClr val="tx1"/>
              </a:solidFill>
            </a:endParaRPr>
          </a:p>
          <a:p>
            <a:endParaRPr lang="en-IN" b="1" dirty="0">
              <a:solidFill>
                <a:schemeClr val="tx1"/>
              </a:solidFill>
            </a:endParaRPr>
          </a:p>
          <a:p>
            <a:endParaRPr lang="en-IN" b="1" dirty="0">
              <a:solidFill>
                <a:schemeClr val="tx1"/>
              </a:solidFill>
            </a:endParaRPr>
          </a:p>
        </p:txBody>
      </p:sp>
      <p:pic>
        <p:nvPicPr>
          <p:cNvPr id="3" name="Picture 2"/>
          <p:cNvPicPr/>
          <p:nvPr/>
        </p:nvPicPr>
        <p:blipFill>
          <a:blip r:embed="rId1"/>
          <a:stretch>
            <a:fillRect/>
          </a:stretch>
        </p:blipFill>
        <p:spPr>
          <a:xfrm>
            <a:off x="1524000" y="1360170"/>
            <a:ext cx="6267450" cy="357759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7010</Words>
  <Application>WPS Presentation</Application>
  <PresentationFormat>On-screen Show (16:9)</PresentationFormat>
  <Paragraphs>238</Paragraphs>
  <Slides>15</Slides>
  <Notes>0</Notes>
  <HiddenSlides>0</HiddenSlides>
  <MMClips>0</MMClips>
  <ScaleCrop>false</ScaleCrop>
  <HeadingPairs>
    <vt:vector size="6" baseType="variant">
      <vt:variant>
        <vt:lpstr>已用的字体</vt:lpstr>
      </vt:variant>
      <vt:variant>
        <vt:i4>21</vt:i4>
      </vt:variant>
      <vt:variant>
        <vt:lpstr>主题</vt:lpstr>
      </vt:variant>
      <vt:variant>
        <vt:i4>1</vt:i4>
      </vt:variant>
      <vt:variant>
        <vt:lpstr>幻灯片标题</vt:lpstr>
      </vt:variant>
      <vt:variant>
        <vt:i4>15</vt:i4>
      </vt:variant>
    </vt:vector>
  </HeadingPairs>
  <TitlesOfParts>
    <vt:vector size="37" baseType="lpstr">
      <vt:lpstr>Arial</vt:lpstr>
      <vt:lpstr>SimSun</vt:lpstr>
      <vt:lpstr>Wingdings</vt:lpstr>
      <vt:lpstr>Times New Roman</vt:lpstr>
      <vt:lpstr>Palatino Linotype</vt:lpstr>
      <vt:lpstr>SimSun-ExtB</vt:lpstr>
      <vt:lpstr>Franklin Gothic Medium</vt:lpstr>
      <vt:lpstr>Noto Sans Symbols</vt:lpstr>
      <vt:lpstr>Segoe Print</vt:lpstr>
      <vt:lpstr>Cambria</vt:lpstr>
      <vt:lpstr>Times New Roman</vt:lpstr>
      <vt:lpstr>Tahoma</vt:lpstr>
      <vt:lpstr>Microsoft YaHei</vt:lpstr>
      <vt:lpstr>Arial Unicode MS</vt:lpstr>
      <vt:lpstr>Calibri</vt:lpstr>
      <vt:lpstr>Wingdings</vt:lpstr>
      <vt:lpstr>Palatino Linotype</vt:lpstr>
      <vt:lpstr>Segoe UI Variable Text Light</vt:lpstr>
      <vt:lpstr>system-ui</vt:lpstr>
      <vt:lpstr>Book Antiqua</vt:lpstr>
      <vt:lpstr>Brush Script MT</vt:lpstr>
      <vt:lpstr>Office Theme</vt:lpstr>
      <vt:lpstr>Navyug Vidyabhavan Trust</vt:lpstr>
      <vt:lpstr>Outline</vt:lpstr>
      <vt:lpstr>Introduction</vt:lpstr>
      <vt:lpstr>Introduction</vt:lpstr>
      <vt:lpstr>Algorithm Design Approach Used</vt:lpstr>
      <vt:lpstr>PowerPoint 演示文稿</vt:lpstr>
      <vt:lpstr>Methodology</vt:lpstr>
      <vt:lpstr>Algorithm Pseudo Code</vt:lpstr>
      <vt:lpstr>Algorithm Pseudo Code</vt:lpstr>
      <vt:lpstr>Technology Stack</vt:lpstr>
      <vt:lpstr>Implementation Results &amp; Discussion   </vt:lpstr>
      <vt:lpstr>Implementation Results &amp; Discussion</vt:lpstr>
      <vt:lpstr>Implementation Results &amp; Discussion</vt:lpstr>
      <vt:lpstr>Conclusion &amp; Future Scope</vt:lpstr>
      <vt:lpstr>REFRENCES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ADA CIPAT PPT Format.pptx</dc:title>
  <dc:creator/>
  <cp:lastModifiedBy>Shreya Wani</cp:lastModifiedBy>
  <cp:revision>6</cp:revision>
  <dcterms:created xsi:type="dcterms:W3CDTF">2025-10-10T03:21:00Z</dcterms:created>
  <dcterms:modified xsi:type="dcterms:W3CDTF">2025-10-13T08:35:17Z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2025-10-10T11:00:00Z</vt:filetime>
  </property>
  <property fmtid="{D5CDD505-2E9C-101B-9397-08002B2CF9AE}" pid="3" name="Creator">
    <vt:lpwstr>Google</vt:lpwstr>
  </property>
  <property fmtid="{D5CDD505-2E9C-101B-9397-08002B2CF9AE}" pid="4" name="LastSaved">
    <vt:filetime>2025-10-10T11:00:00Z</vt:filetime>
  </property>
  <property fmtid="{D5CDD505-2E9C-101B-9397-08002B2CF9AE}" pid="5" name="ICV">
    <vt:lpwstr>25826E07492C49848596E557317B51EC_12</vt:lpwstr>
  </property>
  <property fmtid="{D5CDD505-2E9C-101B-9397-08002B2CF9AE}" pid="6" name="KSOProductBuildVer">
    <vt:lpwstr>1033-12.2.0.22549</vt:lpwstr>
  </property>
</Properties>
</file>