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13"/>
    <p:sldId id="258" r:id="rId14"/>
    <p:sldId id="259" r:id="rId15"/>
    <p:sldId id="260" r:id="rId16"/>
  </p:sldIdLst>
  <p:sldSz cy="5143500" cx="9144000"/>
  <p:notesSz cx="6858000" cy="9144000"/>
  <p:embeddedFontLst>
    <p:embeddedFont>
      <p:font typeface="Nunito"/>
      <p:regular r:id="rId7"/>
      <p:bold r:id="rId8"/>
      <p:italic r:id="rId9"/>
      <p:boldItalic r:id="rId10"/>
    </p:embeddedFont>
    <p:embeddedFont>
      <p:font typeface="Maven Pro"/>
      <p:regular r:id="rId11"/>
      <p:bold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Nunito-regular.fntdata"/><Relationship Id="rId8" Type="http://schemas.openxmlformats.org/officeDocument/2006/relationships/font" Target="fonts/Nunito-bold.fntdata"/><Relationship Id="rId9" Type="http://schemas.openxmlformats.org/officeDocument/2006/relationships/font" Target="fonts/Nunito-italic.fntdata"/><Relationship Id="rId10" Type="http://schemas.openxmlformats.org/officeDocument/2006/relationships/font" Target="fonts/Nunito-boldItalic.fntdata"/><Relationship Id="rId11" Type="http://schemas.openxmlformats.org/officeDocument/2006/relationships/font" Target="fonts/MavenPro-regular.fntdata"/><Relationship Id="rId12" Type="http://schemas.openxmlformats.org/officeDocument/2006/relationships/font" Target="fonts/MavenPro-bold.fntdata"/><Relationship Id="rId13" Type="http://schemas.openxmlformats.org/officeDocument/2006/relationships/slide" Target="slides/slide2.xml"/><Relationship Id="rId14" Type="http://schemas.openxmlformats.org/officeDocument/2006/relationships/slide" Target="slides/slide3.xml"/><Relationship Id="rId15" Type="http://schemas.openxmlformats.org/officeDocument/2006/relationships/slide" Target="slides/slide4.xml"/><Relationship Id="rId16" Type="http://schemas.openxmlformats.org/officeDocument/2006/relationships/slide" Target="slides/slide5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48640" y="320040"/>
            <a:ext cx="8229600" cy="82296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>
              <a:defRPr sz="2800" b="1"/>
            </a:pPr>
            <a:r>
              <a:t>Combating Pollution: A Global Imperative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48640" y="320040"/>
            <a:ext cx="8229600" cy="82296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>
              <a:defRPr sz="2800" b="1"/>
            </a:pPr>
            <a:r>
              <a:t>The Nature of Pollution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" y="1371600"/>
            <a:ext cx="7498079" cy="393192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>
              <a:defRPr b="1" sz="2200"/>
            </a:pPr>
            <a:r>
              <a:t>Defining Pollution</a:t>
            </a:r>
          </a:p>
          <a:p>
            <a:pPr lvl="1">
              <a:defRPr b="0" sz="1800">
                <a:solidFill>
                  <a:srgbClr val="505050"/>
                </a:solidFill>
              </a:defRPr>
            </a:pPr>
            <a:r>
              <a:t>The introduction of harmful contaminants into the environment, encompassing various forms like solids, liquids, gases, and energy.  These contaminants, or pollutants, can be foreign substances or naturally occurring ones.</a:t>
            </a:r>
          </a:p>
          <a:p>
            <a:pPr>
              <a:defRPr b="1" sz="2200"/>
            </a:pPr>
            <a:r>
              <a:t>Sources of Pollution</a:t>
            </a:r>
          </a:p>
          <a:p>
            <a:pPr lvl="1">
              <a:defRPr b="0" sz="1800">
                <a:solidFill>
                  <a:srgbClr val="505050"/>
                </a:solidFill>
              </a:defRPr>
            </a:pPr>
            <a:r>
              <a:t>Primarily human-induced, stemming from industries, poor waste management, and agriculture.  Pollution is categorized as point source (localized) or non-point source (widespread).</a:t>
            </a:r>
          </a:p>
          <a:p>
            <a:pPr>
              <a:defRPr b="1" sz="2200"/>
            </a:pPr>
            <a:r>
              <a:t>Historical Context</a:t>
            </a:r>
          </a:p>
          <a:p>
            <a:pPr lvl="1">
              <a:defRPr b="0" sz="1800">
                <a:solidFill>
                  <a:srgbClr val="505050"/>
                </a:solidFill>
              </a:defRPr>
            </a:pPr>
            <a:r>
              <a:t>Many polluting industries operated unregulated for decades, leaving behind legacy pollution even after operations ceased.  Environmental regulations emerged later to address these issues.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48640" y="320040"/>
            <a:ext cx="8229600" cy="82296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>
              <a:defRPr sz="2800" b="1"/>
            </a:pPr>
            <a:r>
              <a:t>Types and Impacts of Pollution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" y="1371600"/>
            <a:ext cx="7498079" cy="393192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>
              <a:defRPr b="1" sz="2200"/>
            </a:pPr>
            <a:r>
              <a:t>Major Pollution Types</a:t>
            </a:r>
          </a:p>
          <a:p>
            <a:pPr lvl="1">
              <a:defRPr b="0" sz="1800">
                <a:solidFill>
                  <a:srgbClr val="505050"/>
                </a:solidFill>
              </a:defRPr>
            </a:pPr>
            <a:r>
              <a:t>Air, water, noise, plastic, soil, radioactive, thermal, light, and visual pollution significantly impact human and environmental health.</a:t>
            </a:r>
          </a:p>
          <a:p>
            <a:pPr>
              <a:defRPr b="1" sz="2200"/>
            </a:pPr>
            <a:r>
              <a:t>Global Health Crisis</a:t>
            </a:r>
          </a:p>
          <a:p>
            <a:pPr lvl="1">
              <a:defRPr b="0" sz="1800">
                <a:solidFill>
                  <a:srgbClr val="505050"/>
                </a:solidFill>
              </a:defRPr>
            </a:pPr>
            <a:r>
              <a:t>Pollution caused approximately nine million deaths in 2019, highlighting its severe impact on human well-being.</a:t>
            </a:r>
          </a:p>
          <a:p>
            <a:pPr>
              <a:defRPr b="1" sz="2200"/>
            </a:pPr>
            <a:r>
              <a:t>Ecosystem Threat</a:t>
            </a:r>
          </a:p>
          <a:p>
            <a:pPr lvl="1">
              <a:defRPr b="0" sz="1800">
                <a:solidFill>
                  <a:srgbClr val="505050"/>
                </a:solidFill>
              </a:defRPr>
            </a:pPr>
            <a:r>
              <a:t>Anthropogenic chemical pollution exceeds planetary boundaries, jeopardizing global ecosystems.  Vulnerable populations disproportionately bear the burden.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48640" y="320040"/>
            <a:ext cx="8229600" cy="82296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>
              <a:defRPr sz="2800" b="1"/>
            </a:pPr>
            <a:r>
              <a:t>Addressing the Pollution Challenge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" y="1371600"/>
            <a:ext cx="7498079" cy="393192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>
              <a:defRPr b="1" sz="2200"/>
            </a:pPr>
            <a:r>
              <a:t>Environmental Justice</a:t>
            </a:r>
          </a:p>
          <a:p>
            <a:pPr lvl="1">
              <a:defRPr b="0" sz="1800">
                <a:solidFill>
                  <a:srgbClr val="505050"/>
                </a:solidFill>
              </a:defRPr>
            </a:pPr>
            <a:r>
              <a:t>The disproportionate impact on vulnerable communities fuels the environmental justice movement and shapes environmental conflicts globally.</a:t>
            </a:r>
          </a:p>
          <a:p>
            <a:pPr>
              <a:defRPr b="1" sz="2200"/>
            </a:pPr>
            <a:r>
              <a:t>Policy and Regulation</a:t>
            </a:r>
          </a:p>
          <a:p>
            <a:pPr lvl="1">
              <a:defRPr b="0" sz="1800">
                <a:solidFill>
                  <a:srgbClr val="505050"/>
                </a:solidFill>
              </a:defRPr>
            </a:pPr>
            <a:r>
              <a:t>National and international policies increasingly regulate pollutants, improving air and water quality, and managing waste streams.</a:t>
            </a:r>
          </a:p>
          <a:p>
            <a:pPr>
              <a:defRPr b="1" sz="2200"/>
            </a:pPr>
            <a:r>
              <a:t>Sustainable Development</a:t>
            </a:r>
          </a:p>
          <a:p>
            <a:pPr lvl="1">
              <a:defRPr b="0" sz="1800">
                <a:solidFill>
                  <a:srgbClr val="505050"/>
                </a:solidFill>
              </a:defRPr>
            </a:pPr>
            <a:r>
              <a:t>Pollution mitigation is crucial for achieving the United Nations' Sustainable Development Goals.  International cooperation is essential.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48640" y="320040"/>
            <a:ext cx="8229600" cy="82296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>
              <a:defRPr sz="2800" b="1"/>
            </a:pPr>
            <a:r>
              <a:t>A Call to Action: Investing in a Cleaner Future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" y="1371600"/>
            <a:ext cx="7498079" cy="393192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>
              <a:defRPr b="1" sz="2200"/>
            </a:pPr>
            <a:r>
              <a:t>Collaboration is Key</a:t>
            </a:r>
          </a:p>
          <a:p>
            <a:pPr lvl="1">
              <a:defRPr b="0" sz="1800">
                <a:solidFill>
                  <a:srgbClr val="505050"/>
                </a:solidFill>
              </a:defRPr>
            </a:pPr>
            <a:r>
              <a:t>Governments, industries, and individuals must collaborate to implement effective pollution control measures.</a:t>
            </a:r>
          </a:p>
          <a:p>
            <a:pPr>
              <a:defRPr b="1" sz="2200"/>
            </a:pPr>
            <a:r>
              <a:t>Technological Innovation</a:t>
            </a:r>
          </a:p>
          <a:p>
            <a:pPr lvl="1">
              <a:defRPr b="0" sz="1800">
                <a:solidFill>
                  <a:srgbClr val="505050"/>
                </a:solidFill>
              </a:defRPr>
            </a:pPr>
            <a:r>
              <a:t>Investing in and adopting cleaner technologies is vital for reducing pollution across all sectors.</a:t>
            </a:r>
          </a:p>
          <a:p>
            <a:pPr>
              <a:defRPr b="1" sz="2200"/>
            </a:pPr>
            <a:r>
              <a:t>Sustainable Practices</a:t>
            </a:r>
          </a:p>
          <a:p>
            <a:pPr lvl="1">
              <a:defRPr b="0" sz="1800">
                <a:solidFill>
                  <a:srgbClr val="505050"/>
                </a:solidFill>
              </a:defRPr>
            </a:pPr>
            <a:r>
              <a:t>Promoting sustainable consumption and production patterns is essential for long-term environmental protection.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