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96" r:id="rId3"/>
    <p:sldId id="283" r:id="rId4"/>
    <p:sldId id="256" r:id="rId5"/>
    <p:sldId id="257" r:id="rId6"/>
    <p:sldId id="258" r:id="rId7"/>
    <p:sldId id="259" r:id="rId8"/>
    <p:sldId id="260" r:id="rId9"/>
    <p:sldId id="261" r:id="rId10"/>
    <p:sldId id="262" r:id="rId11"/>
    <p:sldId id="263" r:id="rId12"/>
    <p:sldId id="264" r:id="rId13"/>
    <p:sldId id="265" r:id="rId14"/>
    <p:sldId id="266" r:id="rId15"/>
    <p:sldId id="267" r:id="rId16"/>
    <p:sldId id="269" r:id="rId17"/>
    <p:sldId id="270" r:id="rId18"/>
    <p:sldId id="271" r:id="rId19"/>
    <p:sldId id="272" r:id="rId20"/>
    <p:sldId id="275" r:id="rId21"/>
    <p:sldId id="273" r:id="rId22"/>
    <p:sldId id="274" r:id="rId23"/>
    <p:sldId id="276" r:id="rId24"/>
    <p:sldId id="279" r:id="rId25"/>
    <p:sldId id="277" r:id="rId26"/>
    <p:sldId id="280" r:id="rId27"/>
    <p:sldId id="286" r:id="rId28"/>
    <p:sldId id="288" r:id="rId29"/>
    <p:sldId id="290" r:id="rId30"/>
    <p:sldId id="292" r:id="rId31"/>
    <p:sldId id="293" r:id="rId32"/>
    <p:sldId id="295" r:id="rId33"/>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i-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i-IN"/>
          </a:p>
        </p:txBody>
      </p:sp>
      <p:sp>
        <p:nvSpPr>
          <p:cNvPr id="4" name="Date Placeholder 3"/>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1643920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3563913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i-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607346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3172322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i-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377965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5" name="Date Placeholder 4"/>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3436647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i-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7" name="Date Placeholder 6"/>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2625108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i-IN"/>
          </a:p>
        </p:txBody>
      </p:sp>
      <p:sp>
        <p:nvSpPr>
          <p:cNvPr id="3" name="Date Placeholder 2"/>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1989809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364813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i-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82728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i-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i-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988768-5680-478B-A0BC-BCC1C3AA1A96}" type="datetimeFigureOut">
              <a:rPr lang="hi-IN" smtClean="0"/>
              <a:t>सोमवार, 28 अग्रहायन 1944</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67E6EC16-707C-4BF8-8727-2AADB914ECA0}" type="slidenum">
              <a:rPr lang="hi-IN" smtClean="0"/>
              <a:t>‹#›</a:t>
            </a:fld>
            <a:endParaRPr lang="hi-IN"/>
          </a:p>
        </p:txBody>
      </p:sp>
    </p:spTree>
    <p:extLst>
      <p:ext uri="{BB962C8B-B14F-4D97-AF65-F5344CB8AC3E}">
        <p14:creationId xmlns:p14="http://schemas.microsoft.com/office/powerpoint/2010/main" val="262528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i-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i-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988768-5680-478B-A0BC-BCC1C3AA1A96}" type="datetimeFigureOut">
              <a:rPr lang="hi-IN" smtClean="0"/>
              <a:t>सोमवार, 28 अग्रहायन 1944</a:t>
            </a:fld>
            <a:endParaRPr lang="hi-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i-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6EC16-707C-4BF8-8727-2AADB914ECA0}" type="slidenum">
              <a:rPr lang="hi-IN" smtClean="0"/>
              <a:t>‹#›</a:t>
            </a:fld>
            <a:endParaRPr lang="hi-IN"/>
          </a:p>
        </p:txBody>
      </p:sp>
    </p:spTree>
    <p:extLst>
      <p:ext uri="{BB962C8B-B14F-4D97-AF65-F5344CB8AC3E}">
        <p14:creationId xmlns:p14="http://schemas.microsoft.com/office/powerpoint/2010/main" val="3072593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tmp"/></Relationships>
</file>

<file path=ppt/slides/_rels/slide19.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93718"/>
          </a:xfrm>
          <a:prstGeom prst="rect">
            <a:avLst/>
          </a:prstGeom>
        </p:spPr>
      </p:pic>
      <p:sp>
        <p:nvSpPr>
          <p:cNvPr id="4" name="TextBox 3">
            <a:extLst>
              <a:ext uri="{FF2B5EF4-FFF2-40B4-BE49-F238E27FC236}">
                <a16:creationId xmlns:lc="http://schemas.openxmlformats.org/drawingml/2006/lockedCanvas" xmlns:a16="http://schemas.microsoft.com/office/drawing/2014/main" xmlns="" id="{A92AFC32-9DC3-65EA-5A40-722F4A08E2F2}"/>
              </a:ext>
            </a:extLst>
          </p:cNvPr>
          <p:cNvSpPr txBox="1"/>
          <p:nvPr/>
        </p:nvSpPr>
        <p:spPr>
          <a:xfrm>
            <a:off x="2417352" y="436852"/>
            <a:ext cx="7897772" cy="168058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US" sz="2800" b="1" dirty="0">
                <a:solidFill>
                  <a:schemeClr val="tx2">
                    <a:lumMod val="20000"/>
                    <a:lumOff val="80000"/>
                  </a:schemeClr>
                </a:solidFill>
                <a:effectLst/>
                <a:latin typeface="Cambria" panose="02040503050406030204" pitchFamily="18" charset="0"/>
                <a:ea typeface="Calibri" panose="020F0502020204030204" pitchFamily="34" charset="0"/>
                <a:cs typeface="Mangal" panose="02040503050203030202" pitchFamily="18" charset="0"/>
              </a:rPr>
              <a:t>DEVI AHILYA VISHVWAVIDYALAYA, INDORE</a:t>
            </a:r>
            <a:endParaRPr lang="en-IN" sz="2800" dirty="0">
              <a:solidFill>
                <a:schemeClr val="tx2">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US" sz="2800" b="1" dirty="0">
                <a:solidFill>
                  <a:schemeClr val="tx2">
                    <a:lumMod val="20000"/>
                    <a:lumOff val="80000"/>
                  </a:schemeClr>
                </a:solidFill>
                <a:effectLst/>
                <a:latin typeface="Cambria" panose="02040503050406030204" pitchFamily="18" charset="0"/>
                <a:ea typeface="Calibri" panose="020F0502020204030204" pitchFamily="34" charset="0"/>
                <a:cs typeface="Calibri" panose="020F0502020204030204" pitchFamily="34" charset="0"/>
              </a:rPr>
              <a:t>SCHOOL OF STATISTICS</a:t>
            </a:r>
            <a:endParaRPr lang="en-IN" sz="2800" dirty="0">
              <a:solidFill>
                <a:schemeClr val="tx2">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800" dirty="0">
                <a:solidFill>
                  <a:schemeClr val="tx2">
                    <a:lumMod val="20000"/>
                    <a:lumOff val="80000"/>
                  </a:schemeClr>
                </a:solidFill>
                <a:effectLst/>
                <a:latin typeface="Britannic Bold" panose="020B0903060703020204" pitchFamily="34" charset="0"/>
                <a:ea typeface="Calibri" panose="020F0502020204030204" pitchFamily="34" charset="0"/>
                <a:cs typeface="Mangal" panose="02040503050203030202" pitchFamily="18" charset="0"/>
              </a:rPr>
              <a:t> </a:t>
            </a:r>
            <a:endParaRPr lang="en-IN" sz="2800" dirty="0">
              <a:solidFill>
                <a:schemeClr val="tx2">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6" name="TextBox 7">
            <a:extLst>
              <a:ext uri="{FF2B5EF4-FFF2-40B4-BE49-F238E27FC236}">
                <a16:creationId xmlns:lc="http://schemas.openxmlformats.org/drawingml/2006/lockedCanvas" xmlns:a16="http://schemas.microsoft.com/office/drawing/2014/main" xmlns="" id="{F7FE0285-8229-A868-E788-250F10552B0D}"/>
              </a:ext>
            </a:extLst>
          </p:cNvPr>
          <p:cNvSpPr txBox="1"/>
          <p:nvPr/>
        </p:nvSpPr>
        <p:spPr>
          <a:xfrm>
            <a:off x="776568" y="5264670"/>
            <a:ext cx="2635063"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tx1">
                    <a:lumMod val="95000"/>
                    <a:lumOff val="5000"/>
                  </a:schemeClr>
                </a:solidFill>
                <a:effectLst/>
                <a:latin typeface="Cambria" panose="02040503050406030204" pitchFamily="18" charset="0"/>
                <a:ea typeface="Calibri" panose="020F0502020204030204" pitchFamily="34" charset="0"/>
                <a:cs typeface="Mangal" panose="02040503050203030202" pitchFamily="18" charset="0"/>
              </a:rPr>
              <a:t>GUIDED BY </a:t>
            </a:r>
            <a:r>
              <a:rPr lang="en-US" sz="2000" b="1" dirty="0" smtClean="0">
                <a:solidFill>
                  <a:schemeClr val="tx1">
                    <a:lumMod val="95000"/>
                    <a:lumOff val="5000"/>
                  </a:schemeClr>
                </a:solidFill>
                <a:latin typeface="Cambria" panose="02040503050406030204" pitchFamily="18" charset="0"/>
                <a:ea typeface="Calibri" panose="020F0502020204030204" pitchFamily="34" charset="0"/>
                <a:cs typeface="Mangal" panose="02040503050203030202" pitchFamily="18" charset="0"/>
              </a:rPr>
              <a:t>:-</a:t>
            </a:r>
            <a:endParaRPr lang="en-US" sz="2000" b="1" dirty="0">
              <a:solidFill>
                <a:schemeClr val="tx1">
                  <a:lumMod val="95000"/>
                  <a:lumOff val="5000"/>
                </a:schemeClr>
              </a:solidFill>
              <a:effectLst/>
              <a:latin typeface="Cambria" panose="02040503050406030204" pitchFamily="18" charset="0"/>
              <a:ea typeface="Calibri" panose="020F0502020204030204" pitchFamily="34" charset="0"/>
              <a:cs typeface="Mangal" panose="02040503050203030202" pitchFamily="18" charset="0"/>
            </a:endParaRPr>
          </a:p>
          <a:p>
            <a:r>
              <a:rPr lang="en-US" sz="2000" dirty="0">
                <a:ln>
                  <a:noFill/>
                </a:ln>
                <a:solidFill>
                  <a:schemeClr val="accent2">
                    <a:lumMod val="20000"/>
                    <a:lumOff val="80000"/>
                  </a:schemeClr>
                </a:solidFill>
                <a:effectLst>
                  <a:outerShdw blurRad="38100" dist="19050" dir="2700000" algn="tl">
                    <a:schemeClr val="dk1">
                      <a:alpha val="40000"/>
                    </a:schemeClr>
                  </a:outerShdw>
                </a:effectLst>
                <a:latin typeface="Cambria" panose="02040503050406030204" pitchFamily="18" charset="0"/>
                <a:ea typeface="Calibri" panose="020F0502020204030204" pitchFamily="34" charset="0"/>
                <a:cs typeface="Mangal" panose="02040503050203030202" pitchFamily="18" charset="0"/>
              </a:rPr>
              <a:t>Dr. </a:t>
            </a:r>
            <a:r>
              <a:rPr lang="en-US" sz="2000" dirty="0" err="1">
                <a:ln>
                  <a:noFill/>
                </a:ln>
                <a:solidFill>
                  <a:schemeClr val="accent2">
                    <a:lumMod val="20000"/>
                    <a:lumOff val="80000"/>
                  </a:schemeClr>
                </a:solidFill>
                <a:effectLst>
                  <a:outerShdw blurRad="38100" dist="19050" dir="2700000" algn="tl">
                    <a:schemeClr val="dk1">
                      <a:alpha val="40000"/>
                    </a:schemeClr>
                  </a:outerShdw>
                </a:effectLst>
                <a:latin typeface="Cambria" panose="02040503050406030204" pitchFamily="18" charset="0"/>
                <a:ea typeface="Calibri" panose="020F0502020204030204" pitchFamily="34" charset="0"/>
                <a:cs typeface="Mangal" panose="02040503050203030202" pitchFamily="18" charset="0"/>
              </a:rPr>
              <a:t>Snigdha</a:t>
            </a:r>
            <a:r>
              <a:rPr lang="en-US" sz="2000" dirty="0">
                <a:ln>
                  <a:noFill/>
                </a:ln>
                <a:solidFill>
                  <a:schemeClr val="accent2">
                    <a:lumMod val="20000"/>
                    <a:lumOff val="80000"/>
                  </a:schemeClr>
                </a:solidFill>
                <a:effectLst>
                  <a:outerShdw blurRad="38100" dist="19050" dir="2700000" algn="tl">
                    <a:schemeClr val="dk1">
                      <a:alpha val="40000"/>
                    </a:schemeClr>
                  </a:outerShdw>
                </a:effectLst>
                <a:latin typeface="Cambria" panose="02040503050406030204" pitchFamily="18" charset="0"/>
                <a:ea typeface="Calibri" panose="020F0502020204030204" pitchFamily="34" charset="0"/>
                <a:cs typeface="Mangal" panose="02040503050203030202" pitchFamily="18" charset="0"/>
              </a:rPr>
              <a:t> Banerjee</a:t>
            </a:r>
            <a:endParaRPr lang="en-IN" sz="2000" dirty="0">
              <a:ln>
                <a:noFill/>
              </a:ln>
              <a:solidFill>
                <a:schemeClr val="accent2">
                  <a:lumMod val="20000"/>
                  <a:lumOff val="80000"/>
                </a:schemeClr>
              </a:solidFill>
              <a:effectLst>
                <a:outerShdw blurRad="38100" dist="19050" dir="2700000" algn="tl">
                  <a:schemeClr val="dk1">
                    <a:alpha val="40000"/>
                  </a:schemeClr>
                </a:outerShdw>
              </a:effectLst>
              <a:latin typeface="Cambria" panose="02040503050406030204" pitchFamily="18" charset="0"/>
              <a:ea typeface="Calibri" panose="020F0502020204030204" pitchFamily="34" charset="0"/>
              <a:cs typeface="Mangal" panose="02040503050203030202" pitchFamily="18" charset="0"/>
            </a:endParaRPr>
          </a:p>
          <a:p>
            <a:r>
              <a:rPr lang="en-US" sz="2000" dirty="0">
                <a:ln>
                  <a:noFill/>
                </a:ln>
                <a:solidFill>
                  <a:schemeClr val="accent2">
                    <a:lumMod val="20000"/>
                    <a:lumOff val="80000"/>
                  </a:schemeClr>
                </a:solidFill>
                <a:effectLst>
                  <a:outerShdw blurRad="38100" dist="19050" dir="2700000" algn="tl">
                    <a:schemeClr val="dk1">
                      <a:alpha val="40000"/>
                    </a:schemeClr>
                  </a:outerShdw>
                </a:effectLst>
                <a:latin typeface="Cambria" panose="02040503050406030204" pitchFamily="18" charset="0"/>
                <a:ea typeface="Calibri" panose="020F0502020204030204" pitchFamily="34" charset="0"/>
                <a:cs typeface="Mangal" panose="02040503050203030202" pitchFamily="18" charset="0"/>
              </a:rPr>
              <a:t>Head of Department </a:t>
            </a:r>
          </a:p>
          <a:p>
            <a:r>
              <a:rPr lang="en-US" sz="2000" dirty="0">
                <a:ln>
                  <a:noFill/>
                </a:ln>
                <a:solidFill>
                  <a:schemeClr val="accent2">
                    <a:lumMod val="20000"/>
                    <a:lumOff val="80000"/>
                  </a:schemeClr>
                </a:solidFill>
                <a:effectLst>
                  <a:outerShdw blurRad="38100" dist="19050" dir="2700000" algn="tl">
                    <a:schemeClr val="dk1">
                      <a:alpha val="40000"/>
                    </a:schemeClr>
                  </a:outerShdw>
                </a:effectLst>
                <a:latin typeface="Cambria" panose="02040503050406030204" pitchFamily="18" charset="0"/>
                <a:ea typeface="Calibri" panose="020F0502020204030204" pitchFamily="34" charset="0"/>
                <a:cs typeface="Mangal" panose="02040503050203030202" pitchFamily="18" charset="0"/>
              </a:rPr>
              <a:t>School of Statistics</a:t>
            </a:r>
            <a:endParaRPr lang="en-IN" sz="2000" dirty="0">
              <a:solidFill>
                <a:schemeClr val="accent2">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endParaRPr>
          </a:p>
          <a:p>
            <a:endParaRPr lang="en-IN" sz="2000" dirty="0">
              <a:solidFill>
                <a:schemeClr val="accent2">
                  <a:lumMod val="20000"/>
                  <a:lumOff val="80000"/>
                </a:schemeClr>
              </a:solidFill>
            </a:endParaRPr>
          </a:p>
        </p:txBody>
      </p:sp>
      <p:sp>
        <p:nvSpPr>
          <p:cNvPr id="7" name="TextBox 8">
            <a:extLst>
              <a:ext uri="{FF2B5EF4-FFF2-40B4-BE49-F238E27FC236}">
                <a16:creationId xmlns:lc="http://schemas.openxmlformats.org/drawingml/2006/lockedCanvas" xmlns:a16="http://schemas.microsoft.com/office/drawing/2014/main" xmlns="" id="{EDBABB0C-0FEF-6DC6-F4D3-CB7A9708B20F}"/>
              </a:ext>
            </a:extLst>
          </p:cNvPr>
          <p:cNvSpPr txBox="1"/>
          <p:nvPr/>
        </p:nvSpPr>
        <p:spPr>
          <a:xfrm>
            <a:off x="8190099" y="5304515"/>
            <a:ext cx="495300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rgbClr val="FF0000"/>
                </a:solidFill>
                <a:effectLst/>
                <a:latin typeface="Cambria" panose="02040503050406030204" pitchFamily="18" charset="0"/>
                <a:ea typeface="Calibri" panose="020F0502020204030204" pitchFamily="34" charset="0"/>
                <a:cs typeface="Mangal" panose="02040503050203030202" pitchFamily="18" charset="0"/>
              </a:rPr>
              <a:t>        </a:t>
            </a:r>
            <a:r>
              <a:rPr lang="en-US" sz="1800" b="1" dirty="0">
                <a:solidFill>
                  <a:schemeClr val="tx1">
                    <a:lumMod val="95000"/>
                    <a:lumOff val="5000"/>
                  </a:schemeClr>
                </a:solidFill>
                <a:effectLst/>
                <a:latin typeface="Cambria" panose="02040503050406030204" pitchFamily="18" charset="0"/>
                <a:ea typeface="Calibri" panose="020F0502020204030204" pitchFamily="34" charset="0"/>
                <a:cs typeface="Mangal" panose="02040503050203030202" pitchFamily="18" charset="0"/>
              </a:rPr>
              <a:t>SUBMITTED</a:t>
            </a:r>
            <a:r>
              <a:rPr lang="en-US" sz="1800" b="1" dirty="0">
                <a:solidFill>
                  <a:srgbClr val="FF0000"/>
                </a:solidFill>
                <a:effectLst/>
                <a:latin typeface="Cambria" panose="02040503050406030204" pitchFamily="18" charset="0"/>
                <a:ea typeface="Calibri" panose="020F0502020204030204" pitchFamily="34" charset="0"/>
                <a:cs typeface="Mangal" panose="02040503050203030202" pitchFamily="18" charset="0"/>
              </a:rPr>
              <a:t> </a:t>
            </a:r>
            <a:r>
              <a:rPr lang="en-US" sz="1800" b="1" dirty="0">
                <a:solidFill>
                  <a:schemeClr val="tx1">
                    <a:lumMod val="95000"/>
                    <a:lumOff val="5000"/>
                  </a:schemeClr>
                </a:solidFill>
                <a:effectLst/>
                <a:latin typeface="Cambria" panose="02040503050406030204" pitchFamily="18" charset="0"/>
                <a:ea typeface="Calibri" panose="020F0502020204030204" pitchFamily="34" charset="0"/>
                <a:cs typeface="Mangal" panose="02040503050203030202" pitchFamily="18" charset="0"/>
              </a:rPr>
              <a:t>BY </a:t>
            </a:r>
            <a:r>
              <a:rPr lang="en-US" sz="1800" b="1" dirty="0" smtClean="0">
                <a:solidFill>
                  <a:schemeClr val="tx1">
                    <a:lumMod val="95000"/>
                    <a:lumOff val="5000"/>
                  </a:schemeClr>
                </a:solidFill>
                <a:effectLst/>
                <a:latin typeface="Cambria" panose="02040503050406030204" pitchFamily="18" charset="0"/>
                <a:ea typeface="Calibri" panose="020F0502020204030204" pitchFamily="34" charset="0"/>
                <a:cs typeface="Mangal" panose="02040503050203030202" pitchFamily="18" charset="0"/>
              </a:rPr>
              <a:t>:-  </a:t>
            </a:r>
            <a:endParaRPr lang="en-IN" dirty="0">
              <a:solidFill>
                <a:schemeClr val="tx1">
                  <a:lumMod val="95000"/>
                  <a:lumOff val="5000"/>
                </a:schemeClr>
              </a:solidFill>
            </a:endParaRPr>
          </a:p>
        </p:txBody>
      </p:sp>
      <p:sp>
        <p:nvSpPr>
          <p:cNvPr id="8" name="TextBox 9">
            <a:extLst>
              <a:ext uri="{FF2B5EF4-FFF2-40B4-BE49-F238E27FC236}">
                <a16:creationId xmlns:lc="http://schemas.openxmlformats.org/drawingml/2006/lockedCanvas" xmlns:a16="http://schemas.microsoft.com/office/drawing/2014/main" xmlns="" id="{99879B77-2E82-921B-5780-0620D3DB5650}"/>
              </a:ext>
            </a:extLst>
          </p:cNvPr>
          <p:cNvSpPr txBox="1"/>
          <p:nvPr/>
        </p:nvSpPr>
        <p:spPr>
          <a:xfrm>
            <a:off x="7961324" y="5511157"/>
            <a:ext cx="3030070"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dirty="0">
                <a:solidFill>
                  <a:schemeClr val="accent2">
                    <a:lumMod val="20000"/>
                    <a:lumOff val="80000"/>
                  </a:schemeClr>
                </a:solidFill>
                <a:latin typeface="Cambria" panose="02040503050406030204" pitchFamily="18" charset="0"/>
                <a:ea typeface="Cambria" panose="02040503050406030204" pitchFamily="18" charset="0"/>
              </a:rPr>
              <a:t>       </a:t>
            </a:r>
            <a:r>
              <a:rPr lang="en-IN" sz="2400" dirty="0" smtClean="0">
                <a:solidFill>
                  <a:schemeClr val="accent2">
                    <a:lumMod val="20000"/>
                    <a:lumOff val="80000"/>
                  </a:schemeClr>
                </a:solidFill>
                <a:latin typeface="Cambria" panose="02040503050406030204" pitchFamily="18" charset="0"/>
                <a:ea typeface="Cambria" panose="02040503050406030204" pitchFamily="18" charset="0"/>
              </a:rPr>
              <a:t>    </a:t>
            </a:r>
            <a:r>
              <a:rPr lang="en-IN" sz="2000" dirty="0">
                <a:solidFill>
                  <a:schemeClr val="accent2">
                    <a:lumMod val="20000"/>
                    <a:lumOff val="80000"/>
                  </a:schemeClr>
                </a:solidFill>
                <a:latin typeface="Cambria" panose="02040503050406030204" pitchFamily="18" charset="0"/>
                <a:ea typeface="Cambria" panose="02040503050406030204" pitchFamily="18" charset="0"/>
              </a:rPr>
              <a:t>Shreya Agrawal</a:t>
            </a:r>
          </a:p>
          <a:p>
            <a:r>
              <a:rPr lang="en-IN" sz="2000" dirty="0">
                <a:solidFill>
                  <a:schemeClr val="accent2">
                    <a:lumMod val="20000"/>
                    <a:lumOff val="80000"/>
                  </a:schemeClr>
                </a:solidFill>
                <a:latin typeface="Cambria" panose="02040503050406030204" pitchFamily="18" charset="0"/>
                <a:ea typeface="Cambria" panose="02040503050406030204" pitchFamily="18" charset="0"/>
              </a:rPr>
              <a:t>	</a:t>
            </a:r>
            <a:r>
              <a:rPr lang="en-IN" sz="2000" dirty="0" err="1">
                <a:solidFill>
                  <a:schemeClr val="accent2">
                    <a:lumMod val="20000"/>
                    <a:lumOff val="80000"/>
                  </a:schemeClr>
                </a:solidFill>
                <a:latin typeface="Cambria" panose="02040503050406030204" pitchFamily="18" charset="0"/>
                <a:ea typeface="Cambria" panose="02040503050406030204" pitchFamily="18" charset="0"/>
              </a:rPr>
              <a:t>M.Sc</a:t>
            </a:r>
            <a:r>
              <a:rPr lang="en-IN" sz="2000" dirty="0">
                <a:solidFill>
                  <a:schemeClr val="accent2">
                    <a:lumMod val="20000"/>
                    <a:lumOff val="80000"/>
                  </a:schemeClr>
                </a:solidFill>
                <a:latin typeface="Cambria" panose="02040503050406030204" pitchFamily="18" charset="0"/>
                <a:ea typeface="Cambria" panose="02040503050406030204" pitchFamily="18" charset="0"/>
              </a:rPr>
              <a:t> 3</a:t>
            </a:r>
            <a:r>
              <a:rPr lang="en-IN" sz="2000" baseline="30000" dirty="0">
                <a:solidFill>
                  <a:schemeClr val="accent2">
                    <a:lumMod val="20000"/>
                    <a:lumOff val="80000"/>
                  </a:schemeClr>
                </a:solidFill>
                <a:latin typeface="Cambria" panose="02040503050406030204" pitchFamily="18" charset="0"/>
                <a:ea typeface="Cambria" panose="02040503050406030204" pitchFamily="18" charset="0"/>
              </a:rPr>
              <a:t>rd</a:t>
            </a:r>
            <a:r>
              <a:rPr lang="en-IN" sz="2000" dirty="0">
                <a:solidFill>
                  <a:schemeClr val="accent2">
                    <a:lumMod val="20000"/>
                    <a:lumOff val="80000"/>
                  </a:schemeClr>
                </a:solidFill>
                <a:latin typeface="Cambria" panose="02040503050406030204" pitchFamily="18" charset="0"/>
                <a:ea typeface="Cambria" panose="02040503050406030204" pitchFamily="18" charset="0"/>
              </a:rPr>
              <a:t>  Sem</a:t>
            </a:r>
          </a:p>
        </p:txBody>
      </p:sp>
      <p:sp>
        <p:nvSpPr>
          <p:cNvPr id="9" name="TextBox 11">
            <a:extLst>
              <a:ext uri="{FF2B5EF4-FFF2-40B4-BE49-F238E27FC236}">
                <a16:creationId xmlns:lc="http://schemas.openxmlformats.org/drawingml/2006/lockedCanvas" xmlns:a16="http://schemas.microsoft.com/office/drawing/2014/main" xmlns="" id="{4BAA3A15-537E-AA26-E5C4-3DD5FBF4BDC7}"/>
              </a:ext>
            </a:extLst>
          </p:cNvPr>
          <p:cNvSpPr txBox="1"/>
          <p:nvPr/>
        </p:nvSpPr>
        <p:spPr>
          <a:xfrm>
            <a:off x="2439764" y="4899468"/>
            <a:ext cx="6496050" cy="40504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7000"/>
              </a:lnSpc>
              <a:spcAft>
                <a:spcPts val="800"/>
              </a:spcAft>
            </a:pPr>
            <a:r>
              <a:rPr lang="en-US" sz="2000" b="1" dirty="0" smtClean="0">
                <a:solidFill>
                  <a:schemeClr val="tx2">
                    <a:lumMod val="20000"/>
                    <a:lumOff val="80000"/>
                  </a:schemeClr>
                </a:solidFill>
                <a:effectLst/>
                <a:latin typeface="Cambria" panose="02040503050406030204" pitchFamily="18" charset="0"/>
                <a:ea typeface="Calibri" panose="020F0502020204030204" pitchFamily="34" charset="0"/>
                <a:cs typeface="Mangal" panose="02040503050203030202" pitchFamily="18" charset="0"/>
              </a:rPr>
              <a:t>       SESSION </a:t>
            </a:r>
            <a:r>
              <a:rPr lang="en-US" sz="2000" b="1" dirty="0">
                <a:solidFill>
                  <a:schemeClr val="tx2">
                    <a:lumMod val="20000"/>
                    <a:lumOff val="80000"/>
                  </a:schemeClr>
                </a:solidFill>
                <a:effectLst/>
                <a:latin typeface="Cambria" panose="02040503050406030204" pitchFamily="18" charset="0"/>
                <a:ea typeface="Calibri" panose="020F0502020204030204" pitchFamily="34" charset="0"/>
                <a:cs typeface="Mangal" panose="02040503050203030202" pitchFamily="18" charset="0"/>
              </a:rPr>
              <a:t>2021-23</a:t>
            </a:r>
            <a:endParaRPr lang="en-IN" sz="2000" dirty="0">
              <a:solidFill>
                <a:schemeClr val="tx2">
                  <a:lumMod val="20000"/>
                  <a:lumOff val="80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8508856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209006"/>
            <a:ext cx="11456126" cy="646331"/>
          </a:xfrm>
          <a:prstGeom prst="rect">
            <a:avLst/>
          </a:prstGeom>
          <a:noFill/>
        </p:spPr>
        <p:txBody>
          <a:bodyPr wrap="square" rtlCol="0">
            <a:spAutoFit/>
          </a:bodyPr>
          <a:lstStyle/>
          <a:p>
            <a:r>
              <a:rPr lang="en-US" b="1" dirty="0"/>
              <a:t>Spearman Correlation-</a:t>
            </a:r>
            <a:endParaRPr lang="en-US" dirty="0"/>
          </a:p>
          <a:p>
            <a:r>
              <a:rPr lang="en-US" dirty="0" smtClean="0"/>
              <a:t>Spearman </a:t>
            </a:r>
            <a:r>
              <a:rPr lang="en-US" dirty="0"/>
              <a:t>correlation is a non-parametric correlation measure </a:t>
            </a:r>
            <a:r>
              <a:rPr lang="en-US" dirty="0" smtClean="0"/>
              <a:t>using </a:t>
            </a:r>
            <a:r>
              <a:rPr lang="en-US" dirty="0"/>
              <a:t>for all type of data.</a:t>
            </a:r>
            <a:endParaRPr lang="hi-IN" dirty="0"/>
          </a:p>
        </p:txBody>
      </p:sp>
      <p:pic>
        <p:nvPicPr>
          <p:cNvPr id="3" name="Picture 2"/>
          <p:cNvPicPr/>
          <p:nvPr/>
        </p:nvPicPr>
        <p:blipFill rotWithShape="1">
          <a:blip r:embed="rId2">
            <a:extLst>
              <a:ext uri="{28A0092B-C50C-407E-A947-70E740481C1C}">
                <a14:useLocalDpi xmlns:a14="http://schemas.microsoft.com/office/drawing/2010/main" val="0"/>
              </a:ext>
            </a:extLst>
          </a:blip>
          <a:srcRect t="18325" b="-1"/>
          <a:stretch/>
        </p:blipFill>
        <p:spPr>
          <a:xfrm>
            <a:off x="2090058" y="953588"/>
            <a:ext cx="5734594" cy="2547257"/>
          </a:xfrm>
          <a:prstGeom prst="rect">
            <a:avLst/>
          </a:prstGeom>
        </p:spPr>
      </p:pic>
      <p:sp>
        <p:nvSpPr>
          <p:cNvPr id="6" name="TextBox 5"/>
          <p:cNvSpPr txBox="1"/>
          <p:nvPr/>
        </p:nvSpPr>
        <p:spPr>
          <a:xfrm>
            <a:off x="352697" y="3931920"/>
            <a:ext cx="10985863" cy="1214846"/>
          </a:xfrm>
          <a:prstGeom prst="rect">
            <a:avLst/>
          </a:prstGeom>
          <a:noFill/>
        </p:spPr>
        <p:txBody>
          <a:bodyPr wrap="square" rtlCol="0">
            <a:spAutoFit/>
          </a:bodyPr>
          <a:lstStyle/>
          <a:p>
            <a:r>
              <a:rPr lang="en-US" dirty="0"/>
              <a:t>The Spearman coefficient, p, can have a value between +1 and -1 where:</a:t>
            </a:r>
          </a:p>
          <a:p>
            <a:pPr lvl="0"/>
            <a:r>
              <a:rPr lang="en-US" dirty="0"/>
              <a:t>p=+1 </a:t>
            </a:r>
            <a:r>
              <a:rPr lang="en-US" dirty="0">
                <a:sym typeface="Wingdings" panose="05000000000000000000" pitchFamily="2" charset="2"/>
              </a:rPr>
              <a:t></a:t>
            </a:r>
            <a:r>
              <a:rPr lang="en-US" dirty="0"/>
              <a:t>  It means a perfect classification association.</a:t>
            </a:r>
          </a:p>
          <a:p>
            <a:pPr lvl="0"/>
            <a:r>
              <a:rPr lang="en-US" dirty="0"/>
              <a:t>p=0  </a:t>
            </a:r>
            <a:r>
              <a:rPr lang="en-US" dirty="0">
                <a:sym typeface="Wingdings" panose="05000000000000000000" pitchFamily="2" charset="2"/>
              </a:rPr>
              <a:t></a:t>
            </a:r>
            <a:r>
              <a:rPr lang="en-US" dirty="0"/>
              <a:t>  It means that there is no classification association.</a:t>
            </a:r>
          </a:p>
          <a:p>
            <a:r>
              <a:rPr lang="en-US" dirty="0"/>
              <a:t>p=-1 </a:t>
            </a:r>
            <a:r>
              <a:rPr lang="en-US" dirty="0">
                <a:sym typeface="Wingdings" panose="05000000000000000000" pitchFamily="2" charset="2"/>
              </a:rPr>
              <a:t></a:t>
            </a:r>
            <a:r>
              <a:rPr lang="en-US" dirty="0"/>
              <a:t>  It means a perfect negative association between the intervals.</a:t>
            </a:r>
            <a:endParaRPr lang="hi-IN" dirty="0"/>
          </a:p>
        </p:txBody>
      </p:sp>
    </p:spTree>
    <p:extLst>
      <p:ext uri="{BB962C8B-B14F-4D97-AF65-F5344CB8AC3E}">
        <p14:creationId xmlns:p14="http://schemas.microsoft.com/office/powerpoint/2010/main" val="1492514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04950" y="1071154"/>
            <a:ext cx="8125096" cy="5695406"/>
          </a:xfrm>
          <a:prstGeom prst="rect">
            <a:avLst/>
          </a:prstGeom>
        </p:spPr>
      </p:pic>
      <p:sp>
        <p:nvSpPr>
          <p:cNvPr id="3" name="Rectangle 2"/>
          <p:cNvSpPr/>
          <p:nvPr/>
        </p:nvSpPr>
        <p:spPr>
          <a:xfrm>
            <a:off x="91440" y="160714"/>
            <a:ext cx="11678194" cy="787716"/>
          </a:xfrm>
          <a:prstGeom prst="rect">
            <a:avLst/>
          </a:prstGeom>
        </p:spPr>
        <p:txBody>
          <a:bodyPr wrap="square">
            <a:spAutoFit/>
          </a:bodyPr>
          <a:lstStyle/>
          <a:p>
            <a:pPr>
              <a:lnSpc>
                <a:spcPct val="107000"/>
              </a:lnSpc>
              <a:spcAft>
                <a:spcPts val="800"/>
              </a:spcAft>
            </a:pPr>
            <a:r>
              <a:rPr lang="en-US" sz="2000" b="1" dirty="0" smtClean="0">
                <a:effectLst/>
                <a:latin typeface="Arial" panose="020B0604020202020204" pitchFamily="34" charset="0"/>
                <a:ea typeface="Calibri" panose="020F0502020204030204" pitchFamily="34" charset="0"/>
                <a:cs typeface="Mangal"/>
              </a:rPr>
              <a:t>Heatmap for Spearman Correlation:</a:t>
            </a:r>
            <a:endParaRPr lang="en-US" sz="1400"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US" sz="1400" dirty="0" smtClean="0">
                <a:effectLst/>
                <a:latin typeface="Calibri" panose="020F0502020204030204" pitchFamily="34" charset="0"/>
                <a:ea typeface="Calibri" panose="020F0502020204030204" pitchFamily="34" charset="0"/>
                <a:cs typeface="Mangal"/>
              </a:rPr>
              <a:t> </a:t>
            </a:r>
            <a:r>
              <a:rPr lang="en-US" sz="1600" dirty="0" smtClean="0">
                <a:solidFill>
                  <a:srgbClr val="575757"/>
                </a:solidFill>
                <a:effectLst/>
                <a:latin typeface="Georgia" panose="02040502050405020303" pitchFamily="18" charset="0"/>
                <a:ea typeface="Calibri" panose="020F0502020204030204" pitchFamily="34" charset="0"/>
                <a:cs typeface="Mangal"/>
              </a:rPr>
              <a:t>Heatmaps for Spearman Correlation are a type of plot that visualize the strength of relationships between all the variables</a:t>
            </a:r>
            <a:endParaRPr lang="hi-IN" sz="1600" dirty="0"/>
          </a:p>
        </p:txBody>
      </p:sp>
      <p:sp>
        <p:nvSpPr>
          <p:cNvPr id="4" name="TextBox 3"/>
          <p:cNvSpPr txBox="1"/>
          <p:nvPr/>
        </p:nvSpPr>
        <p:spPr>
          <a:xfrm>
            <a:off x="9196251" y="1071154"/>
            <a:ext cx="2573383" cy="4801314"/>
          </a:xfrm>
          <a:prstGeom prst="rect">
            <a:avLst/>
          </a:prstGeom>
          <a:solidFill>
            <a:srgbClr val="E8E8E4"/>
          </a:solidFill>
          <a:ln>
            <a:solidFill>
              <a:schemeClr val="accent2">
                <a:lumMod val="75000"/>
              </a:schemeClr>
            </a:solidFill>
          </a:ln>
        </p:spPr>
        <p:txBody>
          <a:bodyPr wrap="square" rtlCol="0">
            <a:spAutoFit/>
          </a:bodyPr>
          <a:lstStyle/>
          <a:p>
            <a:r>
              <a:rPr lang="en-US" b="1" dirty="0"/>
              <a:t>Conclusion</a:t>
            </a:r>
            <a:r>
              <a:rPr lang="en-US" b="1" dirty="0" smtClean="0"/>
              <a:t>:</a:t>
            </a:r>
          </a:p>
          <a:p>
            <a:endParaRPr lang="en-US" dirty="0"/>
          </a:p>
          <a:p>
            <a:pPr marL="285750" lvl="0" indent="-285750">
              <a:buFont typeface="Wingdings" panose="05000000000000000000" pitchFamily="2" charset="2"/>
              <a:buChar char="Ø"/>
            </a:pPr>
            <a:r>
              <a:rPr lang="en-US" dirty="0" smtClean="0"/>
              <a:t>There </a:t>
            </a:r>
            <a:r>
              <a:rPr lang="en-US" dirty="0"/>
              <a:t>is a </a:t>
            </a:r>
            <a:r>
              <a:rPr lang="en-US" dirty="0" smtClean="0"/>
              <a:t>Strong Positive </a:t>
            </a:r>
            <a:r>
              <a:rPr lang="en-US" dirty="0"/>
              <a:t>Association between the pairs of Credit Limit &amp; </a:t>
            </a:r>
            <a:r>
              <a:rPr lang="en-US" dirty="0" err="1"/>
              <a:t>Avg_Open_to_Buy</a:t>
            </a:r>
            <a:r>
              <a:rPr lang="en-US" dirty="0"/>
              <a:t>,  </a:t>
            </a:r>
            <a:r>
              <a:rPr lang="en-US" dirty="0" err="1"/>
              <a:t>Total_Trans_Ct</a:t>
            </a:r>
            <a:r>
              <a:rPr lang="en-US" dirty="0"/>
              <a:t> &amp; </a:t>
            </a:r>
            <a:r>
              <a:rPr lang="en-US" dirty="0" err="1"/>
              <a:t>Total_Trans_Amt</a:t>
            </a:r>
            <a:r>
              <a:rPr lang="en-US" dirty="0"/>
              <a:t> and Customer Age &amp; </a:t>
            </a:r>
            <a:r>
              <a:rPr lang="en-US" dirty="0" err="1" smtClean="0"/>
              <a:t>Month_on_book</a:t>
            </a:r>
            <a:r>
              <a:rPr lang="en-US" dirty="0" smtClean="0"/>
              <a:t>.</a:t>
            </a:r>
          </a:p>
          <a:p>
            <a:pPr lvl="0"/>
            <a:endParaRPr lang="en-US" dirty="0" smtClean="0"/>
          </a:p>
          <a:p>
            <a:pPr marL="285750" lvl="0" indent="-285750">
              <a:buFont typeface="Wingdings" panose="05000000000000000000" pitchFamily="2" charset="2"/>
              <a:buChar char="Ø"/>
            </a:pPr>
            <a:r>
              <a:rPr lang="en-US" dirty="0" smtClean="0"/>
              <a:t>Most </a:t>
            </a:r>
            <a:r>
              <a:rPr lang="en-US" dirty="0"/>
              <a:t>of the </a:t>
            </a:r>
            <a:r>
              <a:rPr lang="en-US" dirty="0" smtClean="0"/>
              <a:t>variables have </a:t>
            </a:r>
            <a:r>
              <a:rPr lang="en-US" dirty="0"/>
              <a:t>nearly no Association with other </a:t>
            </a:r>
            <a:r>
              <a:rPr lang="en-US" dirty="0" smtClean="0"/>
              <a:t>variables</a:t>
            </a:r>
          </a:p>
          <a:p>
            <a:pPr lvl="0"/>
            <a:endParaRPr lang="en-US" dirty="0" smtClean="0"/>
          </a:p>
        </p:txBody>
      </p:sp>
    </p:spTree>
    <p:extLst>
      <p:ext uri="{BB962C8B-B14F-4D97-AF65-F5344CB8AC3E}">
        <p14:creationId xmlns:p14="http://schemas.microsoft.com/office/powerpoint/2010/main" val="23269210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9" y="-105405"/>
            <a:ext cx="6318068" cy="832023"/>
          </a:xfrm>
          <a:prstGeom prst="rect">
            <a:avLst/>
          </a:prstGeom>
        </p:spPr>
        <p:txBody>
          <a:bodyPr wrap="square">
            <a:spAutoFit/>
          </a:bodyPr>
          <a:lstStyle/>
          <a:p>
            <a:pPr algn="ctr">
              <a:lnSpc>
                <a:spcPct val="107000"/>
              </a:lnSpc>
              <a:spcAft>
                <a:spcPts val="800"/>
              </a:spcAft>
            </a:pPr>
            <a:r>
              <a:rPr lang="en-US" sz="2000" b="1" dirty="0" smtClean="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endParaRPr lang="en-US" sz="2000" b="1" dirty="0" smtClean="0">
              <a:effectLst/>
              <a:latin typeface="Calibri" panose="020F0502020204030204" pitchFamily="34" charset="0"/>
              <a:ea typeface="Calibri" panose="020F0502020204030204" pitchFamily="34" charset="0"/>
              <a:cs typeface="Mangal"/>
            </a:endParaRPr>
          </a:p>
          <a:p>
            <a:r>
              <a:rPr lang="en-US" sz="2000" b="1" dirty="0" smtClean="0">
                <a:solidFill>
                  <a:srgbClr val="222222"/>
                </a:solidFill>
                <a:effectLst/>
                <a:latin typeface="Arial" panose="020B0604020202020204" pitchFamily="34" charset="0"/>
                <a:ea typeface="Calibri" panose="020F0502020204030204" pitchFamily="34" charset="0"/>
                <a:cs typeface="Mangal"/>
              </a:rPr>
              <a:t>EDA on all categorical Variable:</a:t>
            </a:r>
            <a:endParaRPr lang="hi-IN" sz="2000"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87505" y="1303699"/>
            <a:ext cx="5429523" cy="4404769"/>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6531429" y="1303699"/>
            <a:ext cx="5221197" cy="4274140"/>
          </a:xfrm>
          <a:prstGeom prst="rect">
            <a:avLst/>
          </a:prstGeom>
        </p:spPr>
      </p:pic>
      <p:sp>
        <p:nvSpPr>
          <p:cNvPr id="5" name="Rectangle 4"/>
          <p:cNvSpPr/>
          <p:nvPr/>
        </p:nvSpPr>
        <p:spPr>
          <a:xfrm>
            <a:off x="187505" y="5577839"/>
            <a:ext cx="6343924" cy="1074333"/>
          </a:xfrm>
          <a:prstGeom prst="rect">
            <a:avLst/>
          </a:prstGeom>
        </p:spPr>
        <p:txBody>
          <a:bodyPr wrap="square">
            <a:spAutoFit/>
          </a:bodyPr>
          <a:lstStyle/>
          <a:p>
            <a:pPr lvl="0">
              <a:lnSpc>
                <a:spcPct val="107000"/>
              </a:lnSpc>
              <a:spcAft>
                <a:spcPts val="800"/>
              </a:spcAft>
            </a:pPr>
            <a:r>
              <a:rPr lang="en-US" sz="1400" dirty="0" smtClean="0">
                <a:solidFill>
                  <a:srgbClr val="222222"/>
                </a:solidFill>
                <a:effectLst/>
                <a:latin typeface="Segoe UI" panose="020B0502040204020203" pitchFamily="34" charset="0"/>
                <a:ea typeface="Calibri" panose="020F0502020204030204" pitchFamily="34" charset="0"/>
                <a:cs typeface="Segoe UI" panose="020B0502040204020203" pitchFamily="34" charset="0"/>
              </a:rPr>
              <a:t>In </a:t>
            </a:r>
            <a:r>
              <a:rPr lang="en-US" sz="1400" dirty="0" err="1" smtClean="0">
                <a:solidFill>
                  <a:srgbClr val="222222"/>
                </a:solidFill>
                <a:effectLst/>
                <a:latin typeface="Segoe UI" panose="020B0502040204020203" pitchFamily="34" charset="0"/>
                <a:ea typeface="Calibri" panose="020F0502020204030204" pitchFamily="34" charset="0"/>
                <a:cs typeface="Segoe UI" panose="020B0502040204020203" pitchFamily="34" charset="0"/>
              </a:rPr>
              <a:t>Attrition_Flag</a:t>
            </a:r>
            <a:r>
              <a:rPr lang="en-US" sz="1400" dirty="0" smtClean="0">
                <a:solidFill>
                  <a:srgbClr val="222222"/>
                </a:solidFill>
                <a:effectLst/>
                <a:latin typeface="Segoe UI" panose="020B0502040204020203" pitchFamily="34" charset="0"/>
                <a:ea typeface="Calibri" panose="020F0502020204030204" pitchFamily="34" charset="0"/>
                <a:cs typeface="Segoe UI" panose="020B0502040204020203" pitchFamily="34" charset="0"/>
              </a:rPr>
              <a:t> variable which is a target variable, there are </a:t>
            </a:r>
            <a:endParaRPr lang="en-US" sz="1400" dirty="0" smtClean="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400" dirty="0" err="1"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Attrited</a:t>
            </a:r>
            <a:r>
              <a:rPr lang="en-US" sz="14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 Customers of a Bank are 16%</a:t>
            </a:r>
            <a:endParaRPr lang="en-US" sz="14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tabLst>
                <a:tab pos="3248025" algn="l"/>
              </a:tabLst>
            </a:pPr>
            <a:r>
              <a:rPr lang="en-US" sz="14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Existing Customers of a Bank are 84%	</a:t>
            </a:r>
            <a:endParaRPr lang="en-US" sz="140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6" name="Rectangle 5"/>
          <p:cNvSpPr/>
          <p:nvPr/>
        </p:nvSpPr>
        <p:spPr>
          <a:xfrm>
            <a:off x="6962504" y="5590901"/>
            <a:ext cx="5229496" cy="974626"/>
          </a:xfrm>
          <a:prstGeom prst="rect">
            <a:avLst/>
          </a:prstGeom>
        </p:spPr>
        <p:txBody>
          <a:bodyPr wrap="square">
            <a:spAutoFit/>
          </a:bodyPr>
          <a:lstStyle/>
          <a:p>
            <a:pPr lvl="0">
              <a:spcBef>
                <a:spcPts val="600"/>
              </a:spcBef>
              <a:spcAft>
                <a:spcPts val="450"/>
              </a:spcAft>
              <a:tabLst>
                <a:tab pos="3248025" algn="l"/>
              </a:tabLst>
            </a:pPr>
            <a:r>
              <a:rPr lang="en-US" sz="1300" dirty="0" smtClean="0">
                <a:solidFill>
                  <a:srgbClr val="212121"/>
                </a:solidFill>
                <a:effectLst/>
                <a:latin typeface="Segoe UI" panose="020B0502040204020203" pitchFamily="34" charset="0"/>
                <a:ea typeface="Times New Roman" panose="02020603050405020304" pitchFamily="18" charset="0"/>
              </a:rPr>
              <a:t>In Gender, There are</a:t>
            </a:r>
            <a:endParaRPr lang="en-US" sz="1000" dirty="0" smtClean="0">
              <a:effectLst/>
              <a:latin typeface="Mangal"/>
              <a:ea typeface="Times New Roman" panose="02020603050405020304" pitchFamily="18" charset="0"/>
            </a:endParaRPr>
          </a:p>
          <a:p>
            <a:pPr marL="742950" lvl="1" indent="-285750">
              <a:spcBef>
                <a:spcPts val="600"/>
              </a:spcBef>
              <a:spcAft>
                <a:spcPts val="450"/>
              </a:spcAft>
              <a:buFont typeface="Courier New" panose="02070309020205020404" pitchFamily="49" charset="0"/>
              <a:buChar char="o"/>
            </a:pPr>
            <a:r>
              <a:rPr lang="en-US" sz="1300" dirty="0" smtClean="0">
                <a:solidFill>
                  <a:srgbClr val="212121"/>
                </a:solidFill>
                <a:effectLst/>
                <a:latin typeface="Segoe UI" panose="020B0502040204020203" pitchFamily="34" charset="0"/>
                <a:ea typeface="Times New Roman" panose="02020603050405020304" pitchFamily="18" charset="0"/>
              </a:rPr>
              <a:t>Male Customers in Bank are 52.34%</a:t>
            </a:r>
            <a:endParaRPr lang="en-US" sz="1000" dirty="0" smtClean="0">
              <a:effectLst/>
              <a:latin typeface="Mangal"/>
              <a:ea typeface="Times New Roman" panose="02020603050405020304" pitchFamily="18" charset="0"/>
            </a:endParaRPr>
          </a:p>
          <a:p>
            <a:pPr marL="742950" lvl="1" indent="-285750">
              <a:spcBef>
                <a:spcPts val="600"/>
              </a:spcBef>
              <a:spcAft>
                <a:spcPts val="450"/>
              </a:spcAft>
              <a:buFont typeface="Courier New" panose="02070309020205020404" pitchFamily="49" charset="0"/>
              <a:buChar char="o"/>
            </a:pPr>
            <a:r>
              <a:rPr lang="en-US" sz="1300" dirty="0" smtClean="0">
                <a:solidFill>
                  <a:srgbClr val="212121"/>
                </a:solidFill>
                <a:effectLst/>
                <a:latin typeface="Segoe UI" panose="020B0502040204020203" pitchFamily="34" charset="0"/>
                <a:ea typeface="Times New Roman" panose="02020603050405020304" pitchFamily="18" charset="0"/>
              </a:rPr>
              <a:t>Female Customers in Bank are 47.66%</a:t>
            </a:r>
            <a:endParaRPr lang="en-US" sz="1000" dirty="0">
              <a:effectLst/>
              <a:latin typeface="Mangal"/>
              <a:ea typeface="Times New Roman" panose="02020603050405020304" pitchFamily="18" charset="0"/>
            </a:endParaRPr>
          </a:p>
        </p:txBody>
      </p:sp>
    </p:spTree>
    <p:extLst>
      <p:ext uri="{BB962C8B-B14F-4D97-AF65-F5344CB8AC3E}">
        <p14:creationId xmlns:p14="http://schemas.microsoft.com/office/powerpoint/2010/main" val="83366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77449" y="91441"/>
            <a:ext cx="5809841" cy="425849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492240" y="91441"/>
            <a:ext cx="5486401" cy="4258490"/>
          </a:xfrm>
          <a:prstGeom prst="rect">
            <a:avLst/>
          </a:prstGeom>
        </p:spPr>
      </p:pic>
      <p:sp>
        <p:nvSpPr>
          <p:cNvPr id="6" name="Rectangle 5"/>
          <p:cNvSpPr/>
          <p:nvPr/>
        </p:nvSpPr>
        <p:spPr>
          <a:xfrm>
            <a:off x="277449" y="4467496"/>
            <a:ext cx="5248140" cy="2391552"/>
          </a:xfrm>
          <a:prstGeom prst="rect">
            <a:avLst/>
          </a:prstGeom>
        </p:spPr>
        <p:txBody>
          <a:bodyPr wrap="square">
            <a:spAutoFit/>
          </a:bodyPr>
          <a:lstStyle/>
          <a:p>
            <a:pPr lvl="0">
              <a:lnSpc>
                <a:spcPct val="107000"/>
              </a:lnSpc>
              <a:spcAft>
                <a:spcPts val="800"/>
              </a:spcAft>
            </a:pPr>
            <a:r>
              <a:rPr lang="en-US" sz="1300" dirty="0" smtClean="0">
                <a:solidFill>
                  <a:srgbClr val="222222"/>
                </a:solidFill>
                <a:effectLst/>
                <a:latin typeface="Segoe UI" panose="020B0502040204020203" pitchFamily="34" charset="0"/>
                <a:ea typeface="Calibri" panose="020F0502020204030204" pitchFamily="34" charset="0"/>
                <a:cs typeface="Segoe UI" panose="020B0502040204020203" pitchFamily="34" charset="0"/>
              </a:rPr>
              <a:t>In </a:t>
            </a:r>
            <a:r>
              <a:rPr lang="en-US" sz="1300" dirty="0" err="1" smtClean="0">
                <a:solidFill>
                  <a:srgbClr val="222222"/>
                </a:solidFill>
                <a:effectLst/>
                <a:latin typeface="Segoe UI" panose="020B0502040204020203" pitchFamily="34" charset="0"/>
                <a:ea typeface="Calibri" panose="020F0502020204030204" pitchFamily="34" charset="0"/>
                <a:cs typeface="Segoe UI" panose="020B0502040204020203" pitchFamily="34" charset="0"/>
              </a:rPr>
              <a:t>Education_level</a:t>
            </a:r>
            <a:r>
              <a:rPr lang="en-US" sz="1300" dirty="0" smtClean="0">
                <a:solidFill>
                  <a:srgbClr val="222222"/>
                </a:solidFill>
                <a:effectLst/>
                <a:latin typeface="Segoe UI" panose="020B0502040204020203" pitchFamily="34" charset="0"/>
                <a:ea typeface="Calibri" panose="020F0502020204030204" pitchFamily="34" charset="0"/>
                <a:cs typeface="Segoe UI" panose="020B0502040204020203" pitchFamily="34" charset="0"/>
              </a:rPr>
              <a:t>, There are</a:t>
            </a:r>
            <a:endParaRPr lang="en-US" sz="1300" dirty="0" smtClean="0">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Uneducated Customers in Bank are 17.00%</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High School Customers in Bank are 23.34%</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College Customers in Bank are 11.92%</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Graduate Customers in Bank are 36.59%</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Post Graduate Customers in Bank are 6.09%</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Doctorate Customers in Bank are 5.06%</a:t>
            </a:r>
            <a:endParaRPr lang="en-US" sz="130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7" name="Rectangle 6"/>
          <p:cNvSpPr/>
          <p:nvPr/>
        </p:nvSpPr>
        <p:spPr>
          <a:xfrm>
            <a:off x="5882641" y="4467496"/>
            <a:ext cx="6096000" cy="1315745"/>
          </a:xfrm>
          <a:prstGeom prst="rect">
            <a:avLst/>
          </a:prstGeom>
        </p:spPr>
        <p:txBody>
          <a:bodyPr>
            <a:spAutoFit/>
          </a:bodyPr>
          <a:lstStyle/>
          <a:p>
            <a:pPr lvl="0">
              <a:spcBef>
                <a:spcPts val="600"/>
              </a:spcBef>
              <a:spcAft>
                <a:spcPts val="450"/>
              </a:spcAft>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In Marital Status, There are</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Married Customers in Bank are 50.33%</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Single Customers in Bank are 41.63%</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Divorced Customers in Bank are 8.04%</a:t>
            </a:r>
            <a:endParaRPr lang="en-US" sz="1300" dirty="0">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31676004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3843" y="167927"/>
            <a:ext cx="5826032" cy="4573889"/>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6244046" y="128738"/>
            <a:ext cx="5947954" cy="4613078"/>
          </a:xfrm>
          <a:prstGeom prst="rect">
            <a:avLst/>
          </a:prstGeom>
        </p:spPr>
      </p:pic>
      <p:sp>
        <p:nvSpPr>
          <p:cNvPr id="4" name="Rectangle 3"/>
          <p:cNvSpPr/>
          <p:nvPr/>
        </p:nvSpPr>
        <p:spPr>
          <a:xfrm>
            <a:off x="243843" y="5094514"/>
            <a:ext cx="4815839" cy="1667123"/>
          </a:xfrm>
          <a:prstGeom prst="rect">
            <a:avLst/>
          </a:prstGeom>
        </p:spPr>
        <p:txBody>
          <a:bodyPr wrap="square">
            <a:spAutoFit/>
          </a:bodyPr>
          <a:lstStyle/>
          <a:p>
            <a:pPr lvl="0">
              <a:spcBef>
                <a:spcPts val="600"/>
              </a:spcBef>
              <a:spcAft>
                <a:spcPts val="450"/>
              </a:spcAft>
            </a:pPr>
            <a:r>
              <a:rPr lang="en-US" sz="14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In Income category, There are</a:t>
            </a:r>
            <a:endParaRPr lang="en-US" sz="14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4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Less than $40K in Bank are 39.43%</a:t>
            </a:r>
            <a:endParaRPr lang="en-US" sz="14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Aft>
                <a:spcPts val="0"/>
              </a:spcAft>
              <a:buFont typeface="Symbol" panose="05050102010706020507" pitchFamily="18" charset="2"/>
              <a:buChar char=""/>
            </a:pPr>
            <a:r>
              <a:rPr lang="en-US" sz="14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40K−60K in Bank are 19.94%</a:t>
            </a:r>
            <a:endParaRPr lang="en-US" sz="14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Aft>
                <a:spcPts val="0"/>
              </a:spcAft>
              <a:buFont typeface="Symbol" panose="05050102010706020507" pitchFamily="18" charset="2"/>
              <a:buChar char=""/>
            </a:pPr>
            <a:r>
              <a:rPr lang="en-US" sz="14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80K−120K in Bank are 16.98%</a:t>
            </a:r>
            <a:endParaRPr lang="en-US" sz="14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Aft>
                <a:spcPts val="0"/>
              </a:spcAft>
              <a:buFont typeface="Symbol" panose="05050102010706020507" pitchFamily="18" charset="2"/>
              <a:buChar char=""/>
            </a:pPr>
            <a:r>
              <a:rPr lang="en-US" sz="14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60K−80K in Bank are 15.58%</a:t>
            </a:r>
            <a:endParaRPr lang="en-US" sz="14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4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$120K + in Bank are 8.08%</a:t>
            </a:r>
            <a:endParaRPr lang="en-US" sz="1400" dirty="0">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5" name="Rectangle 4"/>
          <p:cNvSpPr/>
          <p:nvPr/>
        </p:nvSpPr>
        <p:spPr>
          <a:xfrm>
            <a:off x="6718663" y="5094514"/>
            <a:ext cx="5194663" cy="1656864"/>
          </a:xfrm>
          <a:prstGeom prst="rect">
            <a:avLst/>
          </a:prstGeom>
        </p:spPr>
        <p:txBody>
          <a:bodyPr wrap="square">
            <a:spAutoFit/>
          </a:bodyPr>
          <a:lstStyle/>
          <a:p>
            <a:pPr lvl="0">
              <a:spcBef>
                <a:spcPts val="600"/>
              </a:spcBef>
              <a:spcAft>
                <a:spcPts val="450"/>
              </a:spcAft>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Card Category, There are</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Blue card Customers in Bank are 93.18%</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Silver card Customers in Bank are 5.52%</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Gold Customers in Bank are 1.14%</a:t>
            </a:r>
            <a:endParaRPr lang="en-US" sz="1300" dirty="0" smtClean="0">
              <a:effectLst/>
              <a:latin typeface="Segoe UI" panose="020B0502040204020203" pitchFamily="34" charset="0"/>
              <a:ea typeface="Times New Roman" panose="02020603050405020304" pitchFamily="18" charset="0"/>
              <a:cs typeface="Segoe UI" panose="020B0502040204020203" pitchFamily="34" charset="0"/>
            </a:endParaRPr>
          </a:p>
          <a:p>
            <a:pPr marL="342900" lvl="0" indent="-342900">
              <a:spcBef>
                <a:spcPts val="600"/>
              </a:spcBef>
              <a:spcAft>
                <a:spcPts val="450"/>
              </a:spcAft>
              <a:buFont typeface="Symbol" panose="05050102010706020507" pitchFamily="18" charset="2"/>
              <a:buChar char=""/>
            </a:pPr>
            <a:r>
              <a:rPr lang="en-US" sz="1300" dirty="0" smtClean="0">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Platinum Customers in Bank are 0.16%</a:t>
            </a:r>
            <a:endParaRPr lang="en-US" sz="1300" dirty="0">
              <a:effectLst/>
              <a:latin typeface="Segoe UI" panose="020B0502040204020203" pitchFamily="34" charset="0"/>
              <a:ea typeface="Times New Roman" panose="02020603050405020304" pitchFamily="18" charset="0"/>
              <a:cs typeface="Segoe UI" panose="020B0502040204020203" pitchFamily="34" charset="0"/>
            </a:endParaRPr>
          </a:p>
        </p:txBody>
      </p:sp>
    </p:spTree>
    <p:extLst>
      <p:ext uri="{BB962C8B-B14F-4D97-AF65-F5344CB8AC3E}">
        <p14:creationId xmlns:p14="http://schemas.microsoft.com/office/powerpoint/2010/main" val="1263379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732" y="0"/>
            <a:ext cx="6096000" cy="725840"/>
          </a:xfrm>
          <a:prstGeom prst="rect">
            <a:avLst/>
          </a:prstGeom>
        </p:spPr>
        <p:txBody>
          <a:bodyPr>
            <a:spAutoFit/>
          </a:bodyPr>
          <a:lstStyle/>
          <a:p>
            <a:pPr marL="457200" indent="666750">
              <a:spcBef>
                <a:spcPts val="600"/>
              </a:spcBef>
              <a:spcAft>
                <a:spcPts val="450"/>
              </a:spcAft>
              <a:tabLst>
                <a:tab pos="1123950" algn="l"/>
                <a:tab pos="2381250" algn="l"/>
              </a:tabLst>
            </a:pPr>
            <a:r>
              <a:rPr lang="en-US" sz="1400" dirty="0" smtClean="0">
                <a:solidFill>
                  <a:srgbClr val="212121"/>
                </a:solidFill>
                <a:effectLst/>
                <a:latin typeface="Arial" panose="020B0604020202020204" pitchFamily="34" charset="0"/>
                <a:ea typeface="Times New Roman" panose="02020603050405020304" pitchFamily="18" charset="0"/>
              </a:rPr>
              <a:t>	</a:t>
            </a:r>
          </a:p>
          <a:p>
            <a:pPr marL="457200" indent="666750">
              <a:spcBef>
                <a:spcPts val="600"/>
              </a:spcBef>
              <a:spcAft>
                <a:spcPts val="450"/>
              </a:spcAft>
              <a:tabLst>
                <a:tab pos="1123950" algn="l"/>
                <a:tab pos="2381250" algn="l"/>
              </a:tabLst>
            </a:pPr>
            <a:r>
              <a:rPr lang="en-US" b="1" dirty="0" smtClean="0">
                <a:solidFill>
                  <a:srgbClr val="212121"/>
                </a:solidFill>
                <a:effectLst/>
                <a:latin typeface="Arial" panose="020B0604020202020204" pitchFamily="34" charset="0"/>
                <a:ea typeface="Times New Roman" panose="02020603050405020304" pitchFamily="18" charset="0"/>
              </a:rPr>
              <a:t>EDA on all numerical Features</a:t>
            </a:r>
            <a:r>
              <a:rPr lang="en-US" sz="1600" b="1" dirty="0" smtClean="0">
                <a:solidFill>
                  <a:srgbClr val="212121"/>
                </a:solidFill>
                <a:effectLst/>
                <a:latin typeface="Verdana" panose="020B0604030504040204" pitchFamily="34" charset="0"/>
                <a:ea typeface="Times New Roman" panose="02020603050405020304" pitchFamily="18" charset="0"/>
                <a:cs typeface="Mongolian Baiti" panose="03000500000000000000" pitchFamily="66" charset="0"/>
              </a:rPr>
              <a:t>:</a:t>
            </a:r>
            <a:endParaRPr lang="en-US" sz="1050" dirty="0">
              <a:effectLst/>
              <a:latin typeface="Mangal"/>
              <a:ea typeface="Times New Roman" panose="02020603050405020304" pitchFamily="18" charset="0"/>
            </a:endParaRPr>
          </a:p>
        </p:txBody>
      </p:sp>
      <p:pic>
        <p:nvPicPr>
          <p:cNvPr id="3" name="Picture 2"/>
          <p:cNvPicPr/>
          <p:nvPr/>
        </p:nvPicPr>
        <p:blipFill rotWithShape="1">
          <a:blip r:embed="rId2" cstate="print">
            <a:extLst>
              <a:ext uri="{28A0092B-C50C-407E-A947-70E740481C1C}">
                <a14:useLocalDpi xmlns:a14="http://schemas.microsoft.com/office/drawing/2010/main" val="0"/>
              </a:ext>
            </a:extLst>
          </a:blip>
          <a:srcRect t="9216"/>
          <a:stretch/>
        </p:blipFill>
        <p:spPr>
          <a:xfrm>
            <a:off x="130628" y="1242051"/>
            <a:ext cx="11665132" cy="5511445"/>
          </a:xfrm>
          <a:prstGeom prst="rect">
            <a:avLst/>
          </a:prstGeom>
        </p:spPr>
      </p:pic>
      <p:sp>
        <p:nvSpPr>
          <p:cNvPr id="4" name="TextBox 3"/>
          <p:cNvSpPr txBox="1"/>
          <p:nvPr/>
        </p:nvSpPr>
        <p:spPr>
          <a:xfrm>
            <a:off x="3709852" y="910828"/>
            <a:ext cx="3892731" cy="369332"/>
          </a:xfrm>
          <a:prstGeom prst="rect">
            <a:avLst/>
          </a:prstGeom>
          <a:noFill/>
        </p:spPr>
        <p:txBody>
          <a:bodyPr wrap="square" rtlCol="0">
            <a:spAutoFit/>
          </a:bodyPr>
          <a:lstStyle/>
          <a:p>
            <a:r>
              <a:rPr lang="en-US" dirty="0" smtClean="0"/>
              <a:t>Distribution for all </a:t>
            </a:r>
            <a:r>
              <a:rPr lang="en-US" dirty="0"/>
              <a:t>N</a:t>
            </a:r>
            <a:r>
              <a:rPr lang="en-US" dirty="0" smtClean="0"/>
              <a:t>umerical </a:t>
            </a:r>
            <a:r>
              <a:rPr lang="en-US" dirty="0"/>
              <a:t>F</a:t>
            </a:r>
            <a:r>
              <a:rPr lang="en-US" dirty="0" smtClean="0"/>
              <a:t>eatures</a:t>
            </a:r>
            <a:endParaRPr lang="hi-IN" dirty="0"/>
          </a:p>
        </p:txBody>
      </p:sp>
      <p:sp>
        <p:nvSpPr>
          <p:cNvPr id="5" name="Rectangle 4"/>
          <p:cNvSpPr/>
          <p:nvPr/>
        </p:nvSpPr>
        <p:spPr>
          <a:xfrm>
            <a:off x="6096000" y="5520137"/>
            <a:ext cx="5699760" cy="1095172"/>
          </a:xfrm>
          <a:prstGeom prst="rect">
            <a:avLst/>
          </a:prstGeom>
        </p:spPr>
        <p:txBody>
          <a:bodyPr wrap="square">
            <a:spAutoFit/>
          </a:bodyPr>
          <a:lstStyle/>
          <a:p>
            <a:pPr>
              <a:spcBef>
                <a:spcPts val="600"/>
              </a:spcBef>
              <a:spcAft>
                <a:spcPts val="450"/>
              </a:spcAft>
            </a:pPr>
            <a:r>
              <a:rPr lang="en-US" sz="2000" b="1" dirty="0" smtClean="0">
                <a:solidFill>
                  <a:srgbClr val="212121"/>
                </a:solidFill>
                <a:effectLst/>
                <a:latin typeface="Arial" panose="020B0604020202020204" pitchFamily="34" charset="0"/>
                <a:ea typeface="Times New Roman" panose="02020603050405020304" pitchFamily="18" charset="0"/>
              </a:rPr>
              <a:t>Conclusion</a:t>
            </a:r>
            <a:r>
              <a:rPr lang="en-US" dirty="0" smtClean="0">
                <a:solidFill>
                  <a:srgbClr val="212121"/>
                </a:solidFill>
                <a:effectLst/>
                <a:latin typeface="Arial" panose="020B0604020202020204" pitchFamily="34" charset="0"/>
                <a:ea typeface="Times New Roman" panose="02020603050405020304" pitchFamily="18" charset="0"/>
              </a:rPr>
              <a:t>:</a:t>
            </a:r>
            <a:r>
              <a:rPr lang="en-US" dirty="0" smtClean="0">
                <a:effectLst/>
                <a:latin typeface="Mangal"/>
                <a:ea typeface="Times New Roman" panose="02020603050405020304" pitchFamily="18" charset="0"/>
              </a:rPr>
              <a:t> </a:t>
            </a:r>
          </a:p>
          <a:p>
            <a:pPr>
              <a:spcBef>
                <a:spcPts val="600"/>
              </a:spcBef>
              <a:spcAft>
                <a:spcPts val="450"/>
              </a:spcAft>
            </a:pPr>
            <a:r>
              <a:rPr lang="en-US" dirty="0" smtClean="0">
                <a:effectLst/>
                <a:latin typeface="Segoe UI" panose="020B0502040204020203" pitchFamily="34" charset="0"/>
                <a:ea typeface="Times New Roman" panose="02020603050405020304" pitchFamily="18" charset="0"/>
              </a:rPr>
              <a:t>from the distributions, we see that most of the distributions are positively skewed</a:t>
            </a:r>
            <a:r>
              <a:rPr lang="en-US" dirty="0" smtClean="0">
                <a:effectLst/>
                <a:latin typeface="Mangal"/>
                <a:ea typeface="Times New Roman" panose="02020603050405020304" pitchFamily="18" charset="0"/>
              </a:rPr>
              <a:t>.</a:t>
            </a:r>
            <a:endParaRPr lang="en-US" sz="1200" dirty="0">
              <a:effectLst/>
              <a:latin typeface="Mangal"/>
              <a:ea typeface="Times New Roman" panose="02020603050405020304" pitchFamily="18" charset="0"/>
            </a:endParaRPr>
          </a:p>
        </p:txBody>
      </p:sp>
    </p:spTree>
    <p:extLst>
      <p:ext uri="{BB962C8B-B14F-4D97-AF65-F5344CB8AC3E}">
        <p14:creationId xmlns:p14="http://schemas.microsoft.com/office/powerpoint/2010/main" val="2039278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5728" y="267839"/>
            <a:ext cx="6045245" cy="388696"/>
          </a:xfrm>
          <a:prstGeom prst="rect">
            <a:avLst/>
          </a:prstGeom>
        </p:spPr>
        <p:txBody>
          <a:bodyPr wrap="none">
            <a:spAutoFit/>
          </a:bodyPr>
          <a:lstStyle/>
          <a:p>
            <a:pPr>
              <a:lnSpc>
                <a:spcPct val="107000"/>
              </a:lnSpc>
              <a:spcBef>
                <a:spcPts val="600"/>
              </a:spcBef>
              <a:spcAft>
                <a:spcPts val="600"/>
              </a:spcAft>
            </a:pPr>
            <a:r>
              <a:rPr lang="en-US" b="1" kern="0" dirty="0" smtClean="0">
                <a:solidFill>
                  <a:srgbClr val="212121"/>
                </a:solidFill>
                <a:effectLst/>
                <a:latin typeface="Arial" panose="020B0604020202020204" pitchFamily="34" charset="0"/>
                <a:ea typeface="Times New Roman" panose="02020603050405020304" pitchFamily="18" charset="0"/>
                <a:cs typeface="Mangal"/>
              </a:rPr>
              <a:t>Synthetic Minority Oversampling Technique (SMOTE)</a:t>
            </a:r>
            <a:endParaRPr lang="en-US" sz="1400" b="1" kern="0" dirty="0">
              <a:solidFill>
                <a:srgbClr val="2E74B5"/>
              </a:solidFill>
              <a:effectLst/>
              <a:latin typeface="Calibri Light" panose="020F0302020204030204" pitchFamily="34" charset="0"/>
              <a:ea typeface="Times New Roman" panose="02020603050405020304" pitchFamily="18" charset="0"/>
              <a:cs typeface="Mangal"/>
            </a:endParaRPr>
          </a:p>
        </p:txBody>
      </p:sp>
      <p:sp>
        <p:nvSpPr>
          <p:cNvPr id="3" name="Rectangle 2"/>
          <p:cNvSpPr>
            <a:spLocks noChangeArrowheads="1"/>
          </p:cNvSpPr>
          <p:nvPr/>
        </p:nvSpPr>
        <p:spPr bwMode="auto">
          <a:xfrm>
            <a:off x="385728" y="757674"/>
            <a:ext cx="1190101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i-IN" sz="1400" b="0" i="0" u="none" strike="noStrike" cap="none" normalizeH="0" baseline="0" dirty="0" smtClean="0">
                <a:ln>
                  <a:noFill/>
                </a:ln>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This technique generates synthetic data for the minority class.</a:t>
            </a:r>
            <a:endParaRPr kumimoji="0" lang="en-US" altLang="hi-IN"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i-IN" sz="1400" b="0" i="0" u="none" strike="noStrike" cap="none" normalizeH="0" baseline="0" dirty="0" smtClean="0">
                <a:ln>
                  <a:noFill/>
                </a:ln>
                <a:solidFill>
                  <a:srgbClr val="212121"/>
                </a:solidFill>
                <a:effectLst/>
                <a:latin typeface="Segoe UI" panose="020B0502040204020203" pitchFamily="34" charset="0"/>
                <a:ea typeface="Times New Roman" panose="02020603050405020304" pitchFamily="18" charset="0"/>
                <a:cs typeface="Segoe UI" panose="020B0502040204020203" pitchFamily="34" charset="0"/>
              </a:rPr>
              <a:t>SMOTE (Synthetic Minority Oversampling Technique) works by randomly picking a point from the minority class and computing the k-nearest neighbors for this point. The synthetic points are added between the chosen point and its neighbors.</a:t>
            </a:r>
            <a:endParaRPr kumimoji="0" lang="en-US" altLang="hi-IN"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i-IN"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pic>
        <p:nvPicPr>
          <p:cNvPr id="1025"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988" y="1602802"/>
            <a:ext cx="4974287" cy="14669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214312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i-IN"/>
          </a:p>
        </p:txBody>
      </p:sp>
      <p:sp>
        <p:nvSpPr>
          <p:cNvPr id="5" name="AutoShape 5" descr="data:image/png;base64,iVBORw0KGgoAAAANSUhEUgAAAYsAAAEHCAYAAABfkmooAAAABHNCSVQICAgIfAhkiAAAAAlwSFlzAAALEgAACxIB0t1+/AAAADh0RVh0U29mdHdhcmUAbWF0cGxvdGxpYiB2ZXJzaW9uMy4yLjIsIGh0dHA6Ly9tYXRwbG90bGliLm9yZy+WH4yJAAAYiUlEQVR4nO3dfbRddX3n8feHZx8hSIpI0FCNWqwVMQI+lkoFRMdQBxFGS0Bm0naoRds6wqxZUlFXsVqpj1gsgWCriE9DyjBiGqE+8hAk8lgkohQyINEAghRc4Hf+2L8rh3Bv9gm5596E+36tddbZ+7d/e+/fWWff+zn7t/f5nVQVkiStzxbT3QBJ0qbPsJAk9TIsJEm9DAtJUi/DQpLUa6vpbsAo7LTTTjV37tzpboYkbVYuv/zyn1bV7PGWPSbDYu7cuaxYsWK6myFJm5UkN020zG4oSVIvw0KS1MuwkCT1MiwkSb1GGhZJdkjyxST/luS6JC9JsmOSZUluaM+zWt0k+WiSVUmuTLLXwHYWtvo3JFk4yjZLkh5p1GcWHwG+WlXPBV4AXAccDyyvqnnA8jYP8BpgXnssAk4FSLIjcCKwD7A3cOJYwEiSpsbIwiLJ9sArgdMBquqXVXUnsABY0qotAQ5p0wuAs6pzMbBDkl2AA4FlVbW2qu4AlgEHjardkqRHGuWZxe7AGuCMJFck+YckTwB2rqpbW53bgJ3b9K7AzQPr39LKJiqXJE2RUYbFVsBewKlV9ULgFzzU5QRAdT+mMSk/qJFkUZIVSVasWbNmMjYpSWpG+Q3uW4BbquqSNv9FurD4SZJdqurW1s10e1u+GthtYP05rWw1sN865Retu7OqOg04DWD+/PkbHUAveudZG7sJPQZd/sEjp7sJ0rQY2ZlFVd0G3JzkOa1of+BaYCkwdkfTQuDcNr0UOLLdFbUvcFfrrroAOCDJrHZh+4BWJkmaIqMeG+ptwD8l2Qa4ETiaLqDOSXIMcBNwWKt7PnAwsAq4t9WlqtYmeS9wWat3UlWtHXG7JUkDRhoWVbUSmD/Oov3HqVvAsRNsZzGweHJbJ0kalt/gliT1MiwkSb0MC0lSL8NCktTLsJAk9TIsJEm9DAtJUi/DQpLUy7CQJPUyLCRJvQwLSVIvw0KS1MuwkCT1MiwkSb0MC0lSL8NCktTLsJAk9TIsJEm9DAtJUi/DQpLUy7CQJPUyLCRJvQwLSVIvw0KS1MuwkCT1MiwkSb1GGhZJfpzkqiQrk6xoZTsmWZbkhvY8q5UnyUeTrEpyZZK9BrazsNW/IcnCUbZZkvRIU3Fm8XtVtWdVzW/zxwPLq2oesLzNA7wGmNcei4BToQsX4ERgH2Bv4MSxgJEkTY3p6IZaACxp00uAQwbKz6rOxcAOSXYBDgSWVdXaqroDWAYcNNWNlqSZbNRhUcDXklyeZFEr27mqbm3TtwE7t+ldgZsH1r2llU1U/jBJFiVZkWTFmjVrJvM1SNKMt9WIt//yqlqd5DeAZUn+bXBhVVWSmowdVdVpwGkA8+fPn5RtSpI6Iz2zqKrV7fl24Ct01xx+0rqXaM+3t+qrgd0GVp/TyiYqlyRNkZGFRZInJHnS2DRwAHA1sBQYu6NpIXBum14KHNnuitoXuKt1V10AHJBkVruwfUArkyRNkVF2Q+0MfCXJ2H4+W1VfTXIZcE6SY4CbgMNa/fOBg4FVwL3A0QBVtTbJe4HLWr2TqmrtCNstSVrHyMKiqm4EXjBO+c+A/ccpL+DYCba1GFg82W2UJA3Hb3BLknoZFpKkXoaFJKmXYSFJ6mVYSJJ6GRaSpF6GhSSpl2EhSeplWEiSehkWkqRehoUkqZdhIUnqZVhIknoZFpKkXoaFJKmXYSFJ6mVYSJJ6GRaSpF6GhSSpl2EhSeplWEiSehkWkqRehoUkqZdhIUnqZVhIknoZFpKkXiMPiyRbJrkiyXltfvcklyRZleTzSbZp5du2+VVt+dyBbZzQyq9PcuCo2yxJeripOLM4DrhuYP4DwClV9SzgDuCYVn4McEcrP6XVI8kewOHA84CDgE8m2XIK2i1JakYaFknmAK8F/qHNB3gV8MVWZQlwSJte0OZpy/dv9RcAZ1fV/VX1I2AVsPco2y1JerhRn1n8HfA/gF+1+acAd1bVA23+FmDXNr0rcDNAW35Xq//r8nHW+bUki5KsSLJizZo1k/06JGlGG1lYJHkdcHtVXT6qfQyqqtOqan5VzZ89e/ZU7FKSZoytRrjtlwGvT3IwsB3wZOAjwA5JtmpnD3OA1a3+amA34JYkWwHbAz8bKB8zuI4kaQqM7Myiqk6oqjlVNZfuAvXXq+rNwIXAoa3aQuDcNr20zdOWf72qqpUf3u6W2h2YB1w6qnZLkh5plGcWE3kXcHaS9wFXAKe38tOBzyRZBaylCxiq6pok5wDXAg8Ax1bVg1PfbEmauaYkLKrqIuCiNn0j49zNVFX3AW+cYP33A+8fXQslSevjN7glSb0MC0lSL8NCktTLsJAk9TIsJEm9DAtJUi/DQpLUy7CQJPUyLCRJvQwLSVIvw0KS1MuwkCT1MiwkSb2GCosky4cpkyQ9Nq13iPIk2wGPB3ZKMgtIW/RkxvkdbEnSY1Pf71n8EfB24GnA5TwUFj8HPj7CdkmSNiHrDYuq+gjwkSRvq6qPTVGbJEmbmKF+Ka+qPpbkpcDcwXWq6qwRtUuStAkZKiySfAZ4JrASGPv96wIMC0maAYb9De75wB5VVaNsjCRp0zTs9yyuBp46yoZIkjZdw55Z7ARcm+RS4P6xwqp6/UhaJUnapAwbFn81ykZIkjZtw94N9a+jbogkadM17N1Qd9Pd/QSwDbA18IuqevKoGiZJ2nQMe2bxpLHpJAEWAPuOqlGSpE3LBo86W53/DRy4vnpJtktyaZLvJ7kmyXta+e5JLkmyKsnnk2zTyrdt86va8rkD2zqhlV+fZL37lSRNvmG7od4wMLsF3fcu7utZ7X7gVVV1T5KtgW8l+b/AnwOnVNXZST4FHAOc2p7vqKpnJTkc+ADwpiR7AIcDz6Mbo+pfkjy7qh4cb6eSpMk37JnFfxp4HAjcTdcVNaF2BnJPm926PQp4FfDFVr4EOKRNL2jztOX7D3R5nV1V91fVj4BVwN5DtluSNAmGvWZx9KPZeJIt6UarfRbwCeCHwJ1V9UCrcgsPDXW+K3Bz298DSe4CntLKLx7Y7OA6g/taBCwCePrTn/5omitJmsCwP340J8lXktzeHl9KMqdvvap6sKr2BObQnQ08dyPbu759nVZV86tq/uzZs0e1G0makYbthjoDWEp3zeBpwD+3sqFU1Z3AhcBLgB2SjJ3RzAFWt+nVwG4Abfn2wM8Gy8dZR5I0BYYNi9lVdUZVPdAeZwLr/fieZHaSHdr044BXA9fRhcahrdpC4Nw2vbTN05Z/vQ1cuBQ4vN0ttTswD7h0yHZLkibBsMN9/CzJW4DPtfkj6D71r88uwJJ23WIL4JyqOi/JtcDZSd4HXAGc3uqfDnwmySpgLd0dUFTVNUnOAa4FHgCO9U4oSZpaw4bFW4GPAafQ3dH0HeCo9a1QVVcCLxyn/EbGuZupqu4D3jjBtt4PvH/ItkqSJtmwYXESsLCq7gBIsiPwIboQkSQ9xg17zeJ3xoICoKrWMs5ZgyTpsWnYsNgiyayxmXZmMexZiSRpMzfsP/y/Bb6b5Att/o14DUGSZoxhv8F9VpIVdEN1ALyhqq4dXbMkSZuSobuSWjgYEJI0A23wEOWSpJnHsJAk9TIsJEm9DAtJUi/DQpLUy7CQJPUyLCRJvQwLSVIvw0KS1MuwkCT1MiwkSb0MC0lSL8NCktTLsJAk9TIsJEm9DAtJUi/DQpLUy7CQJPUyLCRJvUYWFkl2S3JhkmuTXJPkuFa+Y5JlSW5oz7NaeZJ8NMmqJFcm2WtgWwtb/RuSLBxVmyVJ4xvlmcUDwF9U1R7AvsCxSfYAjgeWV9U8YHmbB3gNMK89FgGnQhcuwInAPsDewIljASNJmhojC4uqurWqvtem7wauA3YFFgBLWrUlwCFtegFwVnUuBnZIsgtwILCsqtZW1R3AMuCgUbVbkvRIU3LNIslc4IXAJcDOVXVrW3QbsHOb3hW4eWC1W1rZROXr7mNRkhVJVqxZs2ZS2y9JM93IwyLJE4EvAW+vqp8PLquqAmoy9lNVp1XV/KqaP3v27MnYpCSpGWlYJNmaLij+qaq+3Ip/0rqXaM+3t/LVwG4Dq89pZROVS5KmyCjvhgpwOnBdVX14YNFSYOyOpoXAuQPlR7a7ovYF7mrdVRcABySZ1S5sH9DKJElTZKsRbvtlwB8CVyVZ2cr+J3AycE6SY4CbgMPasvOBg4FVwL3A0QBVtTbJe4HLWr2TqmrtCNstSVrHyMKiqr4FZILF+49Tv4BjJ9jWYmDx5LVOkrQh/Aa3JKmXYSFJ6mVYSJJ6GRaSpF6GhSSpl2EhSeplWEiSehkWkqRehoUkqZdhIUnqZVhIknoZFpKkXoaFJKmXYSFJ6mVYSJJ6GRaSpF6GhSSpl2EhSeplWEiSehkWkqRehoUkqZdhIUnqZVhIknoZFpKkXoaFJKnXVtPdAEkb5t9Pev50N0GboKe/+6qRbn9kZxZJFie5PcnVA2U7JlmW5Ib2PKuVJ8lHk6xKcmWSvQbWWdjq35Bk4ajaK0ma2Ci7oc4EDlqn7HhgeVXNA5a3eYDXAPPaYxFwKnThApwI7APsDZw4FjCSpKkzsrCoqm8Aa9cpXgAsadNLgEMGys+qzsXADkl2AQ4EllXV2qq6A1jGIwNIkjRiU32Be+equrVN3wbs3KZ3BW4eqHdLK5uo/BGSLEqyIsmKNWvWTG6rJWmGm7a7oaqqgJrE7Z1WVfOrav7s2bMna7OSJKY+LH7Supdoz7e38tXAbgP15rSyicolSVNoqsNiKTB2R9NC4NyB8iPbXVH7Ane17qoLgAOSzGoXtg9oZZKkKTSy71kk+RywH7BTklvo7mo6GTgnyTHATcBhrfr5wMHAKuBe4GiAqlqb5L3AZa3eSVW17kVzSdKIjSwsquqICRbtP07dAo6dYDuLgcWT2DRJ0gZyuA9JUi/DQpLUy7CQJPUyLCRJvQwLSVIvw0KS1MuwkCT1MiwkSb0MC0lSL8NCktTLsJAk9TIsJEm9DAtJUi/DQpLUy7CQJPUyLCRJvQwLSVIvw0KS1MuwkCT1MiwkSb0MC0lSL8NCktTLsJAk9TIsJEm9DAtJUi/DQpLUa7MJiyQHJbk+yaokx093eyRpJtkswiLJlsAngNcAewBHJNljelslSTPHZhEWwN7Aqqq6sap+CZwNLJjmNknSjLHVdDdgSLsCNw/M3wLsM1ghySJgUZu9J8n1U9S2mWAn4KfT3YhNQT60cLqboIfz2BxzYiZjK8+YaMHmEha9quo04LTpbsdjUZIVVTV/utshrctjc+psLt1Qq4HdBubntDJJ0hTYXMLiMmBekt2TbAMcDiyd5jZJ0oyxWXRDVdUDSf4UuADYElhcVddMc7NmErv3tKny2JwiqarpboMkaRO3uXRDSZKmkWEhSeplWEyxJA8mWTnwWO/QJUnOT7LDepa/Pcnjh62/gW19dtveDUm+l+ScJDs/iu0cleRpk9EmTY0khySpJM8dKNszycED8/sleel6tvH6seO7bW+DR11Ics8E5U9NcnaSHya5vB2nz34U239U7ZqJDIup9x9VtefA4+T1Va6qg6vqzvVUeTvw+A2oP5Qk2wH/Bzi1quZV1V7AJ4HZj2JzRwFTFhbpeGxvnCOAb7XnMXsCBw/M7weMGxZJtqqqpQPH9yF0Q/VstCQBvgJcVFXPrKoXAScAG/xBZjLbNaw2fNHmp6p8TOEDuGecsu2B64HntPnPAf+tTf+Y7luqT6D75/194GrgTcCfAb8ErgIuXKf+XOA64NPANcDXgMe1Oi8GrgRWAh8Erh6nTW8FzprgNRwFfHxg/jy6fxxbAme29l0FvAM4FLinvb6VwOOA/YErWp3FwLYDbf/rVm8FsBfdHXA/BP54YH/vpLud+krgPa1sbtvHWe31PmO63+vN9QE8ke57TM8Grm9l2wD/Dqxp78+7gNtavZXAK9p7/yngEuDDY8cJXaCsBX7U6j6zPb4KXA58E3hu28/uwHfbsfG+Cf5eXgV8Y4K27wecNzD/ceCoNn0ycG07bj40Qbv2BC5udb4CzGrrXgSc0o7L69rf0JeBG4D3DezvLcClbXt/D2w59ncP/C3d3+/Lp/s9flTHxXQ3YKY9gAfbgTT2eFMrf3X7Izkc+OpA/R/T/fP/z8CnB8q3H1w+Tv25wAPAnq38HOAtbfpq4CVt+mTGD4sPA8dN8BqOYvyweBGwbKB8h/Z8ETC/TW9HN3TLs9v8WcDbB9r+J236lPYH+yS6s5mftPID6G6XDN2Z8XnAK9vr/RWw73S/x5v7A3gzcHqb/g7wogne978C/nJg/sz2fmy5bv227NCBusuBeW16H+DrbXopcGSbPpbxw+LPgFMmaPt+jBMWwFPoPkyM3QG6wwTtuhL43TZ9EvB3A8fwB9r0ccD/A3YBtqUbfugpwG8B/wxs3ep9cuC1FHDYdL+3G/PwVH3qrdsN9XmAqlpG92nqE8B/HWe9q4BXJ/lAkldU1V1D7OtHVbWyTV8OzG3XM55UVd9t5Z/duJfzMDcCv5nkY0kOAn4+Tp3ntHb9oM0voftnP2bsy5ZXAZdU1d1VtQa4v7X9gPa4Avge8FxgXlvnpqq6eBJfz0x1BN1gnbTnI9ZTd11fqKoH11chyRPpPtV/IcnYJ/Bd2uKX0Z1ZA3xmA/bb5y7gPuD0JG8A7h2nXdvThci/tqL1HZvXVNWtVXU/3XG/G90Z84uAy9rr2h/4zbbOg8CXJvH1TLnN4kt5M0HrY/8tuoN4Ft2nlV+rqh8k2Yuuz/h9SZZX1Uk9m71/YPpBui6gYV0D/O4Eyx7g4de7tmttvCPJC4ADgT8GDqPrztoQY23+FQ9v/6/ojtcAf11Vfz+4UpK5wC82cF9aR5Id6bp5np+k6LoWK8k7h9zEMO/BFsCdVbXnBMv7vvx1DV335ngmOjYfSLI33T/wQ4E/pXudG2KYY3NJVZ0wzrr39YXops4zi03HO+j6Qv8LcEaSrQcXtruJ7q2qf6S7zrBXW3Q3XVfNUKq7+H13krFRew+foOpngZcmee1AG16Z5Lfpuov2TLJFkt3ohpAnyU7AFlX1JeB/TdDG6+nOcJ7V5v8QGPskN4wLgLe2T6ck2TXJb2zA+lq/Q4HPVNUzqmpuVe1G16f/Ch55rG3IsffrulX1c+BHSd4Iv74h4QWt3rd56Jh88wTb+jqwbRtpmraN30nyCuAmYI8k27Yz0f3b8ifSdd2eT/e3Nra/wXbdBdzRtgMbfmwuBw4dOx6T7JhkwlFcNzeGxdR73Dq3zp6c5Dl0XU9/UVXfBL5B98920POBS9vp7Yl0F/+g67//apILN6ANxwCfbtt6At0p+sNU1X8ArwPe1m6dvRb473QXOL9N9w/kWuCjdN1B0A0lf1Hb7j/S3aEC7cJnKw9wNF0XxFV0n8o+NWzDq+prdEH23bb+F9mAsFSvI+gu7A76Uiu/kO4f8cokb6Lrn/+DNv8K1u9s4J1JrkjyTLogOCbJ9+nOFMZ+n+Y44Nj23u463oaquwjwB8Dvt1tnr6G7MeK2qrqZ7vrc1e35irbak4DzklxJd5fXn0/QroXAB1u9PemuWwylqq6l+7v9Wlt/GQ91r232HO5jBkryxKq6p00fD+xSVcdNc7MkbcK8ZjEzvTbJCXTv/010d4tI0oQ8s5Ak9fKahSSpl2EhSeplWEiSehkWkqRehoVmnHWH357MobeTnJTk9yexrUclWTPwvZyzWvmZSSb6FrM06QwLzUTrDr89aUNvV9W7q+pfJrm9nx8YS+zISd62NBTDQjNKG/bh5XTfYj88yTZ039J9U/vk/i66ca3eMfbN5PYp/lNJLgH+pn3a/3g7+3g93Td+VyZ55uAn/iT7t28GX5VkcZJtW/mPk7wn3Q9KXZWBHxh6lK/p3UkuS3J1ktOSpJW/OMmVrW0fTHL1xuxHM5thoZlmAd0Q8D8AfkY3jMq7eejT+wfohh85pc1/s603B3hpVY0NE0FVfYduJNJ3tro/HFuW7sejzqQbgv75dF+A/JOBdvy0uh+UOhX4y542jwXZyiRHj7P841X14qr6bbrBIl/Xys8A/qgN2LdZD2Kn6WdYaKZ5tMNv9w69vY6+odi/3J4vp/stjvUZ7IY6Y5zlv5fkkjae0quA52W0Q9FrBnK4D80YmWD4bbqB7PpM9vDnY0NcP8hG/B22M5hP0v241M1J/oo2LLc0mTyz0Ewy0fDbT2cSht5ex8YOxT6ssWD4absecyhs0FD00lAMC80kEw2//VQmb+htAKrqPjZiKPZhtVD4NN2Q3BfQ/Tb5mN6h6KVhOZCg9BjlUPSaTF6zkB67HIpek8YzC2kT0G6JXfdT/7er6tjpaI+0LsNCktTLC9ySpF6GhSSpl2EhSeplWEiSev1/bcVtdlA0tlQ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i-IN"/>
          </a:p>
        </p:txBody>
      </p:sp>
      <p:sp>
        <p:nvSpPr>
          <p:cNvPr id="6" name="AutoShape 7" descr="data:image/png;base64,iVBORw0KGgoAAAANSUhEUgAAAYsAAAEHCAYAAABfkmooAAAABHNCSVQICAgIfAhkiAAAAAlwSFlzAAALEgAACxIB0t1+/AAAADh0RVh0U29mdHdhcmUAbWF0cGxvdGxpYiB2ZXJzaW9uMy4yLjIsIGh0dHA6Ly9tYXRwbG90bGliLm9yZy+WH4yJAAAYiUlEQVR4nO3dfbRddX3n8feHZx8hSIpI0FCNWqwVMQI+lkoFRMdQBxFGS0Bm0naoRds6wqxZUlFXsVqpj1gsgWCriE9DyjBiGqE+8hAk8lgkohQyINEAghRc4Hf+2L8rh3Bv9gm5596E+36tddbZ+7d/e+/fWWff+zn7t/f5nVQVkiStzxbT3QBJ0qbPsJAk9TIsJEm9DAtJUi/DQpLUa6vpbsAo7LTTTjV37tzpboYkbVYuv/zyn1bV7PGWPSbDYu7cuaxYsWK6myFJm5UkN020zG4oSVIvw0KS1MuwkCT1MiwkSb1GGhZJdkjyxST/luS6JC9JsmOSZUluaM+zWt0k+WiSVUmuTLLXwHYWtvo3JFk4yjZLkh5p1GcWHwG+WlXPBV4AXAccDyyvqnnA8jYP8BpgXnssAk4FSLIjcCKwD7A3cOJYwEiSpsbIwiLJ9sArgdMBquqXVXUnsABY0qotAQ5p0wuAs6pzMbBDkl2AA4FlVbW2qu4AlgEHjardkqRHGuWZxe7AGuCMJFck+YckTwB2rqpbW53bgJ3b9K7AzQPr39LKJiqXJE2RUYbFVsBewKlV9ULgFzzU5QRAdT+mMSk/qJFkUZIVSVasWbNmMjYpSWpG+Q3uW4BbquqSNv9FurD4SZJdqurW1s10e1u+GthtYP05rWw1sN865Retu7OqOg04DWD+/PkbHUAveudZG7sJPQZd/sEjp7sJ0rQY2ZlFVd0G3JzkOa1of+BaYCkwdkfTQuDcNr0UOLLdFbUvcFfrrroAOCDJrHZh+4BWJkmaIqMeG+ptwD8l2Qa4ETiaLqDOSXIMcBNwWKt7PnAwsAq4t9WlqtYmeS9wWat3UlWtHXG7JUkDRhoWVbUSmD/Oov3HqVvAsRNsZzGweHJbJ0kalt/gliT1MiwkSb0MC0lSL8NCktTLsJAk9TIsJEm9DAtJUi/DQpLUy7CQJPUyLCRJvQwLSVIvw0KS1MuwkCT1MiwkSb0MC0lSL8NCktTLsJAk9TIsJEm9DAtJUi/DQpLUy7CQJPUyLCRJvQwLSVIvw0KS1MuwkCT1MiwkSb1GGhZJfpzkqiQrk6xoZTsmWZbkhvY8q5UnyUeTrEpyZZK9BrazsNW/IcnCUbZZkvRIU3Fm8XtVtWdVzW/zxwPLq2oesLzNA7wGmNcei4BToQsX4ERgH2Bv4MSxgJEkTY3p6IZaACxp00uAQwbKz6rOxcAOSXYBDgSWVdXaqroDWAYcNNWNlqSZbNRhUcDXklyeZFEr27mqbm3TtwE7t+ldgZsH1r2llU1U/jBJFiVZkWTFmjVrJvM1SNKMt9WIt//yqlqd5DeAZUn+bXBhVVWSmowdVdVpwGkA8+fPn5RtSpI6Iz2zqKrV7fl24Ct01xx+0rqXaM+3t+qrgd0GVp/TyiYqlyRNkZGFRZInJHnS2DRwAHA1sBQYu6NpIXBum14KHNnuitoXuKt1V10AHJBkVruwfUArkyRNkVF2Q+0MfCXJ2H4+W1VfTXIZcE6SY4CbgMNa/fOBg4FVwL3A0QBVtTbJe4HLWr2TqmrtCNstSVrHyMKiqm4EXjBO+c+A/ccpL+DYCba1GFg82W2UJA3Hb3BLknoZFpKkXoaFJKmXYSFJ6mVYSJJ6GRaSpF6GhSSpl2EhSeplWEiSehkWkqRehoUkqZdhIUnqZVhIknoZFpKkXoaFJKmXYSFJ6mVYSJJ6GRaSpF6GhSSpl2EhSeplWEiSehkWkqRehoUkqZdhIUnqZVhIknoZFpKkXiMPiyRbJrkiyXltfvcklyRZleTzSbZp5du2+VVt+dyBbZzQyq9PcuCo2yxJeripOLM4DrhuYP4DwClV9SzgDuCYVn4McEcrP6XVI8kewOHA84CDgE8m2XIK2i1JakYaFknmAK8F/qHNB3gV8MVWZQlwSJte0OZpy/dv9RcAZ1fV/VX1I2AVsPco2y1JerhRn1n8HfA/gF+1+acAd1bVA23+FmDXNr0rcDNAW35Xq//r8nHW+bUki5KsSLJizZo1k/06JGlGG1lYJHkdcHtVXT6qfQyqqtOqan5VzZ89e/ZU7FKSZoytRrjtlwGvT3IwsB3wZOAjwA5JtmpnD3OA1a3+amA34JYkWwHbAz8bKB8zuI4kaQqM7Myiqk6oqjlVNZfuAvXXq+rNwIXAoa3aQuDcNr20zdOWf72qqpUf3u6W2h2YB1w6qnZLkh5plGcWE3kXcHaS9wFXAKe38tOBzyRZBaylCxiq6pok5wDXAg8Ax1bVg1PfbEmauaYkLKrqIuCiNn0j49zNVFX3AW+cYP33A+8fXQslSevjN7glSb0MC0lSL8NCktTLsJAk9TIsJEm9DAtJUi/DQpLUy7CQJPUyLCRJvQwLSVIvw0KS1MuwkCT1MiwkSb2GCosky4cpkyQ9Nq13iPIk2wGPB3ZKMgtIW/RkxvkdbEnSY1Pf71n8EfB24GnA5TwUFj8HPj7CdkmSNiHrDYuq+gjwkSRvq6qPTVGbJEmbmKF+Ka+qPpbkpcDcwXWq6qwRtUuStAkZKiySfAZ4JrASGPv96wIMC0maAYb9De75wB5VVaNsjCRp0zTs9yyuBp46yoZIkjZdw55Z7ARcm+RS4P6xwqp6/UhaJUnapAwbFn81ykZIkjZtw94N9a+jbogkadM17N1Qd9Pd/QSwDbA18IuqevKoGiZJ2nQMe2bxpLHpJAEWAPuOqlGSpE3LBo86W53/DRy4vnpJtktyaZLvJ7kmyXta+e5JLkmyKsnnk2zTyrdt86va8rkD2zqhlV+fZL37lSRNvmG7od4wMLsF3fcu7utZ7X7gVVV1T5KtgW8l+b/AnwOnVNXZST4FHAOc2p7vqKpnJTkc+ADwpiR7AIcDz6Mbo+pfkjy7qh4cb6eSpMk37JnFfxp4HAjcTdcVNaF2BnJPm926PQp4FfDFVr4EOKRNL2jztOX7D3R5nV1V91fVj4BVwN5DtluSNAmGvWZx9KPZeJIt6UarfRbwCeCHwJ1V9UCrcgsPDXW+K3Bz298DSe4CntLKLx7Y7OA6g/taBCwCePrTn/5omitJmsCwP340J8lXktzeHl9KMqdvvap6sKr2BObQnQ08dyPbu759nVZV86tq/uzZs0e1G0makYbthjoDWEp3zeBpwD+3sqFU1Z3AhcBLgB2SjJ3RzAFWt+nVwG4Abfn2wM8Gy8dZR5I0BYYNi9lVdUZVPdAeZwLr/fieZHaSHdr044BXA9fRhcahrdpC4Nw2vbTN05Z/vQ1cuBQ4vN0ttTswD7h0yHZLkibBsMN9/CzJW4DPtfkj6D71r88uwJJ23WIL4JyqOi/JtcDZSd4HXAGc3uqfDnwmySpgLd0dUFTVNUnOAa4FHgCO9U4oSZpaw4bFW4GPAafQ3dH0HeCo9a1QVVcCLxyn/EbGuZupqu4D3jjBtt4PvH/ItkqSJtmwYXESsLCq7gBIsiPwIboQkSQ9xg17zeJ3xoICoKrWMs5ZgyTpsWnYsNgiyayxmXZmMexZiSRpMzfsP/y/Bb6b5Att/o14DUGSZoxhv8F9VpIVdEN1ALyhqq4dXbMkSZuSobuSWjgYEJI0A23wEOWSpJnHsJAk9TIsJEm9DAtJUi/DQpLUy7CQJPUyLCRJvQwLSVIvw0KS1MuwkCT1MiwkSb0MC0lSL8NCktTLsJAk9TIsJEm9DAtJUi/DQpLUy7CQJPUyLCRJvUYWFkl2S3JhkmuTXJPkuFa+Y5JlSW5oz7NaeZJ8NMmqJFcm2WtgWwtb/RuSLBxVmyVJ4xvlmcUDwF9U1R7AvsCxSfYAjgeWV9U8YHmbB3gNMK89FgGnQhcuwInAPsDewIljASNJmhojC4uqurWqvtem7wauA3YFFgBLWrUlwCFtegFwVnUuBnZIsgtwILCsqtZW1R3AMuCgUbVbkvRIU3LNIslc4IXAJcDOVXVrW3QbsHOb3hW4eWC1W1rZROXr7mNRkhVJVqxZs2ZS2y9JM93IwyLJE4EvAW+vqp8PLquqAmoy9lNVp1XV/KqaP3v27MnYpCSpGWlYJNmaLij+qaq+3Ip/0rqXaM+3t/LVwG4Dq89pZROVS5KmyCjvhgpwOnBdVX14YNFSYOyOpoXAuQPlR7a7ovYF7mrdVRcABySZ1S5sH9DKJElTZKsRbvtlwB8CVyVZ2cr+J3AycE6SY4CbgMPasvOBg4FVwL3A0QBVtTbJe4HLWr2TqmrtCNstSVrHyMKiqr4FZILF+49Tv4BjJ9jWYmDx5LVOkrQh/Aa3JKmXYSFJ6mVYSJJ6GRaSpF6GhSSpl2EhSeplWEiSehkWkqRehoUkqZdhIUnqZVhIknoZFpKkXoaFJKmXYSFJ6mVYSJJ6GRaSpF6GhSSpl2EhSeplWEiSehkWkqRehoUkqZdhIUnqZVhIknoZFpKkXoaFJKnXVtPdAEkb5t9Pev50N0GboKe/+6qRbn9kZxZJFie5PcnVA2U7JlmW5Ib2PKuVJ8lHk6xKcmWSvQbWWdjq35Bk4ajaK0ma2Ci7oc4EDlqn7HhgeVXNA5a3eYDXAPPaYxFwKnThApwI7APsDZw4FjCSpKkzsrCoqm8Aa9cpXgAsadNLgEMGys+qzsXADkl2AQ4EllXV2qq6A1jGIwNIkjRiU32Be+equrVN3wbs3KZ3BW4eqHdLK5uo/BGSLEqyIsmKNWvWTG6rJWmGm7a7oaqqgJrE7Z1WVfOrav7s2bMna7OSJKY+LH7Supdoz7e38tXAbgP15rSyicolSVNoqsNiKTB2R9NC4NyB8iPbXVH7Ane17qoLgAOSzGoXtg9oZZKkKTSy71kk+RywH7BTklvo7mo6GTgnyTHATcBhrfr5wMHAKuBe4GiAqlqb5L3AZa3eSVW17kVzSdKIjSwsquqICRbtP07dAo6dYDuLgcWT2DRJ0gZyuA9JUi/DQpLUy7CQJPUyLCRJvQwLSVIvw0KS1MuwkCT1MiwkSb0MC0lSL8NCktTLsJAk9TIsJEm9DAtJUi/DQpLUy7CQJPUyLCRJvQwLSVIvw0KS1MuwkCT1MiwkSb0MC0lSL8NCktTLsJAk9TIsJEm9DAtJUi/DQpLUa7MJiyQHJbk+yaokx093eyRpJtkswiLJlsAngNcAewBHJNljelslSTPHZhEWwN7Aqqq6sap+CZwNLJjmNknSjLHVdDdgSLsCNw/M3wLsM1ghySJgUZu9J8n1U9S2mWAn4KfT3YhNQT60cLqboIfz2BxzYiZjK8+YaMHmEha9quo04LTpbsdjUZIVVTV/utshrctjc+psLt1Qq4HdBubntDJJ0hTYXMLiMmBekt2TbAMcDiyd5jZJ0oyxWXRDVdUDSf4UuADYElhcVddMc7NmErv3tKny2JwiqarpboMkaRO3uXRDSZKmkWEhSeplWEyxJA8mWTnwWO/QJUnOT7LDepa/Pcnjh62/gW19dtveDUm+l+ScJDs/iu0cleRpk9EmTY0khySpJM8dKNszycED8/sleel6tvH6seO7bW+DR11Ics8E5U9NcnaSHya5vB2nz34U239U7ZqJDIup9x9VtefA4+T1Va6qg6vqzvVUeTvw+A2oP5Qk2wH/Bzi1quZV1V7AJ4HZj2JzRwFTFhbpeGxvnCOAb7XnMXsCBw/M7weMGxZJtqqqpQPH9yF0Q/VstCQBvgJcVFXPrKoXAScAG/xBZjLbNaw2fNHmp6p8TOEDuGecsu2B64HntPnPAf+tTf+Y7luqT6D75/194GrgTcCfAb8ErgIuXKf+XOA64NPANcDXgMe1Oi8GrgRWAh8Erh6nTW8FzprgNRwFfHxg/jy6fxxbAme29l0FvAM4FLinvb6VwOOA/YErWp3FwLYDbf/rVm8FsBfdHXA/BP54YH/vpLud+krgPa1sbtvHWe31PmO63+vN9QE8ke57TM8Grm9l2wD/Dqxp78+7gNtavZXAK9p7/yngEuDDY8cJXaCsBX7U6j6zPb4KXA58E3hu28/uwHfbsfG+Cf5eXgV8Y4K27wecNzD/ceCoNn0ycG07bj40Qbv2BC5udb4CzGrrXgSc0o7L69rf0JeBG4D3DezvLcClbXt/D2w59ncP/C3d3+/Lp/s9flTHxXQ3YKY9gAfbgTT2eFMrf3X7Izkc+OpA/R/T/fP/z8CnB8q3H1w+Tv25wAPAnq38HOAtbfpq4CVt+mTGD4sPA8dN8BqOYvyweBGwbKB8h/Z8ETC/TW9HN3TLs9v8WcDbB9r+J236lPYH+yS6s5mftPID6G6XDN2Z8XnAK9vr/RWw73S/x5v7A3gzcHqb/g7wogne978C/nJg/sz2fmy5bv227NCBusuBeW16H+DrbXopcGSbPpbxw+LPgFMmaPt+jBMWwFPoPkyM3QG6wwTtuhL43TZ9EvB3A8fwB9r0ccD/A3YBtqUbfugpwG8B/wxs3ep9cuC1FHDYdL+3G/PwVH3qrdsN9XmAqlpG92nqE8B/HWe9q4BXJ/lAkldU1V1D7OtHVbWyTV8OzG3XM55UVd9t5Z/duJfzMDcCv5nkY0kOAn4+Tp3ntHb9oM0voftnP2bsy5ZXAZdU1d1VtQa4v7X9gPa4Avge8FxgXlvnpqq6eBJfz0x1BN1gnbTnI9ZTd11fqKoH11chyRPpPtV/IcnYJ/Bd2uKX0Z1ZA3xmA/bb5y7gPuD0JG8A7h2nXdvThci/tqL1HZvXVNWtVXU/3XG/G90Z84uAy9rr2h/4zbbOg8CXJvH1TLnN4kt5M0HrY/8tuoN4Ft2nlV+rqh8k2Yuuz/h9SZZX1Uk9m71/YPpBui6gYV0D/O4Eyx7g4de7tmttvCPJC4ADgT8GDqPrztoQY23+FQ9v/6/ojtcAf11Vfz+4UpK5wC82cF9aR5Id6bp5np+k6LoWK8k7h9zEMO/BFsCdVbXnBMv7vvx1DV335ngmOjYfSLI33T/wQ4E/pXudG2KYY3NJVZ0wzrr39YXops4zi03HO+j6Qv8LcEaSrQcXtruJ7q2qf6S7zrBXW3Q3XVfNUKq7+H13krFRew+foOpngZcmee1AG16Z5Lfpuov2TLJFkt3ohpAnyU7AFlX1JeB/TdDG6+nOcJ7V5v8QGPskN4wLgLe2T6ck2TXJb2zA+lq/Q4HPVNUzqmpuVe1G16f/Ch55rG3IsffrulX1c+BHSd4Iv74h4QWt3rd56Jh88wTb+jqwbRtpmraN30nyCuAmYI8k27Yz0f3b8ifSdd2eT/e3Nra/wXbdBdzRtgMbfmwuBw4dOx6T7JhkwlFcNzeGxdR73Dq3zp6c5Dl0XU9/UVXfBL5B98920POBS9vp7Yl0F/+g67//apILN6ANxwCfbtt6At0p+sNU1X8ArwPe1m6dvRb473QXOL9N9w/kWuCjdN1B0A0lf1Hb7j/S3aEC7cJnKw9wNF0XxFV0n8o+NWzDq+prdEH23bb+F9mAsFSvI+gu7A76Uiu/kO4f8cokb6Lrn/+DNv8K1u9s4J1JrkjyTLogOCbJ9+nOFMZ+n+Y44Nj23u463oaquwjwB8Dvt1tnr6G7MeK2qrqZ7vrc1e35irbak4DzklxJd5fXn0/QroXAB1u9PemuWwylqq6l+7v9Wlt/GQ91r232HO5jBkryxKq6p00fD+xSVcdNc7MkbcK8ZjEzvTbJCXTv/010d4tI0oQ8s5Ak9fKahSSpl2EhSeplWEiSehkWkqRehoVmnHWH357MobeTnJTk9yexrUclWTPwvZyzWvmZSSb6FrM06QwLzUTrDr89aUNvV9W7q+pfJrm9nx8YS+zISd62NBTDQjNKG/bh5XTfYj88yTZ039J9U/vk/i66ca3eMfbN5PYp/lNJLgH+pn3a/3g7+3g93Td+VyZ55uAn/iT7t28GX5VkcZJtW/mPk7wn3Q9KXZWBHxh6lK/p3UkuS3J1ktOSpJW/OMmVrW0fTHL1xuxHM5thoZlmAd0Q8D8AfkY3jMq7eejT+wfohh85pc1/s603B3hpVY0NE0FVfYduJNJ3tro/HFuW7sejzqQbgv75dF+A/JOBdvy0uh+UOhX4y542jwXZyiRHj7P841X14qr6bbrBIl/Xys8A/qgN2LdZD2Kn6WdYaKZ5tMNv9w69vY6+odi/3J4vp/stjvUZ7IY6Y5zlv5fkkjae0quA52W0Q9FrBnK4D80YmWD4bbqB7PpM9vDnY0NcP8hG/B22M5hP0v241M1J/oo2LLc0mTyz0Ewy0fDbT2cSht5ex8YOxT6ssWD4absecyhs0FD00lAMC80kEw2//VQmb+htAKrqPjZiKPZhtVD4NN2Q3BfQ/Tb5mN6h6KVhOZCg9BjlUPSaTF6zkB67HIpek8YzC2kT0G6JXfdT/7er6tjpaI+0LsNCktTLC9ySpF6GhSSpl2EhSeplWEiSev1/bcVtdlA0tlQ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i-IN"/>
          </a:p>
        </p:txBody>
      </p:sp>
      <p:sp>
        <p:nvSpPr>
          <p:cNvPr id="8" name="AutoShape 9" descr="data:image/png;base64,iVBORw0KGgoAAAANSUhEUgAAAYsAAAEHCAYAAABfkmooAAAABHNCSVQICAgIfAhkiAAAAAlwSFlzAAALEgAACxIB0t1+/AAAADh0RVh0U29mdHdhcmUAbWF0cGxvdGxpYiB2ZXJzaW9uMy4yLjIsIGh0dHA6Ly9tYXRwbG90bGliLm9yZy+WH4yJAAAYiUlEQVR4nO3dfbRddX3n8feHZx8hSIpI0FCNWqwVMQI+lkoFRMdQBxFGS0Bm0naoRds6wqxZUlFXsVqpj1gsgWCriE9DyjBiGqE+8hAk8lgkohQyINEAghRc4Hf+2L8rh3Bv9gm5596E+36tddbZ+7d/e+/fWWff+zn7t/f5nVQVkiStzxbT3QBJ0qbPsJAk9TIsJEm9DAtJUi/DQpLUa6vpbsAo7LTTTjV37tzpboYkbVYuv/zyn1bV7PGWPSbDYu7cuaxYsWK6myFJm5UkN020zG4oSVIvw0KS1MuwkCT1MiwkSb1GGhZJdkjyxST/luS6JC9JsmOSZUluaM+zWt0k+WiSVUmuTLLXwHYWtvo3JFk4yjZLkh5p1GcWHwG+WlXPBV4AXAccDyyvqnnA8jYP8BpgXnssAk4FSLIjcCKwD7A3cOJYwEiSpsbIwiLJ9sArgdMBquqXVXUnsABY0qotAQ5p0wuAs6pzMbBDkl2AA4FlVbW2qu4AlgEHjardkqRHGuWZxe7AGuCMJFck+YckTwB2rqpbW53bgJ3b9K7AzQPr39LKJiqXJE2RUYbFVsBewKlV9ULgFzzU5QRAdT+mMSk/qJFkUZIVSVasWbNmMjYpSWpG+Q3uW4BbquqSNv9FurD4SZJdqurW1s10e1u+GthtYP05rWw1sN865Retu7OqOg04DWD+/PkbHUAveudZG7sJPQZd/sEjp7sJ0rQY2ZlFVd0G3JzkOa1of+BaYCkwdkfTQuDcNr0UOLLdFbUvcFfrrroAOCDJrHZh+4BWJkmaIqMeG+ptwD8l2Qa4ETiaLqDOSXIMcBNwWKt7PnAwsAq4t9WlqtYmeS9wWat3UlWtHXG7JUkDRhoWVbUSmD/Oov3HqVvAsRNsZzGweHJbJ0kalt/gliT1MiwkSb0MC0lSL8NCktTLsJAk9TIsJEm9DAtJUi/DQpLUy7CQJPUyLCRJvQwLSVIvw0KS1MuwkCT1MiwkSb0MC0lSL8NCktTLsJAk9TIsJEm9DAtJUi/DQpLUy7CQJPUyLCRJvQwLSVIvw0KS1MuwkCT1MiwkSb1GGhZJfpzkqiQrk6xoZTsmWZbkhvY8q5UnyUeTrEpyZZK9BrazsNW/IcnCUbZZkvRIU3Fm8XtVtWdVzW/zxwPLq2oesLzNA7wGmNcei4BToQsX4ERgH2Bv4MSxgJEkTY3p6IZaACxp00uAQwbKz6rOxcAOSXYBDgSWVdXaqroDWAYcNNWNlqSZbNRhUcDXklyeZFEr27mqbm3TtwE7t+ldgZsH1r2llU1U/jBJFiVZkWTFmjVrJvM1SNKMt9WIt//yqlqd5DeAZUn+bXBhVVWSmowdVdVpwGkA8+fPn5RtSpI6Iz2zqKrV7fl24Ct01xx+0rqXaM+3t+qrgd0GVp/TyiYqlyRNkZGFRZInJHnS2DRwAHA1sBQYu6NpIXBum14KHNnuitoXuKt1V10AHJBkVruwfUArkyRNkVF2Q+0MfCXJ2H4+W1VfTXIZcE6SY4CbgMNa/fOBg4FVwL3A0QBVtTbJe4HLWr2TqmrtCNstSVrHyMKiqm4EXjBO+c+A/ccpL+DYCba1GFg82W2UJA3Hb3BLknoZFpKkXoaFJKmXYSFJ6mVYSJJ6GRaSpF6GhSSpl2EhSeplWEiSehkWkqRehoUkqZdhIUnqZVhIknoZFpKkXoaFJKmXYSFJ6mVYSJJ6GRaSpF6GhSSpl2EhSeplWEiSehkWkqRehoUkqZdhIUnqZVhIknoZFpKkXiMPiyRbJrkiyXltfvcklyRZleTzSbZp5du2+VVt+dyBbZzQyq9PcuCo2yxJeripOLM4DrhuYP4DwClV9SzgDuCYVn4McEcrP6XVI8kewOHA84CDgE8m2XIK2i1JakYaFknmAK8F/qHNB3gV8MVWZQlwSJte0OZpy/dv9RcAZ1fV/VX1I2AVsPco2y1JerhRn1n8HfA/gF+1+acAd1bVA23+FmDXNr0rcDNAW35Xq//r8nHW+bUki5KsSLJizZo1k/06JGlGG1lYJHkdcHtVXT6qfQyqqtOqan5VzZ89e/ZU7FKSZoytRrjtlwGvT3IwsB3wZOAjwA5JtmpnD3OA1a3+amA34JYkWwHbAz8bKB8zuI4kaQqM7Myiqk6oqjlVNZfuAvXXq+rNwIXAoa3aQuDcNr20zdOWf72qqpUf3u6W2h2YB1w6qnZLkh5plGcWE3kXcHaS9wFXAKe38tOBzyRZBaylCxiq6pok5wDXAg8Ax1bVg1PfbEmauaYkLKrqIuCiNn0j49zNVFX3AW+cYP33A+8fXQslSevjN7glSb0MC0lSL8NCktTLsJAk9TIsJEm9DAtJUi/DQpLUy7CQJPUyLCRJvQwLSVIvw0KS1MuwkCT1MiwkSb2GCosky4cpkyQ9Nq13iPIk2wGPB3ZKMgtIW/RkxvkdbEnSY1Pf71n8EfB24GnA5TwUFj8HPj7CdkmSNiHrDYuq+gjwkSRvq6qPTVGbJEmbmKF+Ka+qPpbkpcDcwXWq6qwRtUuStAkZKiySfAZ4JrASGPv96wIMC0maAYb9De75wB5VVaNsjCRp0zTs9yyuBp46yoZIkjZdw55Z7ARcm+RS4P6xwqp6/UhaJUnapAwbFn81ykZIkjZtw94N9a+jbogkadM17N1Qd9Pd/QSwDbA18IuqevKoGiZJ2nQMe2bxpLHpJAEWAPuOqlGSpE3LBo86W53/DRy4vnpJtktyaZLvJ7kmyXta+e5JLkmyKsnnk2zTyrdt86va8rkD2zqhlV+fZL37lSRNvmG7od4wMLsF3fcu7utZ7X7gVVV1T5KtgW8l+b/AnwOnVNXZST4FHAOc2p7vqKpnJTkc+ADwpiR7AIcDz6Mbo+pfkjy7qh4cb6eSpMk37JnFfxp4HAjcTdcVNaF2BnJPm926PQp4FfDFVr4EOKRNL2jztOX7D3R5nV1V91fVj4BVwN5DtluSNAmGvWZx9KPZeJIt6UarfRbwCeCHwJ1V9UCrcgsPDXW+K3Bz298DSe4CntLKLx7Y7OA6g/taBCwCePrTn/5omitJmsCwP340J8lXktzeHl9KMqdvvap6sKr2BObQnQ08dyPbu759nVZV86tq/uzZs0e1G0makYbthjoDWEp3zeBpwD+3sqFU1Z3AhcBLgB2SjJ3RzAFWt+nVwG4Abfn2wM8Gy8dZR5I0BYYNi9lVdUZVPdAeZwLr/fieZHaSHdr044BXA9fRhcahrdpC4Nw2vbTN05Z/vQ1cuBQ4vN0ttTswD7h0yHZLkibBsMN9/CzJW4DPtfkj6D71r88uwJJ23WIL4JyqOi/JtcDZSd4HXAGc3uqfDnwmySpgLd0dUFTVNUnOAa4FHgCO9U4oSZpaw4bFW4GPAafQ3dH0HeCo9a1QVVcCLxyn/EbGuZupqu4D3jjBtt4PvH/ItkqSJtmwYXESsLCq7gBIsiPwIboQkSQ9xg17zeJ3xoICoKrWMs5ZgyTpsWnYsNgiyayxmXZmMexZiSRpMzfsP/y/Bb6b5Att/o14DUGSZoxhv8F9VpIVdEN1ALyhqq4dXbMkSZuSobuSWjgYEJI0A23wEOWSpJnHsJAk9TIsJEm9DAtJUi/DQpLUy7CQJPUyLCRJvQwLSVIvw0KS1MuwkCT1MiwkSb0MC0lSL8NCktTLsJAk9TIsJEm9DAtJUi/DQpLUy7CQJPUyLCRJvUYWFkl2S3JhkmuTXJPkuFa+Y5JlSW5oz7NaeZJ8NMmqJFcm2WtgWwtb/RuSLBxVmyVJ4xvlmcUDwF9U1R7AvsCxSfYAjgeWV9U8YHmbB3gNMK89FgGnQhcuwInAPsDewIljASNJmhojC4uqurWqvtem7wauA3YFFgBLWrUlwCFtegFwVnUuBnZIsgtwILCsqtZW1R3AMuCgUbVbkvRIU3LNIslc4IXAJcDOVXVrW3QbsHOb3hW4eWC1W1rZROXr7mNRkhVJVqxZs2ZS2y9JM93IwyLJE4EvAW+vqp8PLquqAmoy9lNVp1XV/KqaP3v27MnYpCSpGWlYJNmaLij+qaq+3Ip/0rqXaM+3t/LVwG4Dq89pZROVS5KmyCjvhgpwOnBdVX14YNFSYOyOpoXAuQPlR7a7ovYF7mrdVRcABySZ1S5sH9DKJElTZKsRbvtlwB8CVyVZ2cr+J3AycE6SY4CbgMPasvOBg4FVwL3A0QBVtTbJe4HLWr2TqmrtCNstSVrHyMKiqr4FZILF+49Tv4BjJ9jWYmDx5LVOkrQh/Aa3JKmXYSFJ6mVYSJJ6GRaSpF6GhSSpl2EhSeplWEiSehkWkqRehoUkqZdhIUnqZVhIknoZFpKkXoaFJKmXYSFJ6mVYSJJ6GRaSpF6GhSSpl2EhSeplWEiSehkWkqRehoUkqZdhIUnqZVhIknoZFpKkXoaFJKnXVtPdAEkb5t9Pev50N0GboKe/+6qRbn9kZxZJFie5PcnVA2U7JlmW5Ib2PKuVJ8lHk6xKcmWSvQbWWdjq35Bk4ajaK0ma2Ci7oc4EDlqn7HhgeVXNA5a3eYDXAPPaYxFwKnThApwI7APsDZw4FjCSpKkzsrCoqm8Aa9cpXgAsadNLgEMGys+qzsXADkl2AQ4EllXV2qq6A1jGIwNIkjRiU32Be+equrVN3wbs3KZ3BW4eqHdLK5uo/BGSLEqyIsmKNWvWTG6rJWmGm7a7oaqqgJrE7Z1WVfOrav7s2bMna7OSJKY+LH7Supdoz7e38tXAbgP15rSyicolSVNoqsNiKTB2R9NC4NyB8iPbXVH7Ane17qoLgAOSzGoXtg9oZZKkKTSy71kk+RywH7BTklvo7mo6GTgnyTHATcBhrfr5wMHAKuBe4GiAqlqb5L3AZa3eSVW17kVzSdKIjSwsquqICRbtP07dAo6dYDuLgcWT2DRJ0gZyuA9JUi/DQpLUy7CQJPUyLCRJvQwLSVIvw0KS1MuwkCT1MiwkSb0MC0lSL8NCktTLsJAk9TIsJEm9DAtJUi/DQpLUy7CQJPUyLCRJvQwLSVIvw0KS1MuwkCT1MiwkSb0MC0lSL8NCktTLsJAk9TIsJEm9DAtJUi/DQpLUa7MJiyQHJbk+yaokx093eyRpJtkswiLJlsAngNcAewBHJNljelslSTPHZhEWwN7Aqqq6sap+CZwNLJjmNknSjLHVdDdgSLsCNw/M3wLsM1ghySJgUZu9J8n1U9S2mWAn4KfT3YhNQT60cLqboIfz2BxzYiZjK8+YaMHmEha9quo04LTpbsdjUZIVVTV/utshrctjc+psLt1Qq4HdBubntDJJ0hTYXMLiMmBekt2TbAMcDiyd5jZJ0oyxWXRDVdUDSf4UuADYElhcVddMc7NmErv3tKny2JwiqarpboMkaRO3uXRDSZKmkWEhSeplWEyxJA8mWTnwWO/QJUnOT7LDepa/Pcnjh62/gW19dtveDUm+l+ScJDs/iu0cleRpk9EmTY0khySpJM8dKNszycED8/sleel6tvH6seO7bW+DR11Ics8E5U9NcnaSHya5vB2nz34U239U7ZqJDIup9x9VtefA4+T1Va6qg6vqzvVUeTvw+A2oP5Qk2wH/Bzi1quZV1V7AJ4HZj2JzRwFTFhbpeGxvnCOAb7XnMXsCBw/M7weMGxZJtqqqpQPH9yF0Q/VstCQBvgJcVFXPrKoXAScAG/xBZjLbNaw2fNHmp6p8TOEDuGecsu2B64HntPnPAf+tTf+Y7luqT6D75/194GrgTcCfAb8ErgIuXKf+XOA64NPANcDXgMe1Oi8GrgRWAh8Erh6nTW8FzprgNRwFfHxg/jy6fxxbAme29l0FvAM4FLinvb6VwOOA/YErWp3FwLYDbf/rVm8FsBfdHXA/BP54YH/vpLud+krgPa1sbtvHWe31PmO63+vN9QE8ke57TM8Grm9l2wD/Dqxp78+7gNtavZXAK9p7/yngEuDDY8cJXaCsBX7U6j6zPb4KXA58E3hu28/uwHfbsfG+Cf5eXgV8Y4K27wecNzD/ceCoNn0ycG07bj40Qbv2BC5udb4CzGrrXgSc0o7L69rf0JeBG4D3DezvLcClbXt/D2w59ncP/C3d3+/Lp/s9flTHxXQ3YKY9gAfbgTT2eFMrf3X7Izkc+OpA/R/T/fP/z8CnB8q3H1w+Tv25wAPAnq38HOAtbfpq4CVt+mTGD4sPA8dN8BqOYvyweBGwbKB8h/Z8ETC/TW9HN3TLs9v8WcDbB9r+J236lPYH+yS6s5mftPID6G6XDN2Z8XnAK9vr/RWw73S/x5v7A3gzcHqb/g7wogne978C/nJg/sz2fmy5bv227NCBusuBeW16H+DrbXopcGSbPpbxw+LPgFMmaPt+jBMWwFPoPkyM3QG6wwTtuhL43TZ9EvB3A8fwB9r0ccD/A3YBtqUbfugpwG8B/wxs3ep9cuC1FHDYdL+3G/PwVH3qrdsN9XmAqlpG92nqE8B/HWe9q4BXJ/lAkldU1V1D7OtHVbWyTV8OzG3XM55UVd9t5Z/duJfzMDcCv5nkY0kOAn4+Tp3ntHb9oM0voftnP2bsy5ZXAZdU1d1VtQa4v7X9gPa4Avge8FxgXlvnpqq6eBJfz0x1BN1gnbTnI9ZTd11fqKoH11chyRPpPtV/IcnYJ/Bd2uKX0Z1ZA3xmA/bb5y7gPuD0JG8A7h2nXdvThci/tqL1HZvXVNWtVXU/3XG/G90Z84uAy9rr2h/4zbbOg8CXJvH1TLnN4kt5M0HrY/8tuoN4Ft2nlV+rqh8k2Yuuz/h9SZZX1Uk9m71/YPpBui6gYV0D/O4Eyx7g4de7tmttvCPJC4ADgT8GDqPrztoQY23+FQ9v/6/ojtcAf11Vfz+4UpK5wC82cF9aR5Id6bp5np+k6LoWK8k7h9zEMO/BFsCdVbXnBMv7vvx1DV335ngmOjYfSLI33T/wQ4E/pXudG2KYY3NJVZ0wzrr39YXops4zi03HO+j6Qv8LcEaSrQcXtruJ7q2qf6S7zrBXW3Q3XVfNUKq7+H13krFRew+foOpngZcmee1AG16Z5Lfpuov2TLJFkt3ohpAnyU7AFlX1JeB/TdDG6+nOcJ7V5v8QGPskN4wLgLe2T6ck2TXJb2zA+lq/Q4HPVNUzqmpuVe1G16f/Ch55rG3IsffrulX1c+BHSd4Iv74h4QWt3rd56Jh88wTb+jqwbRtpmraN30nyCuAmYI8k27Yz0f3b8ifSdd2eT/e3Nra/wXbdBdzRtgMbfmwuBw4dOx6T7JhkwlFcNzeGxdR73Dq3zp6c5Dl0XU9/UVXfBL5B98920POBS9vp7Yl0F/+g67//apILN6ANxwCfbtt6At0p+sNU1X8ArwPe1m6dvRb473QXOL9N9w/kWuCjdN1B0A0lf1Hb7j/S3aEC7cJnKw9wNF0XxFV0n8o+NWzDq+prdEH23bb+F9mAsFSvI+gu7A76Uiu/kO4f8cokb6Lrn/+DNv8K1u9s4J1JrkjyTLogOCbJ9+nOFMZ+n+Y44Nj23u463oaquwjwB8Dvt1tnr6G7MeK2qrqZ7vrc1e35irbak4DzklxJd5fXn0/QroXAB1u9PemuWwylqq6l+7v9Wlt/GQ91r232HO5jBkryxKq6p00fD+xSVcdNc7MkbcK8ZjEzvTbJCXTv/010d4tI0oQ8s5Ak9fKahSSpl2EhSeplWEiSehkWkqRehoVmnHWH357MobeTnJTk9yexrUclWTPwvZyzWvmZSSb6FrM06QwLzUTrDr89aUNvV9W7q+pfJrm9nx8YS+zISd62NBTDQjNKG/bh5XTfYj88yTZ039J9U/vk/i66ca3eMfbN5PYp/lNJLgH+pn3a/3g7+3g93Td+VyZ55uAn/iT7t28GX5VkcZJtW/mPk7wn3Q9KXZWBHxh6lK/p3UkuS3J1ktOSpJW/OMmVrW0fTHL1xuxHM5thoZlmAd0Q8D8AfkY3jMq7eejT+wfohh85pc1/s603B3hpVY0NE0FVfYduJNJ3tro/HFuW7sejzqQbgv75dF+A/JOBdvy0uh+UOhX4y542jwXZyiRHj7P841X14qr6bbrBIl/Xys8A/qgN2LdZD2Kn6WdYaKZ5tMNv9w69vY6+odi/3J4vp/stjvUZ7IY6Y5zlv5fkkjae0quA52W0Q9FrBnK4D80YmWD4bbqB7PpM9vDnY0NcP8hG/B22M5hP0v241M1J/oo2LLc0mTyz0Ewy0fDbT2cSht5ex8YOxT6ssWD4absecyhs0FD00lAMC80kEw2//VQmb+htAKrqPjZiKPZhtVD4NN2Q3BfQ/Tb5mN6h6KVhOZCg9BjlUPSaTF6zkB67HIpek8YzC2kT0G6JXfdT/7er6tjpaI+0LsNCktTLC9ySpF6GhSSpl2EhSeplWEiSev1/bcVtdlA0tlQ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i-IN"/>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28" y="3685593"/>
            <a:ext cx="4890811" cy="3040268"/>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0616" y="3595662"/>
            <a:ext cx="5316583" cy="3130199"/>
          </a:xfrm>
          <a:prstGeom prst="rect">
            <a:avLst/>
          </a:prstGeom>
        </p:spPr>
      </p:pic>
      <p:sp>
        <p:nvSpPr>
          <p:cNvPr id="14" name="TextBox 13"/>
          <p:cNvSpPr txBox="1"/>
          <p:nvPr/>
        </p:nvSpPr>
        <p:spPr>
          <a:xfrm>
            <a:off x="946001" y="3357502"/>
            <a:ext cx="4924698" cy="369332"/>
          </a:xfrm>
          <a:prstGeom prst="rect">
            <a:avLst/>
          </a:prstGeom>
          <a:noFill/>
        </p:spPr>
        <p:txBody>
          <a:bodyPr wrap="square" rtlCol="0">
            <a:spAutoFit/>
          </a:bodyPr>
          <a:lstStyle/>
          <a:p>
            <a:r>
              <a:rPr lang="en-US" dirty="0" smtClean="0"/>
              <a:t>                        Imbalance Data</a:t>
            </a:r>
            <a:endParaRPr lang="hi-IN" dirty="0"/>
          </a:p>
        </p:txBody>
      </p:sp>
      <p:sp>
        <p:nvSpPr>
          <p:cNvPr id="15" name="TextBox 14"/>
          <p:cNvSpPr txBox="1"/>
          <p:nvPr/>
        </p:nvSpPr>
        <p:spPr>
          <a:xfrm>
            <a:off x="7164776" y="3287354"/>
            <a:ext cx="4669545" cy="369332"/>
          </a:xfrm>
          <a:prstGeom prst="rect">
            <a:avLst/>
          </a:prstGeom>
          <a:noFill/>
        </p:spPr>
        <p:txBody>
          <a:bodyPr wrap="square" rtlCol="0">
            <a:spAutoFit/>
          </a:bodyPr>
          <a:lstStyle/>
          <a:p>
            <a:r>
              <a:rPr lang="en-US" dirty="0" smtClean="0"/>
              <a:t>              Balance Data after apply SMOTE</a:t>
            </a:r>
            <a:endParaRPr lang="hi-IN" dirty="0"/>
          </a:p>
        </p:txBody>
      </p:sp>
    </p:spTree>
    <p:extLst>
      <p:ext uri="{BB962C8B-B14F-4D97-AF65-F5344CB8AC3E}">
        <p14:creationId xmlns:p14="http://schemas.microsoft.com/office/powerpoint/2010/main" val="2737010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943" y="235132"/>
            <a:ext cx="11207931" cy="1673022"/>
          </a:xfrm>
          <a:prstGeom prst="rect">
            <a:avLst/>
          </a:prstGeom>
        </p:spPr>
        <p:txBody>
          <a:bodyPr wrap="square">
            <a:spAutoFit/>
          </a:bodyPr>
          <a:lstStyle/>
          <a:p>
            <a:pPr>
              <a:lnSpc>
                <a:spcPct val="107000"/>
              </a:lnSpc>
              <a:spcAft>
                <a:spcPts val="0"/>
              </a:spcAft>
            </a:pPr>
            <a:r>
              <a:rPr lang="en-US" sz="2400" b="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Machine Learning:</a:t>
            </a:r>
            <a:endParaRPr lang="en-US" sz="1400" dirty="0" smtClean="0">
              <a:effectLst/>
              <a:latin typeface="Calibri" panose="020F0502020204030204" pitchFamily="34" charset="0"/>
              <a:ea typeface="Calibri" panose="020F0502020204030204" pitchFamily="34" charset="0"/>
              <a:cs typeface="Mangal"/>
            </a:endParaRPr>
          </a:p>
          <a:p>
            <a:pPr>
              <a:lnSpc>
                <a:spcPct val="107000"/>
              </a:lnSpc>
              <a:spcAft>
                <a:spcPts val="0"/>
              </a:spcAft>
            </a:pPr>
            <a:r>
              <a:rPr lang="en-US" sz="2400" b="1" dirty="0" smtClea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dirty="0" smtClean="0">
                <a:solidFill>
                  <a:srgbClr val="000000"/>
                </a:solidFill>
                <a:effectLst/>
                <a:latin typeface="Arial" panose="020B0604020202020204" pitchFamily="34" charset="0"/>
                <a:ea typeface="Times New Roman" panose="02020603050405020304" pitchFamily="18" charset="0"/>
                <a:cs typeface="Mangal"/>
              </a:rPr>
              <a:t>Machine Learning is concerned with computer programs that automatically improve their performance through experience</a:t>
            </a:r>
            <a:r>
              <a:rPr lang="en-US" sz="1600" dirty="0" smtClean="0">
                <a:solidFill>
                  <a:srgbClr val="000000"/>
                </a:solidFill>
                <a:effectLst/>
                <a:latin typeface="Arial" panose="020B0604020202020204" pitchFamily="34" charset="0"/>
                <a:ea typeface="Times New Roman" panose="02020603050405020304" pitchFamily="18" charset="0"/>
                <a:cs typeface="Mangal"/>
              </a:rPr>
              <a:t>.</a:t>
            </a:r>
          </a:p>
          <a:p>
            <a:pPr>
              <a:lnSpc>
                <a:spcPct val="107000"/>
              </a:lnSpc>
              <a:spcAft>
                <a:spcPts val="0"/>
              </a:spcAft>
            </a:pPr>
            <a:endParaRPr lang="en-US" sz="1400" dirty="0" smtClean="0">
              <a:effectLst/>
              <a:latin typeface="Calibri" panose="020F0502020204030204" pitchFamily="34" charset="0"/>
              <a:ea typeface="Calibri" panose="020F0502020204030204" pitchFamily="34" charset="0"/>
              <a:cs typeface="Mangal"/>
            </a:endParaRPr>
          </a:p>
          <a:p>
            <a:pPr>
              <a:lnSpc>
                <a:spcPct val="107000"/>
              </a:lnSpc>
              <a:spcAft>
                <a:spcPts val="0"/>
              </a:spcAft>
            </a:pPr>
            <a:r>
              <a:rPr lang="en-US" sz="1600" dirty="0" smtClean="0">
                <a:solidFill>
                  <a:srgbClr val="000000"/>
                </a:solidFill>
                <a:effectLst/>
                <a:latin typeface="Arial" panose="020B0604020202020204" pitchFamily="34" charset="0"/>
                <a:ea typeface="Times New Roman" panose="02020603050405020304" pitchFamily="18" charset="0"/>
                <a:cs typeface="Mangal"/>
              </a:rPr>
              <a:t> </a:t>
            </a:r>
            <a:endParaRPr lang="en-US" sz="1400" dirty="0">
              <a:effectLst/>
              <a:latin typeface="Calibri" panose="020F0502020204030204" pitchFamily="34" charset="0"/>
              <a:ea typeface="Calibri" panose="020F0502020204030204" pitchFamily="34" charset="0"/>
              <a:cs typeface="Mangal"/>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500178" y="1255442"/>
            <a:ext cx="5402851" cy="1305424"/>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2024743" y="3581176"/>
            <a:ext cx="6688183" cy="3276824"/>
          </a:xfrm>
          <a:prstGeom prst="rect">
            <a:avLst/>
          </a:prstGeom>
        </p:spPr>
      </p:pic>
      <p:sp>
        <p:nvSpPr>
          <p:cNvPr id="5" name="Rectangle 4"/>
          <p:cNvSpPr/>
          <p:nvPr/>
        </p:nvSpPr>
        <p:spPr>
          <a:xfrm>
            <a:off x="201216" y="3192480"/>
            <a:ext cx="4449161" cy="388696"/>
          </a:xfrm>
          <a:prstGeom prst="rect">
            <a:avLst/>
          </a:prstGeom>
        </p:spPr>
        <p:txBody>
          <a:bodyPr wrap="square">
            <a:spAutoFit/>
          </a:bodyPr>
          <a:lstStyle/>
          <a:p>
            <a:pPr algn="just">
              <a:lnSpc>
                <a:spcPct val="107000"/>
              </a:lnSpc>
              <a:spcBef>
                <a:spcPts val="200"/>
              </a:spcBef>
              <a:spcAft>
                <a:spcPts val="0"/>
              </a:spcAft>
            </a:pPr>
            <a:r>
              <a:rPr lang="en-US" b="1" dirty="0" smtClean="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Classification of Machine Learning:-</a:t>
            </a:r>
            <a:endParaRPr lang="en-US" sz="1200" b="1" dirty="0">
              <a:solidFill>
                <a:srgbClr val="2E74B5"/>
              </a:solidFill>
              <a:effectLst/>
              <a:latin typeface="Calibri Light" panose="020F0302020204030204" pitchFamily="34" charset="0"/>
              <a:ea typeface="Times New Roman" panose="02020603050405020304" pitchFamily="18" charset="0"/>
              <a:cs typeface="Mangal"/>
            </a:endParaRPr>
          </a:p>
        </p:txBody>
      </p:sp>
    </p:spTree>
    <p:extLst>
      <p:ext uri="{BB962C8B-B14F-4D97-AF65-F5344CB8AC3E}">
        <p14:creationId xmlns:p14="http://schemas.microsoft.com/office/powerpoint/2010/main" val="27786790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74320" y="202411"/>
            <a:ext cx="10463349" cy="7643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hi-IN" sz="2400" b="1" i="0" u="none" strike="noStrike" cap="none" normalizeH="0" baseline="0" smtClean="0">
                <a:ln>
                  <a:noFill/>
                </a:ln>
                <a:solidFill>
                  <a:srgbClr val="610B38"/>
                </a:solidFill>
                <a:effectLst/>
                <a:latin typeface="Calibri Light" panose="020F0302020204030204" pitchFamily="34" charset="0"/>
                <a:ea typeface="Times New Roman" panose="02020603050405020304" pitchFamily="18" charset="0"/>
                <a:cs typeface="Helvetica" panose="020B0604020202020204" pitchFamily="34" charset="0"/>
              </a:rPr>
              <a:t>Steps Involved in Supervised Learning:</a:t>
            </a:r>
            <a:endParaRPr kumimoji="0" lang="en-US" altLang="hi-IN" sz="2400" b="0" i="0" u="none" strike="noStrike" cap="none" normalizeH="0" baseline="0" smtClean="0">
              <a:ln>
                <a:noFill/>
              </a:ln>
              <a:solidFill>
                <a:srgbClr val="2E74B5"/>
              </a:solidFill>
              <a:effectLst/>
              <a:latin typeface="Calibri Light" panose="020F0302020204030204" pitchFamily="34" charset="0"/>
              <a:ea typeface="Times New Roman" panose="02020603050405020304" pitchFamily="18" charset="0"/>
              <a:cs typeface="Mang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hi-IN" sz="2400" b="0" i="0" u="none" strike="noStrike" cap="none" normalizeH="0" baseline="0" smtClean="0">
              <a:ln>
                <a:noFill/>
              </a:ln>
              <a:solidFill>
                <a:schemeClr val="tx1"/>
              </a:solidFill>
              <a:effectLst/>
              <a:latin typeface="Arial" panose="020B0604020202020204" pitchFamily="34" charset="0"/>
            </a:endParaRPr>
          </a:p>
        </p:txBody>
      </p:sp>
      <p:pic>
        <p:nvPicPr>
          <p:cNvPr id="2049"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 y="1018903"/>
            <a:ext cx="45719" cy="457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flipV="1">
            <a:off x="274320" y="992777"/>
            <a:ext cx="10463349" cy="832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hi-IN"/>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698115" y="872625"/>
            <a:ext cx="4551771" cy="2447925"/>
          </a:xfrm>
          <a:prstGeom prst="rect">
            <a:avLst/>
          </a:prstGeom>
        </p:spPr>
      </p:pic>
      <p:sp>
        <p:nvSpPr>
          <p:cNvPr id="4" name="Rectangle 3"/>
          <p:cNvSpPr/>
          <p:nvPr/>
        </p:nvSpPr>
        <p:spPr>
          <a:xfrm>
            <a:off x="-97299" y="3750294"/>
            <a:ext cx="6019533" cy="388696"/>
          </a:xfrm>
          <a:prstGeom prst="rect">
            <a:avLst/>
          </a:prstGeom>
        </p:spPr>
        <p:txBody>
          <a:bodyPr wrap="none">
            <a:spAutoFit/>
          </a:bodyPr>
          <a:lstStyle/>
          <a:p>
            <a:pPr algn="just">
              <a:lnSpc>
                <a:spcPct val="107000"/>
              </a:lnSpc>
              <a:spcBef>
                <a:spcPts val="200"/>
              </a:spcBef>
              <a:spcAft>
                <a:spcPts val="0"/>
              </a:spcAft>
            </a:pPr>
            <a:r>
              <a:rPr lang="en-US" b="1" dirty="0" smtClean="0">
                <a:solidFill>
                  <a:srgbClr val="610B38"/>
                </a:solidFill>
                <a:effectLst/>
                <a:latin typeface="Helvetica" panose="020B0604020202020204" pitchFamily="34" charset="0"/>
                <a:ea typeface="Times New Roman" panose="02020603050405020304" pitchFamily="18" charset="0"/>
                <a:cs typeface="Helvetica" panose="020B0604020202020204" pitchFamily="34" charset="0"/>
              </a:rPr>
              <a:t>    Types of supervised Machine learning Algorithms:</a:t>
            </a:r>
            <a:endParaRPr lang="en-US" sz="1200" b="1" dirty="0">
              <a:solidFill>
                <a:srgbClr val="2E74B5"/>
              </a:solidFill>
              <a:effectLst/>
              <a:latin typeface="Calibri Light" panose="020F0302020204030204" pitchFamily="34" charset="0"/>
              <a:ea typeface="Times New Roman" panose="02020603050405020304" pitchFamily="18" charset="0"/>
              <a:cs typeface="Mangal"/>
            </a:endParaRPr>
          </a:p>
        </p:txBody>
      </p:sp>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3237276" y="4383033"/>
            <a:ext cx="3699102" cy="1721096"/>
          </a:xfrm>
          <a:prstGeom prst="rect">
            <a:avLst/>
          </a:prstGeom>
        </p:spPr>
      </p:pic>
      <p:sp>
        <p:nvSpPr>
          <p:cNvPr id="6" name="Rectangle 5"/>
          <p:cNvSpPr/>
          <p:nvPr/>
        </p:nvSpPr>
        <p:spPr>
          <a:xfrm>
            <a:off x="320038" y="6313135"/>
            <a:ext cx="11567162" cy="338554"/>
          </a:xfrm>
          <a:prstGeom prst="rect">
            <a:avLst/>
          </a:prstGeom>
        </p:spPr>
        <p:txBody>
          <a:bodyPr wrap="square">
            <a:spAutoFit/>
          </a:bodyPr>
          <a:lstStyle/>
          <a:p>
            <a:pPr>
              <a:spcBef>
                <a:spcPts val="600"/>
              </a:spcBef>
              <a:spcAft>
                <a:spcPts val="450"/>
              </a:spcAft>
            </a:pPr>
            <a:r>
              <a:rPr lang="en-US" sz="1600" b="1" dirty="0" smtClean="0">
                <a:solidFill>
                  <a:srgbClr val="202124"/>
                </a:solidFill>
                <a:effectLst/>
                <a:latin typeface="Segoe UI" panose="020B0502040204020203" pitchFamily="34" charset="0"/>
                <a:ea typeface="Times New Roman" panose="02020603050405020304" pitchFamily="18" charset="0"/>
              </a:rPr>
              <a:t>Churn prediction is typically treated it as a classification problem</a:t>
            </a:r>
            <a:r>
              <a:rPr lang="en-US" sz="1600" dirty="0" smtClean="0">
                <a:solidFill>
                  <a:srgbClr val="202124"/>
                </a:solidFill>
                <a:effectLst/>
                <a:latin typeface="Segoe UI" panose="020B0502040204020203" pitchFamily="34" charset="0"/>
                <a:ea typeface="Times New Roman" panose="02020603050405020304" pitchFamily="18" charset="0"/>
              </a:rPr>
              <a:t>, classifying a customer as yes/no for churning.</a:t>
            </a:r>
            <a:endParaRPr lang="en-US" sz="1600" dirty="0">
              <a:effectLst/>
              <a:latin typeface="Mangal"/>
              <a:ea typeface="Times New Roman" panose="02020603050405020304" pitchFamily="18" charset="0"/>
            </a:endParaRPr>
          </a:p>
        </p:txBody>
      </p:sp>
    </p:spTree>
    <p:extLst>
      <p:ext uri="{BB962C8B-B14F-4D97-AF65-F5344CB8AC3E}">
        <p14:creationId xmlns:p14="http://schemas.microsoft.com/office/powerpoint/2010/main" val="3288910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58" y="239876"/>
            <a:ext cx="2319385" cy="369332"/>
          </a:xfrm>
          <a:prstGeom prst="rect">
            <a:avLst/>
          </a:prstGeom>
        </p:spPr>
        <p:txBody>
          <a:bodyPr wrap="square">
            <a:spAutoFit/>
          </a:bodyPr>
          <a:lstStyle/>
          <a:p>
            <a:pPr>
              <a:spcBef>
                <a:spcPts val="600"/>
              </a:spcBef>
              <a:spcAft>
                <a:spcPts val="450"/>
              </a:spcAft>
            </a:pPr>
            <a:r>
              <a:rPr lang="en-US" b="1" dirty="0" smtClean="0">
                <a:solidFill>
                  <a:srgbClr val="212121"/>
                </a:solidFill>
                <a:effectLst/>
                <a:latin typeface="Segoe UI" panose="020B0502040204020203" pitchFamily="34" charset="0"/>
                <a:ea typeface="Times New Roman" panose="02020603050405020304" pitchFamily="18" charset="0"/>
              </a:rPr>
              <a:t>Confusion matrix:</a:t>
            </a:r>
            <a:endParaRPr lang="en-US" sz="1050" dirty="0">
              <a:effectLst/>
              <a:latin typeface="Mangal"/>
              <a:ea typeface="Times New Roman" panose="02020603050405020304" pitchFamily="18" charset="0"/>
            </a:endParaRPr>
          </a:p>
        </p:txBody>
      </p:sp>
      <p:sp>
        <p:nvSpPr>
          <p:cNvPr id="3" name="Rectangle 2"/>
          <p:cNvSpPr/>
          <p:nvPr/>
        </p:nvSpPr>
        <p:spPr>
          <a:xfrm>
            <a:off x="162559" y="609208"/>
            <a:ext cx="10575110" cy="369332"/>
          </a:xfrm>
          <a:prstGeom prst="rect">
            <a:avLst/>
          </a:prstGeom>
        </p:spPr>
        <p:txBody>
          <a:bodyPr wrap="square">
            <a:spAutoFit/>
          </a:bodyPr>
          <a:lstStyle/>
          <a:p>
            <a:r>
              <a:rPr lang="en-US" dirty="0" smtClean="0">
                <a:solidFill>
                  <a:srgbClr val="202124"/>
                </a:solidFill>
                <a:effectLst/>
                <a:latin typeface="Segoe UI" panose="020B0502040204020203" pitchFamily="34" charset="0"/>
                <a:ea typeface="Calibri" panose="020F0502020204030204" pitchFamily="34" charset="0"/>
              </a:rPr>
              <a:t>A confusion matrix is a table that is used to define the performance of a classification algorithm</a:t>
            </a:r>
            <a:endParaRPr lang="hi-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776549" y="997904"/>
            <a:ext cx="3673565" cy="2439867"/>
          </a:xfrm>
          <a:prstGeom prst="rect">
            <a:avLst/>
          </a:prstGeom>
        </p:spPr>
      </p:pic>
      <p:sp>
        <p:nvSpPr>
          <p:cNvPr id="5" name="Rectangle 4"/>
          <p:cNvSpPr/>
          <p:nvPr/>
        </p:nvSpPr>
        <p:spPr>
          <a:xfrm>
            <a:off x="162558" y="3717066"/>
            <a:ext cx="5091458" cy="388696"/>
          </a:xfrm>
          <a:prstGeom prst="rect">
            <a:avLst/>
          </a:prstGeom>
        </p:spPr>
        <p:txBody>
          <a:bodyPr wrap="none">
            <a:spAutoFit/>
          </a:bodyPr>
          <a:lstStyle/>
          <a:p>
            <a:pPr>
              <a:lnSpc>
                <a:spcPct val="107000"/>
              </a:lnSpc>
              <a:spcBef>
                <a:spcPts val="600"/>
              </a:spcBef>
              <a:spcAft>
                <a:spcPts val="600"/>
              </a:spcAft>
            </a:pPr>
            <a:r>
              <a:rPr lang="en-US" b="1" kern="0" dirty="0" smtClean="0">
                <a:solidFill>
                  <a:srgbClr val="212121"/>
                </a:solidFill>
                <a:effectLst/>
                <a:latin typeface="Segoe UI" panose="020B0502040204020203" pitchFamily="34" charset="0"/>
                <a:ea typeface="Times New Roman" panose="02020603050405020304" pitchFamily="18" charset="0"/>
                <a:cs typeface="Mangal"/>
              </a:rPr>
              <a:t>Evaluation metrics for classification models :-</a:t>
            </a:r>
            <a:endParaRPr lang="en-US" sz="2000" b="1" kern="0" dirty="0">
              <a:solidFill>
                <a:srgbClr val="2E74B5"/>
              </a:solidFill>
              <a:effectLst/>
              <a:latin typeface="Calibri Light" panose="020F0302020204030204" pitchFamily="34" charset="0"/>
              <a:ea typeface="Times New Roman" panose="02020603050405020304" pitchFamily="18" charset="0"/>
              <a:cs typeface="Mangal"/>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596763" y="4254427"/>
            <a:ext cx="5731510" cy="2312670"/>
          </a:xfrm>
          <a:prstGeom prst="rect">
            <a:avLst/>
          </a:prstGeom>
        </p:spPr>
      </p:pic>
      <p:sp>
        <p:nvSpPr>
          <p:cNvPr id="7" name="TextBox 6"/>
          <p:cNvSpPr txBox="1"/>
          <p:nvPr/>
        </p:nvSpPr>
        <p:spPr>
          <a:xfrm>
            <a:off x="6492240" y="4258773"/>
            <a:ext cx="5538651" cy="1754326"/>
          </a:xfrm>
          <a:prstGeom prst="rect">
            <a:avLst/>
          </a:prstGeom>
          <a:solidFill>
            <a:schemeClr val="tx1"/>
          </a:solidFill>
          <a:ln>
            <a:solidFill>
              <a:schemeClr val="bg2">
                <a:lumMod val="25000"/>
              </a:schemeClr>
            </a:solidFill>
          </a:ln>
        </p:spPr>
        <p:txBody>
          <a:bodyPr wrap="square" rtlCol="0">
            <a:spAutoFit/>
          </a:bodyPr>
          <a:lstStyle/>
          <a:p>
            <a:r>
              <a:rPr lang="en-US" b="1" u="sng" dirty="0" smtClean="0">
                <a:solidFill>
                  <a:schemeClr val="bg1"/>
                </a:solidFill>
              </a:rPr>
              <a:t>AUC-ROC</a:t>
            </a:r>
            <a:r>
              <a:rPr lang="en-US" b="1" dirty="0">
                <a:solidFill>
                  <a:schemeClr val="bg1"/>
                </a:solidFill>
              </a:rPr>
              <a:t> - The Receiver Operator Characteristic (ROC) curve </a:t>
            </a:r>
            <a:r>
              <a:rPr lang="en-US" b="1" dirty="0" smtClean="0">
                <a:solidFill>
                  <a:schemeClr val="bg1"/>
                </a:solidFill>
              </a:rPr>
              <a:t>is </a:t>
            </a:r>
            <a:r>
              <a:rPr lang="en-US" b="1" dirty="0">
                <a:solidFill>
                  <a:schemeClr val="bg1"/>
                </a:solidFill>
              </a:rPr>
              <a:t>a probability curve that plots the TPR against FPR at various threshold </a:t>
            </a:r>
            <a:r>
              <a:rPr lang="en-US" b="1" dirty="0" smtClean="0">
                <a:solidFill>
                  <a:schemeClr val="bg1"/>
                </a:solidFill>
              </a:rPr>
              <a:t>values.</a:t>
            </a:r>
            <a:endParaRPr lang="en-US" b="1" dirty="0" smtClean="0">
              <a:solidFill>
                <a:schemeClr val="bg1"/>
              </a:solidFill>
            </a:endParaRPr>
          </a:p>
          <a:p>
            <a:r>
              <a:rPr lang="en-US" b="1" dirty="0" smtClean="0">
                <a:solidFill>
                  <a:schemeClr val="bg1"/>
                </a:solidFill>
              </a:rPr>
              <a:t>The </a:t>
            </a:r>
            <a:r>
              <a:rPr lang="en-US" b="1" dirty="0">
                <a:solidFill>
                  <a:schemeClr val="bg1"/>
                </a:solidFill>
              </a:rPr>
              <a:t>Area Under the Curve (AUC) is the measure of the ability of a classifier to distinguish between classes and is used as a summary of the ROC curve</a:t>
            </a:r>
            <a:r>
              <a:rPr lang="en-US" b="1" dirty="0" smtClean="0">
                <a:solidFill>
                  <a:schemeClr val="bg1"/>
                </a:solidFill>
              </a:rPr>
              <a:t>.</a:t>
            </a:r>
            <a:endParaRPr lang="en-US" b="1" i="1" dirty="0">
              <a:solidFill>
                <a:schemeClr val="bg1"/>
              </a:solidFill>
            </a:endParaRPr>
          </a:p>
        </p:txBody>
      </p:sp>
    </p:spTree>
    <p:extLst>
      <p:ext uri="{BB962C8B-B14F-4D97-AF65-F5344CB8AC3E}">
        <p14:creationId xmlns:p14="http://schemas.microsoft.com/office/powerpoint/2010/main" val="35941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tomer Churn Analysis Using Python | by Uqba Ahmad | The Modern Scientist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7000" cy="7597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9348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 y="431074"/>
            <a:ext cx="11220994" cy="6247864"/>
          </a:xfrm>
          <a:prstGeom prst="rect">
            <a:avLst/>
          </a:prstGeom>
          <a:noFill/>
        </p:spPr>
        <p:txBody>
          <a:bodyPr wrap="square" rtlCol="0">
            <a:spAutoFit/>
          </a:bodyPr>
          <a:lstStyle/>
          <a:p>
            <a:r>
              <a:rPr lang="en-US" sz="2000" dirty="0" smtClean="0"/>
              <a:t>In this Project “Bank Churn Prediction</a:t>
            </a:r>
            <a:r>
              <a:rPr lang="en-US" sz="2000" dirty="0" smtClean="0"/>
              <a:t>”</a:t>
            </a:r>
          </a:p>
          <a:p>
            <a:endParaRPr lang="en-US" sz="2000" dirty="0" smtClean="0"/>
          </a:p>
          <a:p>
            <a:r>
              <a:rPr lang="en-US" sz="2000" dirty="0" smtClean="0"/>
              <a:t>Target variable is </a:t>
            </a:r>
            <a:r>
              <a:rPr lang="en-US" sz="2000" dirty="0" err="1" smtClean="0"/>
              <a:t>Attrition_Flag</a:t>
            </a:r>
            <a:r>
              <a:rPr lang="en-US" sz="2000" dirty="0" smtClean="0"/>
              <a:t> which is dependent on all other variable, i.e. other than </a:t>
            </a:r>
            <a:r>
              <a:rPr lang="en-US" sz="2000" dirty="0" err="1" smtClean="0"/>
              <a:t>Attrition_Flag</a:t>
            </a:r>
            <a:r>
              <a:rPr lang="en-US" sz="2000" dirty="0" smtClean="0"/>
              <a:t> all the variables are independent to each other. </a:t>
            </a:r>
          </a:p>
          <a:p>
            <a:endParaRPr lang="en-US" sz="2000" dirty="0" smtClean="0"/>
          </a:p>
          <a:p>
            <a:r>
              <a:rPr lang="en-US" sz="2000" dirty="0" smtClean="0"/>
              <a:t>Target variable is categorical in nature and having two class </a:t>
            </a:r>
            <a:r>
              <a:rPr lang="en-US" sz="2000" dirty="0" smtClean="0"/>
              <a:t>only</a:t>
            </a:r>
          </a:p>
          <a:p>
            <a:endParaRPr lang="en-US" sz="2000" dirty="0" smtClean="0"/>
          </a:p>
          <a:p>
            <a:r>
              <a:rPr lang="en-US" sz="2000" dirty="0" smtClean="0"/>
              <a:t>Hence we use numerical encoding to convert into numerical form.</a:t>
            </a:r>
          </a:p>
          <a:p>
            <a:endParaRPr lang="en-US" sz="2000" dirty="0" smtClean="0"/>
          </a:p>
          <a:p>
            <a:r>
              <a:rPr lang="en-US" sz="2000" dirty="0" smtClean="0"/>
              <a:t>{'</a:t>
            </a:r>
            <a:r>
              <a:rPr lang="en-US" sz="2000" dirty="0" err="1" smtClean="0"/>
              <a:t>Attrition_Flag</a:t>
            </a:r>
            <a:r>
              <a:rPr lang="en-US" sz="2000" dirty="0" smtClean="0"/>
              <a:t>':{'Existing Customer':0,'Attrited Customer':1}}</a:t>
            </a:r>
            <a:endParaRPr lang="en-US" sz="2000" dirty="0"/>
          </a:p>
          <a:p>
            <a:endParaRPr lang="en-US" sz="2000" dirty="0"/>
          </a:p>
          <a:p>
            <a:r>
              <a:rPr lang="en-US" sz="2000" dirty="0" smtClean="0"/>
              <a:t>Also convert categorical value who have few unique values into numerical form.</a:t>
            </a:r>
          </a:p>
          <a:p>
            <a:endParaRPr lang="en-US" sz="2000" dirty="0"/>
          </a:p>
          <a:p>
            <a:r>
              <a:rPr lang="en-US" sz="2000" dirty="0" smtClean="0"/>
              <a:t>{'Gender</a:t>
            </a:r>
            <a:r>
              <a:rPr lang="en-US" sz="2000" dirty="0"/>
              <a:t>':{"M":1,"F":0</a:t>
            </a:r>
            <a:r>
              <a:rPr lang="en-US" sz="2000" dirty="0" smtClean="0"/>
              <a:t>},</a:t>
            </a:r>
          </a:p>
          <a:p>
            <a:r>
              <a:rPr lang="en-US" sz="2000" dirty="0"/>
              <a:t> </a:t>
            </a:r>
            <a:r>
              <a:rPr lang="en-US" sz="2000" dirty="0" smtClean="0"/>
              <a:t>'</a:t>
            </a:r>
            <a:r>
              <a:rPr lang="en-US" sz="2000" dirty="0" err="1" smtClean="0"/>
              <a:t>Education_Level</a:t>
            </a:r>
            <a:r>
              <a:rPr lang="en-US" sz="2000" dirty="0" smtClean="0"/>
              <a:t>‘ : {</a:t>
            </a:r>
            <a:r>
              <a:rPr lang="en-US" sz="2000" dirty="0"/>
              <a:t>'Graduate': 3,'High School': 1, 'Uneducated':0, 'College':2, 'Post-Graduate':</a:t>
            </a:r>
            <a:r>
              <a:rPr lang="en-US" sz="2000" dirty="0" smtClean="0"/>
              <a:t>4, 'Doctorate':5},</a:t>
            </a:r>
          </a:p>
          <a:p>
            <a:r>
              <a:rPr lang="en-US" sz="2000" dirty="0"/>
              <a:t> </a:t>
            </a:r>
            <a:r>
              <a:rPr lang="en-US" sz="2000" dirty="0" smtClean="0"/>
              <a:t>'</a:t>
            </a:r>
            <a:r>
              <a:rPr lang="en-US" sz="2000" dirty="0" err="1" smtClean="0"/>
              <a:t>Marital_Status</a:t>
            </a:r>
            <a:r>
              <a:rPr lang="en-US" sz="2000" dirty="0" smtClean="0"/>
              <a:t>‘ : {</a:t>
            </a:r>
            <a:r>
              <a:rPr lang="en-US" sz="2000" dirty="0"/>
              <a:t>'Married':1,'Single':0,"Divorced":2},</a:t>
            </a:r>
          </a:p>
          <a:p>
            <a:r>
              <a:rPr lang="en-US" sz="2000" dirty="0"/>
              <a:t> </a:t>
            </a:r>
            <a:r>
              <a:rPr lang="en-US" sz="2000" dirty="0" smtClean="0"/>
              <a:t>'</a:t>
            </a:r>
            <a:r>
              <a:rPr lang="en-US" sz="2000" dirty="0" err="1" smtClean="0"/>
              <a:t>Income_Category</a:t>
            </a:r>
            <a:r>
              <a:rPr lang="en-US" sz="2000" dirty="0" smtClean="0"/>
              <a:t>‘ : {</a:t>
            </a:r>
            <a:r>
              <a:rPr lang="en-US" sz="2000" dirty="0"/>
              <a:t>'Less than $40K': 0, '$40K - $60K': 1, '$80K - $120K': 3, '$60K - $80K': 2</a:t>
            </a:r>
            <a:r>
              <a:rPr lang="en-US" sz="2000" dirty="0" smtClean="0"/>
              <a:t>,'$</a:t>
            </a:r>
            <a:r>
              <a:rPr lang="en-US" sz="2000" dirty="0"/>
              <a:t>120K +': 4},</a:t>
            </a:r>
          </a:p>
          <a:p>
            <a:r>
              <a:rPr lang="en-US" sz="2000" dirty="0"/>
              <a:t> </a:t>
            </a:r>
            <a:r>
              <a:rPr lang="en-US" sz="2000" dirty="0" smtClean="0"/>
              <a:t>'</a:t>
            </a:r>
            <a:r>
              <a:rPr lang="en-US" sz="2000" dirty="0" err="1" smtClean="0"/>
              <a:t>Card_Category</a:t>
            </a:r>
            <a:r>
              <a:rPr lang="en-US" sz="2000" dirty="0" smtClean="0"/>
              <a:t>‘ : {'Silver</a:t>
            </a:r>
            <a:r>
              <a:rPr lang="en-US" sz="2000" dirty="0"/>
              <a:t>':1,'Blue':0,'Gold':2,'Platinum':3</a:t>
            </a:r>
            <a:r>
              <a:rPr lang="en-US" sz="2000" dirty="0" smtClean="0"/>
              <a:t>}}</a:t>
            </a:r>
            <a:endParaRPr lang="en-US" sz="2000" dirty="0"/>
          </a:p>
          <a:p>
            <a:endParaRPr lang="en-US" sz="2000" dirty="0" smtClean="0"/>
          </a:p>
        </p:txBody>
      </p:sp>
    </p:spTree>
    <p:extLst>
      <p:ext uri="{BB962C8B-B14F-4D97-AF65-F5344CB8AC3E}">
        <p14:creationId xmlns:p14="http://schemas.microsoft.com/office/powerpoint/2010/main" val="40701332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730" y="177943"/>
            <a:ext cx="3757063" cy="388696"/>
          </a:xfrm>
          <a:prstGeom prst="rect">
            <a:avLst/>
          </a:prstGeom>
        </p:spPr>
        <p:txBody>
          <a:bodyPr wrap="square">
            <a:spAutoFit/>
          </a:bodyPr>
          <a:lstStyle/>
          <a:p>
            <a:pPr>
              <a:lnSpc>
                <a:spcPct val="107000"/>
              </a:lnSpc>
              <a:spcAft>
                <a:spcPts val="800"/>
              </a:spcAft>
            </a:pPr>
            <a:r>
              <a:rPr lang="en-US" b="1" dirty="0" smtClean="0">
                <a:effectLst/>
                <a:latin typeface="Segoe UI" panose="020B0502040204020203" pitchFamily="34" charset="0"/>
                <a:ea typeface="Calibri" panose="020F0502020204030204" pitchFamily="34" charset="0"/>
                <a:cs typeface="Mangal"/>
              </a:rPr>
              <a:t>Classification Algorithm</a:t>
            </a:r>
            <a:r>
              <a:rPr lang="en-US" sz="1600" dirty="0" smtClean="0">
                <a:effectLst/>
                <a:latin typeface="Segoe UI" panose="020B0502040204020203" pitchFamily="34" charset="0"/>
                <a:ea typeface="Calibri" panose="020F0502020204030204" pitchFamily="34" charset="0"/>
                <a:cs typeface="Mangal"/>
              </a:rPr>
              <a:t>:</a:t>
            </a:r>
            <a:endParaRPr lang="en-US" sz="1400" dirty="0">
              <a:effectLst/>
              <a:latin typeface="Calibri" panose="020F0502020204030204" pitchFamily="34" charset="0"/>
              <a:ea typeface="Calibri" panose="020F0502020204030204" pitchFamily="34" charset="0"/>
              <a:cs typeface="Mangal"/>
            </a:endParaRPr>
          </a:p>
        </p:txBody>
      </p:sp>
      <p:sp>
        <p:nvSpPr>
          <p:cNvPr id="3" name="Rectangle 2"/>
          <p:cNvSpPr/>
          <p:nvPr/>
        </p:nvSpPr>
        <p:spPr>
          <a:xfrm>
            <a:off x="457201" y="1077385"/>
            <a:ext cx="10894423" cy="584775"/>
          </a:xfrm>
          <a:prstGeom prst="rect">
            <a:avLst/>
          </a:prstGeom>
        </p:spPr>
        <p:txBody>
          <a:bodyPr wrap="square">
            <a:spAutoFit/>
          </a:bodyPr>
          <a:lstStyle/>
          <a:p>
            <a:r>
              <a:rPr lang="en-US" sz="1600" b="0" i="0" dirty="0" smtClean="0">
                <a:solidFill>
                  <a:srgbClr val="666666"/>
                </a:solidFill>
                <a:effectLst/>
                <a:latin typeface="Segoe UI" panose="020B0502040204020203" pitchFamily="34" charset="0"/>
                <a:cs typeface="Segoe UI" panose="020B0502040204020203" pitchFamily="34" charset="0"/>
              </a:rPr>
              <a:t>Logistic regression is a statistical analysis method to predict a binary outcome, such as yes or no, based on prior observations of a data set.</a:t>
            </a:r>
            <a:endParaRPr lang="hi-IN" sz="1600" dirty="0">
              <a:latin typeface="Segoe UI" panose="020B0502040204020203" pitchFamily="34" charset="0"/>
            </a:endParaRPr>
          </a:p>
        </p:txBody>
      </p:sp>
      <p:sp>
        <p:nvSpPr>
          <p:cNvPr id="4" name="Rectangle 3"/>
          <p:cNvSpPr/>
          <p:nvPr/>
        </p:nvSpPr>
        <p:spPr>
          <a:xfrm>
            <a:off x="457201" y="710490"/>
            <a:ext cx="2322815" cy="366895"/>
          </a:xfrm>
          <a:prstGeom prst="rect">
            <a:avLst/>
          </a:prstGeom>
        </p:spPr>
        <p:txBody>
          <a:bodyPr wrap="none">
            <a:spAutoFit/>
          </a:bodyPr>
          <a:lstStyle/>
          <a:p>
            <a:pPr>
              <a:lnSpc>
                <a:spcPct val="107000"/>
              </a:lnSpc>
              <a:spcBef>
                <a:spcPts val="600"/>
              </a:spcBef>
              <a:spcAft>
                <a:spcPts val="600"/>
              </a:spcAft>
            </a:pPr>
            <a:r>
              <a:rPr lang="en-US" b="1" dirty="0">
                <a:latin typeface="Segoe UI" panose="020B0502040204020203" pitchFamily="34" charset="0"/>
                <a:cs typeface="Segoe UI" panose="020B0502040204020203" pitchFamily="34" charset="0"/>
              </a:rPr>
              <a:t>Logistic Regression:</a:t>
            </a:r>
          </a:p>
        </p:txBody>
      </p:sp>
      <p:pic>
        <p:nvPicPr>
          <p:cNvPr id="5" name="Picture 4" descr="Logistic Regression in Machine Learning"/>
          <p:cNvPicPr/>
          <p:nvPr/>
        </p:nvPicPr>
        <p:blipFill>
          <a:blip r:embed="rId2">
            <a:extLst>
              <a:ext uri="{28A0092B-C50C-407E-A947-70E740481C1C}">
                <a14:useLocalDpi xmlns:a14="http://schemas.microsoft.com/office/drawing/2010/main" val="0"/>
              </a:ext>
            </a:extLst>
          </a:blip>
          <a:srcRect/>
          <a:stretch>
            <a:fillRect/>
          </a:stretch>
        </p:blipFill>
        <p:spPr bwMode="auto">
          <a:xfrm>
            <a:off x="245822" y="1784074"/>
            <a:ext cx="4438650" cy="2609850"/>
          </a:xfrm>
          <a:prstGeom prst="rect">
            <a:avLst/>
          </a:prstGeom>
          <a:noFill/>
          <a:ln>
            <a:noFill/>
          </a:ln>
        </p:spPr>
      </p:pic>
      <p:sp>
        <p:nvSpPr>
          <p:cNvPr id="8" name="Rounded Rectangle 7"/>
          <p:cNvSpPr/>
          <p:nvPr/>
        </p:nvSpPr>
        <p:spPr>
          <a:xfrm>
            <a:off x="6035039" y="1894115"/>
            <a:ext cx="4624251" cy="249980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600"/>
              </a:spcBef>
              <a:spcAft>
                <a:spcPts val="600"/>
              </a:spcAft>
            </a:pPr>
            <a:r>
              <a:rPr lang="en-US" b="1" dirty="0" smtClean="0">
                <a:solidFill>
                  <a:srgbClr val="212121"/>
                </a:solidFill>
                <a:effectLst/>
                <a:latin typeface="Segoe UI" panose="020B0502040204020203" pitchFamily="34" charset="0"/>
                <a:ea typeface="Times New Roman" panose="02020603050405020304" pitchFamily="18" charset="0"/>
                <a:cs typeface="Mangal"/>
              </a:rPr>
              <a:t>logistic function:</a:t>
            </a:r>
            <a:endParaRPr lang="en-US" sz="1600" b="1" dirty="0" smtClean="0">
              <a:solidFill>
                <a:srgbClr val="1F4D78"/>
              </a:solidFill>
              <a:effectLst/>
              <a:latin typeface="Calibri Light" panose="020F0302020204030204" pitchFamily="34" charset="0"/>
              <a:ea typeface="Times New Roman" panose="02020603050405020304" pitchFamily="18" charset="0"/>
              <a:cs typeface="Mangal"/>
            </a:endParaRPr>
          </a:p>
          <a:p>
            <a:pPr algn="ctr">
              <a:lnSpc>
                <a:spcPct val="107000"/>
              </a:lnSpc>
              <a:spcBef>
                <a:spcPts val="200"/>
              </a:spcBef>
              <a:spcAft>
                <a:spcPts val="0"/>
              </a:spcAft>
            </a:pPr>
            <a:r>
              <a:rPr lang="en-US" b="1" dirty="0" smtClean="0">
                <a:solidFill>
                  <a:srgbClr val="212121"/>
                </a:solidFill>
                <a:effectLst/>
                <a:latin typeface="Segoe UI" panose="020B0502040204020203" pitchFamily="34" charset="0"/>
                <a:ea typeface="Times New Roman" panose="02020603050405020304" pitchFamily="18" charset="0"/>
                <a:cs typeface="Mangal"/>
              </a:rPr>
              <a:t>p=</a:t>
            </a:r>
            <a:r>
              <a:rPr lang="en-US" b="1" dirty="0" err="1" smtClean="0">
                <a:solidFill>
                  <a:srgbClr val="212121"/>
                </a:solidFill>
                <a:effectLst/>
                <a:latin typeface="Segoe UI" panose="020B0502040204020203" pitchFamily="34" charset="0"/>
                <a:ea typeface="Times New Roman" panose="02020603050405020304" pitchFamily="18" charset="0"/>
                <a:cs typeface="Mangal"/>
              </a:rPr>
              <a:t>exp</a:t>
            </a:r>
            <a:r>
              <a:rPr lang="en-US" b="1" dirty="0" smtClean="0">
                <a:solidFill>
                  <a:srgbClr val="212121"/>
                </a:solidFill>
                <a:effectLst/>
                <a:latin typeface="Segoe UI" panose="020B0502040204020203" pitchFamily="34" charset="0"/>
                <a:ea typeface="Times New Roman" panose="02020603050405020304" pitchFamily="18" charset="0"/>
                <a:cs typeface="Mangal"/>
              </a:rPr>
              <a:t>(</a:t>
            </a:r>
            <a:r>
              <a:rPr lang="en-US" b="1" dirty="0" err="1" smtClean="0">
                <a:solidFill>
                  <a:srgbClr val="212121"/>
                </a:solidFill>
                <a:effectLst/>
                <a:latin typeface="Segoe UI" panose="020B0502040204020203" pitchFamily="34" charset="0"/>
                <a:ea typeface="Times New Roman" panose="02020603050405020304" pitchFamily="18" charset="0"/>
                <a:cs typeface="Mangal"/>
              </a:rPr>
              <a:t>wTx</a:t>
            </a:r>
            <a:r>
              <a:rPr lang="en-US" b="1" dirty="0" smtClean="0">
                <a:solidFill>
                  <a:srgbClr val="212121"/>
                </a:solidFill>
                <a:effectLst/>
                <a:latin typeface="Segoe UI" panose="020B0502040204020203" pitchFamily="34" charset="0"/>
                <a:ea typeface="Times New Roman" panose="02020603050405020304" pitchFamily="18" charset="0"/>
                <a:cs typeface="Mangal"/>
              </a:rPr>
              <a:t>)/(1+exp(</a:t>
            </a:r>
            <a:r>
              <a:rPr lang="en-US" b="1" dirty="0" err="1" smtClean="0">
                <a:solidFill>
                  <a:srgbClr val="212121"/>
                </a:solidFill>
                <a:effectLst/>
                <a:latin typeface="Segoe UI" panose="020B0502040204020203" pitchFamily="34" charset="0"/>
                <a:ea typeface="Times New Roman" panose="02020603050405020304" pitchFamily="18" charset="0"/>
                <a:cs typeface="Mangal"/>
              </a:rPr>
              <a:t>wTx</a:t>
            </a:r>
            <a:r>
              <a:rPr lang="en-US" b="1" dirty="0" smtClean="0">
                <a:solidFill>
                  <a:srgbClr val="212121"/>
                </a:solidFill>
                <a:effectLst/>
                <a:latin typeface="Segoe UI" panose="020B0502040204020203" pitchFamily="34" charset="0"/>
                <a:ea typeface="Times New Roman" panose="02020603050405020304" pitchFamily="18" charset="0"/>
                <a:cs typeface="Mangal"/>
              </a:rPr>
              <a:t>))</a:t>
            </a:r>
            <a:endParaRPr lang="en-US" sz="1600" b="1" dirty="0" smtClean="0">
              <a:solidFill>
                <a:srgbClr val="1F4D78"/>
              </a:solidFill>
              <a:effectLst/>
              <a:latin typeface="Calibri Light" panose="020F0302020204030204" pitchFamily="34" charset="0"/>
              <a:ea typeface="Times New Roman" panose="02020603050405020304" pitchFamily="18" charset="0"/>
              <a:cs typeface="Mangal"/>
            </a:endParaRPr>
          </a:p>
          <a:p>
            <a:pPr>
              <a:lnSpc>
                <a:spcPct val="107000"/>
              </a:lnSpc>
              <a:spcAft>
                <a:spcPts val="800"/>
              </a:spcAft>
            </a:pPr>
            <a:endParaRPr lang="en-US" sz="1400" dirty="0" smtClean="0">
              <a:effectLst/>
              <a:latin typeface="Calibri" panose="020F0502020204030204" pitchFamily="34" charset="0"/>
              <a:ea typeface="Calibri" panose="020F0502020204030204" pitchFamily="34" charset="0"/>
              <a:cs typeface="Mangal"/>
            </a:endParaRPr>
          </a:p>
          <a:p>
            <a:pPr>
              <a:lnSpc>
                <a:spcPct val="107000"/>
              </a:lnSpc>
              <a:spcBef>
                <a:spcPts val="600"/>
              </a:spcBef>
              <a:spcAft>
                <a:spcPts val="600"/>
              </a:spcAft>
            </a:pPr>
            <a:r>
              <a:rPr lang="en-US" b="1" dirty="0" smtClean="0">
                <a:solidFill>
                  <a:srgbClr val="212121"/>
                </a:solidFill>
                <a:effectLst/>
                <a:latin typeface="Segoe UI" panose="020B0502040204020203" pitchFamily="34" charset="0"/>
                <a:ea typeface="Times New Roman" panose="02020603050405020304" pitchFamily="18" charset="0"/>
                <a:cs typeface="Mangal"/>
              </a:rPr>
              <a:t>Or in the more commonly seen form:</a:t>
            </a:r>
            <a:endParaRPr lang="en-US" sz="1600" b="1" dirty="0" smtClean="0">
              <a:solidFill>
                <a:srgbClr val="1F4D78"/>
              </a:solidFill>
              <a:effectLst/>
              <a:latin typeface="Calibri Light" panose="020F0302020204030204" pitchFamily="34" charset="0"/>
              <a:ea typeface="Times New Roman" panose="02020603050405020304" pitchFamily="18" charset="0"/>
              <a:cs typeface="Mangal"/>
            </a:endParaRPr>
          </a:p>
          <a:p>
            <a:pPr algn="ctr">
              <a:lnSpc>
                <a:spcPct val="107000"/>
              </a:lnSpc>
              <a:spcBef>
                <a:spcPts val="200"/>
              </a:spcBef>
              <a:spcAft>
                <a:spcPts val="0"/>
              </a:spcAft>
            </a:pPr>
            <a:r>
              <a:rPr lang="en-US" b="1" dirty="0" err="1" smtClean="0">
                <a:solidFill>
                  <a:srgbClr val="212121"/>
                </a:solidFill>
                <a:effectLst/>
                <a:latin typeface="Segoe UI" panose="020B0502040204020203" pitchFamily="34" charset="0"/>
                <a:ea typeface="Times New Roman" panose="02020603050405020304" pitchFamily="18" charset="0"/>
                <a:cs typeface="Mangal"/>
              </a:rPr>
              <a:t>hw</a:t>
            </a:r>
            <a:r>
              <a:rPr lang="en-US" b="1" dirty="0" smtClean="0">
                <a:solidFill>
                  <a:srgbClr val="212121"/>
                </a:solidFill>
                <a:effectLst/>
                <a:latin typeface="Segoe UI" panose="020B0502040204020203" pitchFamily="34" charset="0"/>
                <a:ea typeface="Times New Roman" panose="02020603050405020304" pitchFamily="18" charset="0"/>
                <a:cs typeface="Mangal"/>
              </a:rPr>
              <a:t>(x)=1/(1+exp(−</a:t>
            </a:r>
            <a:r>
              <a:rPr lang="en-US" b="1" dirty="0" err="1" smtClean="0">
                <a:solidFill>
                  <a:srgbClr val="212121"/>
                </a:solidFill>
                <a:effectLst/>
                <a:latin typeface="Segoe UI" panose="020B0502040204020203" pitchFamily="34" charset="0"/>
                <a:ea typeface="Times New Roman" panose="02020603050405020304" pitchFamily="18" charset="0"/>
                <a:cs typeface="Mangal"/>
              </a:rPr>
              <a:t>wTx</a:t>
            </a:r>
            <a:r>
              <a:rPr lang="en-US" b="1" dirty="0" smtClean="0">
                <a:solidFill>
                  <a:srgbClr val="212121"/>
                </a:solidFill>
                <a:effectLst/>
                <a:latin typeface="Segoe UI" panose="020B0502040204020203" pitchFamily="34" charset="0"/>
                <a:ea typeface="Times New Roman" panose="02020603050405020304" pitchFamily="18" charset="0"/>
                <a:cs typeface="Mangal"/>
              </a:rPr>
              <a:t>))</a:t>
            </a:r>
            <a:endParaRPr lang="en-US" sz="1600" b="1" dirty="0">
              <a:solidFill>
                <a:srgbClr val="1F4D78"/>
              </a:solidFill>
              <a:effectLst/>
              <a:latin typeface="Calibri Light" panose="020F0302020204030204" pitchFamily="34" charset="0"/>
              <a:ea typeface="Times New Roman" panose="02020603050405020304" pitchFamily="18" charset="0"/>
              <a:cs typeface="Mangal"/>
            </a:endParaRPr>
          </a:p>
        </p:txBody>
      </p:sp>
      <p:sp>
        <p:nvSpPr>
          <p:cNvPr id="9" name="Round Diagonal Corner Rectangle 8"/>
          <p:cNvSpPr/>
          <p:nvPr/>
        </p:nvSpPr>
        <p:spPr>
          <a:xfrm>
            <a:off x="431074" y="4781006"/>
            <a:ext cx="11207930" cy="1959429"/>
          </a:xfrm>
          <a:prstGeom prst="round2Diag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smtClean="0">
              <a:solidFill>
                <a:schemeClr val="bg1"/>
              </a:solidFill>
              <a:effectLst/>
              <a:latin typeface="Segoe UI" panose="020B0502040204020203" pitchFamily="34" charset="0"/>
              <a:ea typeface="Calibri" panose="020F0502020204030204" pitchFamily="34" charset="0"/>
            </a:endParaRPr>
          </a:p>
          <a:p>
            <a:r>
              <a:rPr lang="en-US" sz="2400" b="1" dirty="0" smtClean="0">
                <a:solidFill>
                  <a:schemeClr val="bg1"/>
                </a:solidFill>
                <a:effectLst/>
                <a:latin typeface="Segoe UI" panose="020B0502040204020203" pitchFamily="34" charset="0"/>
                <a:ea typeface="Calibri" panose="020F0502020204030204" pitchFamily="34" charset="0"/>
              </a:rPr>
              <a:t>logit function:-</a:t>
            </a:r>
            <a:r>
              <a:rPr lang="en-US" b="1" dirty="0" smtClean="0"/>
              <a:t>log(p/(1−p)) = w0+w1x1,...,</a:t>
            </a:r>
            <a:r>
              <a:rPr lang="en-US" b="1" dirty="0" err="1" smtClean="0"/>
              <a:t>wjxj</a:t>
            </a:r>
            <a:r>
              <a:rPr lang="en-US" b="1" dirty="0" smtClean="0"/>
              <a:t> = </a:t>
            </a:r>
            <a:r>
              <a:rPr lang="en-US" b="1" dirty="0" err="1" smtClean="0"/>
              <a:t>wTx</a:t>
            </a:r>
            <a:endParaRPr lang="en-US" b="1" dirty="0"/>
          </a:p>
          <a:p>
            <a:endParaRPr lang="en-US" dirty="0" smtClean="0"/>
          </a:p>
          <a:p>
            <a:r>
              <a:rPr lang="en-US" b="1" dirty="0" smtClean="0"/>
              <a:t>where:</a:t>
            </a:r>
          </a:p>
          <a:p>
            <a:pPr lvl="0"/>
            <a:r>
              <a:rPr lang="en-US" b="1" dirty="0" smtClean="0"/>
              <a:t>w0 is the intercept term, and w1 to </a:t>
            </a:r>
            <a:r>
              <a:rPr lang="en-US" b="1" dirty="0" err="1" smtClean="0"/>
              <a:t>wj</a:t>
            </a:r>
            <a:r>
              <a:rPr lang="en-US" b="1" dirty="0" smtClean="0"/>
              <a:t> represents the parameters for all the other features (a total of j features).</a:t>
            </a:r>
          </a:p>
          <a:p>
            <a:pPr lvl="0"/>
            <a:r>
              <a:rPr lang="en-US" b="1" dirty="0" smtClean="0"/>
              <a:t>By convention of we can assume that x0=1, so that we can re-write the whole thing using the matrix notation </a:t>
            </a:r>
            <a:r>
              <a:rPr lang="en-US" b="1" dirty="0" err="1" smtClean="0"/>
              <a:t>wTx</a:t>
            </a:r>
            <a:r>
              <a:rPr lang="en-US" b="1" dirty="0" smtClean="0"/>
              <a:t>.</a:t>
            </a:r>
          </a:p>
          <a:p>
            <a:endParaRPr lang="hi-IN" dirty="0"/>
          </a:p>
        </p:txBody>
      </p:sp>
    </p:spTree>
    <p:extLst>
      <p:ext uri="{BB962C8B-B14F-4D97-AF65-F5344CB8AC3E}">
        <p14:creationId xmlns:p14="http://schemas.microsoft.com/office/powerpoint/2010/main" val="1278658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691" y="0"/>
            <a:ext cx="11808823" cy="4308680"/>
          </a:xfrm>
          <a:prstGeom prst="rect">
            <a:avLst/>
          </a:prstGeom>
        </p:spPr>
        <p:txBody>
          <a:bodyPr wrap="square">
            <a:spAutoFit/>
          </a:bodyPr>
          <a:lstStyle/>
          <a:p>
            <a:pPr>
              <a:lnSpc>
                <a:spcPct val="107000"/>
              </a:lnSpc>
              <a:spcAft>
                <a:spcPts val="800"/>
              </a:spcAft>
            </a:pPr>
            <a:r>
              <a:rPr lang="en-IN" sz="2000" b="1" dirty="0" smtClean="0">
                <a:effectLst/>
                <a:latin typeface="Segoe UI" panose="020B0502040204020203" pitchFamily="34" charset="0"/>
                <a:ea typeface="Calibri" panose="020F0502020204030204" pitchFamily="34" charset="0"/>
                <a:cs typeface="Mangal"/>
              </a:rPr>
              <a:t>Logistic Regression:</a:t>
            </a:r>
            <a:endParaRPr lang="en-US" sz="2000" dirty="0" smtClean="0">
              <a:effectLst/>
              <a:latin typeface="Calibri" panose="020F0502020204030204" pitchFamily="34" charset="0"/>
              <a:ea typeface="Calibri" panose="020F0502020204030204" pitchFamily="34" charset="0"/>
              <a:cs typeface="Mangal"/>
            </a:endParaRPr>
          </a:p>
          <a:p>
            <a:pPr>
              <a:lnSpc>
                <a:spcPct val="107000"/>
              </a:lnSpc>
              <a:spcAft>
                <a:spcPts val="800"/>
              </a:spcAft>
            </a:pPr>
            <a:r>
              <a:rPr lang="en-IN" sz="2000" b="1" dirty="0" smtClean="0">
                <a:effectLst/>
                <a:latin typeface="Segoe UI" panose="020B0502040204020203" pitchFamily="34" charset="0"/>
                <a:ea typeface="Calibri" panose="020F0502020204030204" pitchFamily="34" charset="0"/>
                <a:cs typeface="Mangal"/>
              </a:rPr>
              <a:t> </a:t>
            </a:r>
            <a:r>
              <a:rPr lang="en-IN" i="1" u="sng" dirty="0" smtClean="0">
                <a:effectLst/>
                <a:latin typeface="Calibri" panose="020F0502020204030204" pitchFamily="34" charset="0"/>
                <a:ea typeface="Calibri" panose="020F0502020204030204" pitchFamily="34" charset="0"/>
                <a:cs typeface="Mangal"/>
              </a:rPr>
              <a:t>Check for assumptions:</a:t>
            </a:r>
            <a:endParaRPr lang="en-US" dirty="0" smtClean="0">
              <a:effectLst/>
              <a:latin typeface="Calibri" panose="020F0502020204030204" pitchFamily="34" charset="0"/>
              <a:ea typeface="Calibri" panose="020F0502020204030204" pitchFamily="34" charset="0"/>
              <a:cs typeface="Mangal"/>
            </a:endParaRPr>
          </a:p>
          <a:p>
            <a:pPr marL="342900" indent="-342900">
              <a:lnSpc>
                <a:spcPct val="107000"/>
              </a:lnSpc>
              <a:spcAft>
                <a:spcPts val="800"/>
              </a:spcAft>
              <a:buAutoNum type="arabicParenR"/>
            </a:pPr>
            <a:r>
              <a:rPr lang="en-IN" sz="1400" dirty="0" smtClean="0">
                <a:effectLst/>
                <a:latin typeface="Segoe UI" panose="020B0502040204020203" pitchFamily="34" charset="0"/>
                <a:ea typeface="Calibri" panose="020F0502020204030204" pitchFamily="34" charset="0"/>
                <a:cs typeface="Segoe UI" panose="020B0502040204020203" pitchFamily="34" charset="0"/>
              </a:rPr>
              <a:t>Dependent variable is categorical in nature. Since </a:t>
            </a:r>
            <a:r>
              <a:rPr lang="en-IN" sz="1400" dirty="0" err="1" smtClean="0">
                <a:effectLst/>
                <a:latin typeface="Segoe UI" panose="020B0502040204020203" pitchFamily="34" charset="0"/>
                <a:ea typeface="Calibri" panose="020F0502020204030204" pitchFamily="34" charset="0"/>
                <a:cs typeface="Segoe UI" panose="020B0502040204020203" pitchFamily="34" charset="0"/>
              </a:rPr>
              <a:t>Attrition_Flag</a:t>
            </a:r>
            <a:r>
              <a:rPr lang="en-IN" sz="1400" dirty="0" smtClean="0">
                <a:effectLst/>
                <a:latin typeface="Segoe UI" panose="020B0502040204020203" pitchFamily="34" charset="0"/>
                <a:ea typeface="Calibri" panose="020F0502020204030204" pitchFamily="34" charset="0"/>
                <a:cs typeface="Segoe UI" panose="020B0502040204020203" pitchFamily="34" charset="0"/>
              </a:rPr>
              <a:t> </a:t>
            </a:r>
            <a:r>
              <a:rPr lang="en-IN" sz="1400" dirty="0" smtClean="0">
                <a:latin typeface="Segoe UI" panose="020B0502040204020203" pitchFamily="34" charset="0"/>
                <a:ea typeface="Calibri" panose="020F0502020204030204" pitchFamily="34" charset="0"/>
                <a:cs typeface="Segoe UI" panose="020B0502040204020203" pitchFamily="34" charset="0"/>
              </a:rPr>
              <a:t>has only two classes </a:t>
            </a:r>
            <a:r>
              <a:rPr lang="en-IN" sz="1400" dirty="0" err="1" smtClean="0">
                <a:latin typeface="Segoe UI" panose="020B0502040204020203" pitchFamily="34" charset="0"/>
                <a:ea typeface="Calibri" panose="020F0502020204030204" pitchFamily="34" charset="0"/>
                <a:cs typeface="Segoe UI" panose="020B0502040204020203" pitchFamily="34" charset="0"/>
              </a:rPr>
              <a:t>Attrited</a:t>
            </a:r>
            <a:r>
              <a:rPr lang="en-IN" sz="1400" dirty="0" smtClean="0">
                <a:latin typeface="Segoe UI" panose="020B0502040204020203" pitchFamily="34" charset="0"/>
                <a:ea typeface="Calibri" panose="020F0502020204030204" pitchFamily="34" charset="0"/>
                <a:cs typeface="Segoe UI" panose="020B0502040204020203" pitchFamily="34" charset="0"/>
              </a:rPr>
              <a:t> Customer and Existing Customer.</a:t>
            </a:r>
          </a:p>
          <a:p>
            <a:pPr marL="342900" indent="-342900">
              <a:lnSpc>
                <a:spcPct val="107000"/>
              </a:lnSpc>
              <a:spcAft>
                <a:spcPts val="800"/>
              </a:spcAft>
              <a:buFontTx/>
              <a:buAutoNum type="arabicParenR"/>
            </a:pPr>
            <a:r>
              <a:rPr lang="en-US" sz="1400" dirty="0" smtClean="0">
                <a:latin typeface="Segoe UI" panose="020B0502040204020203" pitchFamily="34" charset="0"/>
                <a:cs typeface="Segoe UI" panose="020B0502040204020203" pitchFamily="34" charset="0"/>
              </a:rPr>
              <a:t>The </a:t>
            </a:r>
            <a:r>
              <a:rPr lang="en-US" sz="1400" dirty="0">
                <a:latin typeface="Segoe UI" panose="020B0502040204020203" pitchFamily="34" charset="0"/>
                <a:cs typeface="Segoe UI" panose="020B0502040204020203" pitchFamily="34" charset="0"/>
              </a:rPr>
              <a:t>independent variable should not have multi-collinearity</a:t>
            </a:r>
            <a:r>
              <a:rPr lang="en-US" sz="1400" dirty="0" smtClean="0">
                <a:latin typeface="Segoe UI" panose="020B0502040204020203" pitchFamily="34" charset="0"/>
                <a:cs typeface="Segoe UI" panose="020B0502040204020203" pitchFamily="34" charset="0"/>
              </a:rPr>
              <a:t>.</a:t>
            </a:r>
          </a:p>
          <a:p>
            <a:r>
              <a:rPr lang="en-US" sz="1400" i="1" dirty="0">
                <a:latin typeface="Segoe UI" panose="020B0502040204020203" pitchFamily="34" charset="0"/>
                <a:cs typeface="Segoe UI" panose="020B0502040204020203" pitchFamily="34" charset="0"/>
              </a:rPr>
              <a:t>Multicollinearity occurs when two or more independent variables are highly correlated with one another</a:t>
            </a:r>
            <a:r>
              <a:rPr lang="en-US" sz="1400" dirty="0" smtClean="0">
                <a:latin typeface="Segoe UI" panose="020B0502040204020203" pitchFamily="34" charset="0"/>
                <a:cs typeface="Segoe UI" panose="020B0502040204020203" pitchFamily="34" charset="0"/>
              </a:rPr>
              <a:t>.</a:t>
            </a:r>
          </a:p>
          <a:p>
            <a:endParaRPr lang="en-US" sz="1500" dirty="0" smtClean="0">
              <a:latin typeface="Segoe UI" panose="020B0502040204020203" pitchFamily="34" charset="0"/>
              <a:cs typeface="Segoe UI" panose="020B0502040204020203" pitchFamily="34" charset="0"/>
            </a:endParaRPr>
          </a:p>
          <a:p>
            <a:r>
              <a:rPr lang="en-US" sz="1500" b="1" dirty="0" smtClean="0">
                <a:latin typeface="Segoe UI" panose="020B0502040204020203" pitchFamily="34" charset="0"/>
                <a:cs typeface="Segoe UI" panose="020B0502040204020203" pitchFamily="34" charset="0"/>
              </a:rPr>
              <a:t>Detecting Multicollinearity  by </a:t>
            </a:r>
            <a:r>
              <a:rPr lang="en-IN" sz="1500" dirty="0" smtClean="0">
                <a:latin typeface="Segoe UI" panose="020B0502040204020203" pitchFamily="34" charset="0"/>
                <a:cs typeface="Segoe UI" panose="020B0502040204020203" pitchFamily="34" charset="0"/>
              </a:rPr>
              <a:t>VIF(Variance Inflation Factors </a:t>
            </a:r>
            <a:r>
              <a:rPr lang="en-IN" sz="1500" b="1" dirty="0" smtClean="0">
                <a:latin typeface="Segoe UI" panose="020B0502040204020203" pitchFamily="34" charset="0"/>
                <a:cs typeface="Segoe UI" panose="020B0502040204020203" pitchFamily="34" charset="0"/>
              </a:rPr>
              <a:t>:</a:t>
            </a:r>
            <a:endParaRPr lang="en-US" sz="1500" dirty="0">
              <a:latin typeface="Segoe UI" panose="020B0502040204020203" pitchFamily="34" charset="0"/>
              <a:cs typeface="Segoe UI" panose="020B0502040204020203" pitchFamily="34" charset="0"/>
            </a:endParaRPr>
          </a:p>
          <a:p>
            <a:r>
              <a:rPr lang="en-US" sz="1500" dirty="0">
                <a:latin typeface="Segoe UI" panose="020B0502040204020203" pitchFamily="34" charset="0"/>
                <a:cs typeface="Segoe UI" panose="020B0502040204020203" pitchFamily="34" charset="0"/>
              </a:rPr>
              <a:t>	</a:t>
            </a:r>
          </a:p>
          <a:p>
            <a:endParaRPr lang="en-US" sz="1400" dirty="0"/>
          </a:p>
          <a:p>
            <a:pPr marL="342900" indent="-342900">
              <a:lnSpc>
                <a:spcPct val="107000"/>
              </a:lnSpc>
              <a:spcAft>
                <a:spcPts val="800"/>
              </a:spcAft>
              <a:buFontTx/>
              <a:buAutoNum type="arabicParenR"/>
            </a:pPr>
            <a:endParaRPr lang="en-US" sz="1400" dirty="0">
              <a:latin typeface="Segoe UI" panose="020B0502040204020203" pitchFamily="34" charset="0"/>
              <a:cs typeface="Segoe UI" panose="020B0502040204020203" pitchFamily="34" charset="0"/>
            </a:endParaRPr>
          </a:p>
          <a:p>
            <a:pPr marL="342900" indent="-342900">
              <a:lnSpc>
                <a:spcPct val="107000"/>
              </a:lnSpc>
              <a:spcAft>
                <a:spcPts val="800"/>
              </a:spcAft>
              <a:buAutoNum type="arabicParenR"/>
            </a:pPr>
            <a:endParaRPr lang="en-IN" sz="1400" dirty="0" smtClean="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endParaRPr lang="en-IN" sz="1400" dirty="0" smtClean="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endParaRPr lang="en-US" sz="1400" dirty="0" smtClean="0">
              <a:effectLst/>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1400" dirty="0" smtClean="0">
                <a:effectLst/>
                <a:latin typeface="Segoe UI" panose="020B0502040204020203" pitchFamily="34" charset="0"/>
                <a:ea typeface="Calibri" panose="020F0502020204030204" pitchFamily="34" charset="0"/>
                <a:cs typeface="Segoe UI" panose="020B0502040204020203" pitchFamily="34" charset="0"/>
              </a:rPr>
              <a:t> </a:t>
            </a:r>
            <a:endParaRPr lang="en-US" sz="1400" dirty="0">
              <a:effectLst/>
              <a:latin typeface="Segoe UI" panose="020B0502040204020203" pitchFamily="34" charset="0"/>
              <a:ea typeface="Calibri" panose="020F0502020204030204" pitchFamily="34" charset="0"/>
              <a:cs typeface="Segoe UI" panose="020B0502040204020203" pitchFamily="34" charset="0"/>
            </a:endParaRPr>
          </a:p>
        </p:txBody>
      </p:sp>
      <p:pic>
        <p:nvPicPr>
          <p:cNvPr id="3" name="Picture 2"/>
          <p:cNvPicPr/>
          <p:nvPr/>
        </p:nvPicPr>
        <p:blipFill rotWithShape="1">
          <a:blip r:embed="rId2">
            <a:extLst>
              <a:ext uri="{28A0092B-C50C-407E-A947-70E740481C1C}">
                <a14:useLocalDpi xmlns:a14="http://schemas.microsoft.com/office/drawing/2010/main" val="0"/>
              </a:ext>
            </a:extLst>
          </a:blip>
          <a:srcRect t="2015" b="1120"/>
          <a:stretch/>
        </p:blipFill>
        <p:spPr>
          <a:xfrm>
            <a:off x="248193" y="2338251"/>
            <a:ext cx="3696789" cy="4519749"/>
          </a:xfrm>
          <a:prstGeom prst="rect">
            <a:avLst/>
          </a:prstGeom>
          <a:ln>
            <a:solidFill>
              <a:schemeClr val="accent1">
                <a:lumMod val="50000"/>
              </a:schemeClr>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659721" y="3858713"/>
            <a:ext cx="3397295" cy="3038475"/>
          </a:xfrm>
          <a:prstGeom prst="rect">
            <a:avLst/>
          </a:prstGeom>
          <a:ln>
            <a:solidFill>
              <a:schemeClr val="accent1">
                <a:lumMod val="50000"/>
              </a:schemeClr>
            </a:solidFill>
          </a:ln>
        </p:spPr>
      </p:pic>
      <p:sp>
        <p:nvSpPr>
          <p:cNvPr id="6" name="Rectangle 5"/>
          <p:cNvSpPr/>
          <p:nvPr/>
        </p:nvSpPr>
        <p:spPr>
          <a:xfrm>
            <a:off x="8659721" y="3179445"/>
            <a:ext cx="3397295" cy="6400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solidFill>
                <a:schemeClr val="tx1"/>
              </a:solidFill>
            </a:endParaRPr>
          </a:p>
          <a:p>
            <a:pPr algn="ctr"/>
            <a:r>
              <a:rPr lang="en-IN" dirty="0" smtClean="0">
                <a:solidFill>
                  <a:schemeClr val="tx1"/>
                </a:solidFill>
              </a:rPr>
              <a:t>Hence </a:t>
            </a:r>
            <a:r>
              <a:rPr lang="en-IN" dirty="0">
                <a:solidFill>
                  <a:schemeClr val="tx1"/>
                </a:solidFill>
              </a:rPr>
              <a:t>Independent variable with acceptable VIF Score.</a:t>
            </a:r>
            <a:endParaRPr lang="en-US" dirty="0">
              <a:solidFill>
                <a:schemeClr val="tx1"/>
              </a:solidFill>
            </a:endParaRPr>
          </a:p>
          <a:p>
            <a:pPr algn="ctr"/>
            <a:endParaRPr lang="hi-IN" dirty="0">
              <a:solidFill>
                <a:schemeClr val="tx1"/>
              </a:solidFill>
            </a:endParaRPr>
          </a:p>
        </p:txBody>
      </p:sp>
      <p:sp>
        <p:nvSpPr>
          <p:cNvPr id="7" name="Right Arrow 6"/>
          <p:cNvSpPr/>
          <p:nvPr/>
        </p:nvSpPr>
        <p:spPr>
          <a:xfrm>
            <a:off x="4049484" y="2454778"/>
            <a:ext cx="4518795" cy="4286693"/>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Remove the variables which have high VIF.</a:t>
            </a:r>
            <a:r>
              <a:rPr lang="en-US" dirty="0" smtClean="0">
                <a:solidFill>
                  <a:schemeClr val="tx1"/>
                </a:solidFill>
              </a:rPr>
              <a:t> </a:t>
            </a:r>
          </a:p>
          <a:p>
            <a:pPr algn="ctr"/>
            <a:r>
              <a:rPr lang="en-US" dirty="0" smtClean="0">
                <a:solidFill>
                  <a:schemeClr val="tx1"/>
                </a:solidFill>
              </a:rPr>
              <a:t>Small VIF values, VIF &lt; 3, indicate low correlation among variables</a:t>
            </a:r>
          </a:p>
          <a:p>
            <a:pPr algn="ctr"/>
            <a:r>
              <a:rPr lang="en-US" dirty="0" smtClean="0">
                <a:solidFill>
                  <a:schemeClr val="tx1"/>
                </a:solidFill>
              </a:rPr>
              <a:t>The default VIF cutoff value is 5;  </a:t>
            </a:r>
          </a:p>
          <a:p>
            <a:pPr algn="ctr"/>
            <a:r>
              <a:rPr lang="en-US" dirty="0" smtClean="0">
                <a:solidFill>
                  <a:schemeClr val="tx1"/>
                </a:solidFill>
              </a:rPr>
              <a:t>However, many sources say that a VIF of </a:t>
            </a:r>
            <a:r>
              <a:rPr lang="en-US" b="1" dirty="0" smtClean="0">
                <a:solidFill>
                  <a:schemeClr val="tx1"/>
                </a:solidFill>
              </a:rPr>
              <a:t>less than 10</a:t>
            </a:r>
            <a:r>
              <a:rPr lang="en-US" dirty="0" smtClean="0">
                <a:solidFill>
                  <a:schemeClr val="tx1"/>
                </a:solidFill>
              </a:rPr>
              <a:t> is acceptable</a:t>
            </a:r>
            <a:endParaRPr lang="hi-IN" dirty="0">
              <a:solidFill>
                <a:schemeClr val="tx1"/>
              </a:solidFill>
            </a:endParaRPr>
          </a:p>
        </p:txBody>
      </p:sp>
    </p:spTree>
    <p:extLst>
      <p:ext uri="{BB962C8B-B14F-4D97-AF65-F5344CB8AC3E}">
        <p14:creationId xmlns:p14="http://schemas.microsoft.com/office/powerpoint/2010/main" val="846908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446" y="36220"/>
            <a:ext cx="9117875" cy="461665"/>
          </a:xfrm>
          <a:prstGeom prst="rect">
            <a:avLst/>
          </a:prstGeom>
          <a:noFill/>
        </p:spPr>
        <p:txBody>
          <a:bodyPr wrap="square" rtlCol="0">
            <a:spAutoFit/>
          </a:bodyPr>
          <a:lstStyle/>
          <a:p>
            <a:r>
              <a:rPr lang="en-US" sz="2400" b="1" dirty="0" smtClean="0"/>
              <a:t>Output Summary:-</a:t>
            </a:r>
            <a:endParaRPr lang="hi-IN" sz="2400" b="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46" y="497885"/>
            <a:ext cx="8164285" cy="5064710"/>
          </a:xfrm>
          <a:prstGeom prst="rect">
            <a:avLst/>
          </a:prstGeom>
        </p:spPr>
      </p:pic>
      <p:sp>
        <p:nvSpPr>
          <p:cNvPr id="6" name="Rectangle 5"/>
          <p:cNvSpPr/>
          <p:nvPr/>
        </p:nvSpPr>
        <p:spPr>
          <a:xfrm>
            <a:off x="8725988" y="1124236"/>
            <a:ext cx="2878853" cy="3970318"/>
          </a:xfrm>
          <a:prstGeom prst="rect">
            <a:avLst/>
          </a:prstGeom>
          <a:blipFill>
            <a:blip r:embed="rId3"/>
            <a:tile tx="0" ty="0" sx="100000" sy="100000" flip="none" algn="tl"/>
          </a:blipFill>
          <a:ln w="57150">
            <a:solidFill>
              <a:schemeClr val="tx1"/>
            </a:solidFill>
          </a:ln>
        </p:spPr>
        <p:txBody>
          <a:bodyPr wrap="square">
            <a:spAutoFit/>
          </a:bodyPr>
          <a:lstStyle/>
          <a:p>
            <a:endParaRPr lang="en-IN" dirty="0" smtClean="0"/>
          </a:p>
          <a:p>
            <a:r>
              <a:rPr lang="en-IN" dirty="0" smtClean="0"/>
              <a:t>Here the p values for the variables </a:t>
            </a:r>
            <a:r>
              <a:rPr lang="en-US" dirty="0"/>
              <a:t>'</a:t>
            </a:r>
            <a:r>
              <a:rPr lang="en-US" dirty="0" err="1"/>
              <a:t>Total_Relationship_Count</a:t>
            </a:r>
            <a:r>
              <a:rPr lang="en-US" dirty="0"/>
              <a:t>', 'Months_Inactive_12_mon', 'Contacts_Count_12_mon', '</a:t>
            </a:r>
            <a:r>
              <a:rPr lang="en-US" dirty="0" err="1"/>
              <a:t>Credit_Limit</a:t>
            </a:r>
            <a:r>
              <a:rPr lang="en-US" dirty="0"/>
              <a:t>', '</a:t>
            </a:r>
            <a:r>
              <a:rPr lang="en-US" dirty="0" err="1"/>
              <a:t>Total_Revolving_Bal</a:t>
            </a:r>
            <a:r>
              <a:rPr lang="en-US" dirty="0"/>
              <a:t>', '</a:t>
            </a:r>
            <a:r>
              <a:rPr lang="en-US" dirty="0" err="1"/>
              <a:t>Total_Trans_Amt</a:t>
            </a:r>
            <a:r>
              <a:rPr lang="en-US" dirty="0"/>
              <a:t>',</a:t>
            </a:r>
            <a:r>
              <a:rPr lang="en-IN" dirty="0" smtClean="0"/>
              <a:t> are 0 which is less than 0.05.</a:t>
            </a:r>
          </a:p>
          <a:p>
            <a:endParaRPr lang="en-IN" dirty="0" smtClean="0"/>
          </a:p>
          <a:p>
            <a:r>
              <a:rPr lang="en-IN" dirty="0" smtClean="0"/>
              <a:t>Hence these variables are significant for our model.</a:t>
            </a:r>
          </a:p>
          <a:p>
            <a:endParaRPr lang="en-IN" dirty="0"/>
          </a:p>
        </p:txBody>
      </p:sp>
      <p:sp>
        <p:nvSpPr>
          <p:cNvPr id="3" name="TextBox 2"/>
          <p:cNvSpPr txBox="1"/>
          <p:nvPr/>
        </p:nvSpPr>
        <p:spPr>
          <a:xfrm>
            <a:off x="241663" y="5562595"/>
            <a:ext cx="9235440" cy="1446550"/>
          </a:xfrm>
          <a:prstGeom prst="rect">
            <a:avLst/>
          </a:prstGeom>
          <a:noFill/>
        </p:spPr>
        <p:txBody>
          <a:bodyPr wrap="square" rtlCol="0">
            <a:spAutoFit/>
          </a:bodyPr>
          <a:lstStyle/>
          <a:p>
            <a:r>
              <a:rPr lang="en-IN" dirty="0" smtClean="0"/>
              <a:t>MODEL:</a:t>
            </a:r>
          </a:p>
          <a:p>
            <a:r>
              <a:rPr lang="en-IN" dirty="0" smtClean="0"/>
              <a:t> </a:t>
            </a:r>
            <a:r>
              <a:rPr lang="en-US" sz="1300" dirty="0" smtClean="0"/>
              <a:t>log(p</a:t>
            </a:r>
            <a:r>
              <a:rPr lang="en-US" sz="1300" dirty="0"/>
              <a:t>/(1−p)) = </a:t>
            </a:r>
            <a:r>
              <a:rPr lang="en-US" sz="1300" dirty="0" smtClean="0"/>
              <a:t>w0+w1x1</a:t>
            </a:r>
            <a:r>
              <a:rPr lang="en-US" sz="1300" dirty="0"/>
              <a:t>,...,</a:t>
            </a:r>
            <a:r>
              <a:rPr lang="en-US" sz="1300" dirty="0" err="1"/>
              <a:t>wjxj</a:t>
            </a:r>
            <a:r>
              <a:rPr lang="en-US" sz="1300" dirty="0"/>
              <a:t> = </a:t>
            </a:r>
            <a:r>
              <a:rPr lang="en-US" sz="1300" dirty="0" err="1"/>
              <a:t>wTx</a:t>
            </a:r>
            <a:endParaRPr lang="en-US" sz="1300" dirty="0"/>
          </a:p>
          <a:p>
            <a:r>
              <a:rPr lang="en-US" sz="1300" dirty="0"/>
              <a:t>log(p/(1−p</a:t>
            </a:r>
            <a:r>
              <a:rPr lang="en-US" sz="1300" dirty="0" smtClean="0"/>
              <a:t>))=w0 – 0.0322*</a:t>
            </a:r>
            <a:r>
              <a:rPr lang="en-US" sz="1300" dirty="0" err="1" smtClean="0"/>
              <a:t>Dependent_count</a:t>
            </a:r>
            <a:r>
              <a:rPr lang="en-US" sz="1300" dirty="0" smtClean="0"/>
              <a:t> – 0.4228*</a:t>
            </a:r>
            <a:r>
              <a:rPr lang="en-US" sz="1300" dirty="0" err="1" smtClean="0"/>
              <a:t>Total_Relationship_Count</a:t>
            </a:r>
            <a:r>
              <a:rPr lang="en-US" sz="1300" dirty="0" smtClean="0"/>
              <a:t> + 0.5346*Months_Inactive_12_mon + 0.5526*Contacts_Count_12_mon + 1.15e-0.5* </a:t>
            </a:r>
            <a:r>
              <a:rPr lang="en-US" sz="1300" dirty="0" err="1" smtClean="0"/>
              <a:t>Credit_limit</a:t>
            </a:r>
            <a:r>
              <a:rPr lang="en-US" sz="1300" dirty="0" smtClean="0"/>
              <a:t> -0.0007* </a:t>
            </a:r>
            <a:r>
              <a:rPr lang="en-US" sz="1300" dirty="0" err="1" smtClean="0"/>
              <a:t>Total_Revolving_Bal</a:t>
            </a:r>
            <a:r>
              <a:rPr lang="en-US" sz="1300" dirty="0" smtClean="0"/>
              <a:t> – 0.0002*</a:t>
            </a:r>
            <a:r>
              <a:rPr lang="en-US" sz="1300" dirty="0" err="1" smtClean="0"/>
              <a:t>Total_Trans_Amt</a:t>
            </a:r>
            <a:r>
              <a:rPr lang="en-US" sz="1300" dirty="0" smtClean="0"/>
              <a:t> – 0.0663*</a:t>
            </a:r>
            <a:r>
              <a:rPr lang="en-US" sz="1300" dirty="0" err="1" smtClean="0"/>
              <a:t>Avg_Utilization_Ratio</a:t>
            </a:r>
            <a:endParaRPr lang="en-US" sz="1300" dirty="0"/>
          </a:p>
          <a:p>
            <a:endParaRPr lang="en-IN" sz="1300" dirty="0"/>
          </a:p>
        </p:txBody>
      </p:sp>
    </p:spTree>
    <p:extLst>
      <p:ext uri="{BB962C8B-B14F-4D97-AF65-F5344CB8AC3E}">
        <p14:creationId xmlns:p14="http://schemas.microsoft.com/office/powerpoint/2010/main" val="4205970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31" y="408804"/>
            <a:ext cx="5190624" cy="38686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74" y="408804"/>
            <a:ext cx="6098120" cy="3688619"/>
          </a:xfrm>
          <a:prstGeom prst="rect">
            <a:avLst/>
          </a:prstGeom>
        </p:spPr>
      </p:pic>
      <p:sp>
        <p:nvSpPr>
          <p:cNvPr id="8" name="TextBox 7"/>
          <p:cNvSpPr txBox="1"/>
          <p:nvPr/>
        </p:nvSpPr>
        <p:spPr>
          <a:xfrm>
            <a:off x="7047913" y="167026"/>
            <a:ext cx="3840481" cy="369332"/>
          </a:xfrm>
          <a:prstGeom prst="rect">
            <a:avLst/>
          </a:prstGeom>
          <a:noFill/>
        </p:spPr>
        <p:txBody>
          <a:bodyPr wrap="square" rtlCol="0">
            <a:spAutoFit/>
          </a:bodyPr>
          <a:lstStyle/>
          <a:p>
            <a:r>
              <a:rPr lang="en-US" dirty="0" smtClean="0"/>
              <a:t>              ERROR DISTRIBUTION</a:t>
            </a:r>
            <a:endParaRPr lang="hi-IN" dirty="0"/>
          </a:p>
        </p:txBody>
      </p:sp>
      <p:sp>
        <p:nvSpPr>
          <p:cNvPr id="12" name="Rectangle 2"/>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hi-IN" sz="1800" b="0" i="0" u="none" strike="noStrike" cap="none" normalizeH="0" baseline="0" dirty="0" smtClean="0">
                <a:ln>
                  <a:noFill/>
                </a:ln>
                <a:solidFill>
                  <a:schemeClr val="tx1"/>
                </a:solidFill>
                <a:effectLst/>
                <a:latin typeface="Arial" panose="020B0604020202020204" pitchFamily="34" charset="0"/>
              </a:rPr>
              <a:t/>
            </a:r>
            <a:br>
              <a:rPr kumimoji="0" lang="hi-IN" altLang="hi-IN" sz="1800" b="0" i="0" u="none" strike="noStrike" cap="none" normalizeH="0" baseline="0" dirty="0" smtClean="0">
                <a:ln>
                  <a:noFill/>
                </a:ln>
                <a:solidFill>
                  <a:schemeClr val="tx1"/>
                </a:solidFill>
                <a:effectLst/>
                <a:latin typeface="Arial" panose="020B0604020202020204" pitchFamily="34" charset="0"/>
              </a:rPr>
            </a:br>
            <a:endParaRPr kumimoji="0" lang="hi-IN" altLang="hi-IN"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13"/>
          <p:cNvSpPr/>
          <p:nvPr/>
        </p:nvSpPr>
        <p:spPr>
          <a:xfrm>
            <a:off x="3999913" y="4646927"/>
            <a:ext cx="6096000" cy="1477328"/>
          </a:xfrm>
          <a:prstGeom prst="rect">
            <a:avLst/>
          </a:prstGeom>
        </p:spPr>
        <p:txBody>
          <a:bodyPr>
            <a:spAutoFit/>
          </a:bodyPr>
          <a:lstStyle/>
          <a:p>
            <a:pPr lvl="0" eaLnBrk="0" fontAlgn="base" hangingPunct="0">
              <a:spcBef>
                <a:spcPct val="0"/>
              </a:spcBef>
              <a:spcAft>
                <a:spcPct val="0"/>
              </a:spcAft>
            </a:pPr>
            <a:r>
              <a:rPr kumimoji="0" lang="hi-IN" altLang="hi-IN" b="0" i="0" u="none" strike="noStrike" cap="none" normalizeH="0" baseline="0" dirty="0" smtClean="0">
                <a:ln>
                  <a:noFill/>
                </a:ln>
                <a:solidFill>
                  <a:srgbClr val="212121"/>
                </a:solidFill>
                <a:effectLst/>
                <a:latin typeface="var(--colab-code-font-family)"/>
              </a:rPr>
              <a:t> accuracy on test data is 0.73</a:t>
            </a:r>
          </a:p>
          <a:p>
            <a:pPr lvl="0" eaLnBrk="0" fontAlgn="base" hangingPunct="0">
              <a:spcBef>
                <a:spcPct val="0"/>
              </a:spcBef>
              <a:spcAft>
                <a:spcPct val="0"/>
              </a:spcAft>
            </a:pPr>
            <a:r>
              <a:rPr kumimoji="0" lang="hi-IN" altLang="hi-IN" b="0" i="0" u="none" strike="noStrike" cap="none" normalizeH="0" baseline="0" dirty="0" smtClean="0">
                <a:ln>
                  <a:noFill/>
                </a:ln>
                <a:solidFill>
                  <a:srgbClr val="212121"/>
                </a:solidFill>
                <a:effectLst/>
                <a:latin typeface="var(--colab-code-font-family)"/>
              </a:rPr>
              <a:t> precision on test data is 0.698</a:t>
            </a:r>
          </a:p>
          <a:p>
            <a:pPr lvl="0" eaLnBrk="0" fontAlgn="base" hangingPunct="0">
              <a:spcBef>
                <a:spcPct val="0"/>
              </a:spcBef>
              <a:spcAft>
                <a:spcPct val="0"/>
              </a:spcAft>
            </a:pPr>
            <a:r>
              <a:rPr kumimoji="0" lang="hi-IN" altLang="hi-IN" b="0" i="0" u="none" strike="noStrike" cap="none" normalizeH="0" baseline="0" dirty="0" smtClean="0">
                <a:ln>
                  <a:noFill/>
                </a:ln>
                <a:solidFill>
                  <a:srgbClr val="212121"/>
                </a:solidFill>
                <a:effectLst/>
                <a:latin typeface="var(--colab-code-font-family)"/>
              </a:rPr>
              <a:t> recall on test data is 0.74</a:t>
            </a:r>
          </a:p>
          <a:p>
            <a:pPr lvl="0" eaLnBrk="0" fontAlgn="base" hangingPunct="0">
              <a:spcBef>
                <a:spcPct val="0"/>
              </a:spcBef>
              <a:spcAft>
                <a:spcPct val="0"/>
              </a:spcAft>
            </a:pPr>
            <a:r>
              <a:rPr kumimoji="0" lang="hi-IN" altLang="hi-IN" b="0" i="0" u="none" strike="noStrike" cap="none" normalizeH="0" baseline="0" dirty="0" smtClean="0">
                <a:ln>
                  <a:noFill/>
                </a:ln>
                <a:solidFill>
                  <a:srgbClr val="212121"/>
                </a:solidFill>
                <a:effectLst/>
                <a:latin typeface="var(--colab-code-font-family)"/>
              </a:rPr>
              <a:t> f1 </a:t>
            </a:r>
            <a:r>
              <a:rPr lang="en-US" dirty="0" smtClean="0">
                <a:solidFill>
                  <a:schemeClr val="tx1"/>
                </a:solidFill>
              </a:rPr>
              <a:t>Score</a:t>
            </a:r>
            <a:r>
              <a:rPr kumimoji="0" lang="hi-IN" altLang="hi-IN" b="0" i="0" u="none" strike="noStrike" cap="none" normalizeH="0" baseline="0" dirty="0" smtClean="0">
                <a:ln>
                  <a:noFill/>
                </a:ln>
                <a:solidFill>
                  <a:srgbClr val="212121"/>
                </a:solidFill>
                <a:effectLst/>
                <a:latin typeface="var(--colab-code-font-family)"/>
              </a:rPr>
              <a:t> on test data is 0.72</a:t>
            </a:r>
          </a:p>
          <a:p>
            <a:pPr lvl="0" eaLnBrk="0" fontAlgn="base" hangingPunct="0">
              <a:spcBef>
                <a:spcPct val="0"/>
              </a:spcBef>
              <a:spcAft>
                <a:spcPct val="0"/>
              </a:spcAft>
            </a:pPr>
            <a:r>
              <a:rPr lang="hi-IN" altLang="hi-IN" dirty="0">
                <a:solidFill>
                  <a:srgbClr val="212121"/>
                </a:solidFill>
                <a:latin typeface="var(--colab-code-font-family)"/>
              </a:rPr>
              <a:t> </a:t>
            </a:r>
            <a:r>
              <a:rPr kumimoji="0" lang="hi-IN" altLang="hi-IN" b="0" i="0" u="none" strike="noStrike" cap="none" normalizeH="0" baseline="0" dirty="0" smtClean="0">
                <a:ln>
                  <a:noFill/>
                </a:ln>
                <a:solidFill>
                  <a:srgbClr val="212121"/>
                </a:solidFill>
                <a:effectLst/>
                <a:latin typeface="var(--colab-code-font-family)"/>
              </a:rPr>
              <a:t>roc_score on test data is 0.73</a:t>
            </a:r>
          </a:p>
        </p:txBody>
      </p:sp>
      <p:sp>
        <p:nvSpPr>
          <p:cNvPr id="15" name="Frame 14"/>
          <p:cNvSpPr/>
          <p:nvPr/>
        </p:nvSpPr>
        <p:spPr>
          <a:xfrm>
            <a:off x="3559125" y="4277420"/>
            <a:ext cx="4304715" cy="2216343"/>
          </a:xfrm>
          <a:prstGeom prst="frame">
            <a:avLst/>
          </a:prstGeom>
          <a:solidFill>
            <a:schemeClr val="accent3">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solidFill>
                <a:schemeClr val="tx1"/>
              </a:solidFill>
            </a:endParaRPr>
          </a:p>
        </p:txBody>
      </p:sp>
    </p:spTree>
    <p:extLst>
      <p:ext uri="{BB962C8B-B14F-4D97-AF65-F5344CB8AC3E}">
        <p14:creationId xmlns:p14="http://schemas.microsoft.com/office/powerpoint/2010/main" val="3798710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XUAAAEWCAYAAACZnQc8AAAABHNCSVQICAgIfAhkiAAAAAlwSFlzAAALEgAACxIB0t1+/AAAADh0RVh0U29mdHdhcmUAbWF0cGxvdGxpYiB2ZXJzaW9uMy4yLjIsIGh0dHA6Ly9tYXRwbG90bGliLm9yZy+WH4yJAAAgAElEQVR4nO3dd5wURfrH8c+XJKBkUZEgBpQz/EQMYMYsRowoZvEwhzN7embv9M4c8FRMgIqgpyJGDkFFRQmCCCbOCGZAQPIuz++PqsVh2Zmd3Z1mh9nnzatf213dXdW97NbWVFc/JTPDOedcYahV3RfgnHMud7xSd865AuKVunPOFRCv1J1zroB4pe6ccwXEK3XnnCsgXqm7KpPUQNKLkuZIGlKFfI6T9Hour606SHpF0knVfR2uZvJKvQaR1EvSOEm/S/ohVj675CDrI4F1gRZmdlRlMzGzJ8xs3xxczwokdZNkkp4rlb51TB+VZT7XShpY3nFm1t3MHq/k5TpXJV6p1xCSLgTuBP5OqIDbAX2BQ3OQ/QbA52ZWlIO8kvILsKOkFilpJwGf56oABf475aqV/wDWAJKaANcDZ5vZf8xsvpktNbMXzeySeMwaku6U9H1c7pS0RtzXTdJ0SRdJ+jm28k+J+64DrgZ6xk8AvUu3aCW1jy3iOnH7ZElfSpon6StJx6Wkj045bydJY2O3zlhJO6XsGyXpBknvxHxel7R2hm/DEuB54Jh4fm2gJ/BEqe/VXZK+kzRX0nhJu8b0/YG/ptznpJTruEnSO8ACYKOYdlrcf7+kZ1Pyv0XSCEnK+j/QuQrwSr1m2BGoDzyX4Zgrga5AJ2BrYAfgqpT96wFNgNZAb+A+Sc3M7BpC6/9pM1vLzB7OdCGS1gTuBrqbWSNgJ2BiGcc1B16Kx7YAbgdeKtXS7gWcAqwD1AMuzlQ20B84Ma7vB3wMfF/qmLGE70Fz4ElgiKT6ZvZqqfvcOuWcE4A+QCPgm1L5XQRsFf9g7Ur43p1kHp/DJcQr9ZqhBfBrOd0jxwHXm9nPZvYLcB2hsiqxNO5famYvA78Dm1XyepYBW0pqYGY/mNmUMo45EPjCzAaYWZGZPQV8ChyccsyjZva5mS0EBhMq47TM7F2guaTNCJV7/zKOGWhmM2OZtwFrUP59PmZmU+I5S0vlt4DwfbwdGAica2bTy8nPuUrzSr1mmAmsXdL9kcb6rNjK/CamLc+j1B+FBcBaFb0QM5tP6PY4A/hB0kuSOmZxPSXX1Dpl+8dKXM8A4BxgD8r45CLpYkmfxC6f3wifTjJ16wB8l2mnmb0PfAmI8MfHucR4pV4zvAcsBnpkOOZ7wgPPEu1YuWsiW/OBhinb66XuNLPXzGwfoBWh9f1QFtdTck0zKnlNJQYAZwEvx1b0crF75FLgaKCZmTUF5hAqY4B0XSYZu1IknU1o8X8f83cuMV6p1wBmNofwMPM+ST0kNZRUV1J3Sf+Mhz0FXCWpZXzgeDWhu6AyJgK7SWoXH9JeUbJD0rqSDo1964sJ3TjLysjjZWDTOAyzjqSewObAsEpeEwBm9hWwO+EZQmmNgCLCSJk6kq4GGqfs/wloX5ERLpI2BW4Ejid0w1wqKWM3kXNV4ZV6DRH7hy8kPPz8hdBlcA5hRAiEimcc8BEwGZgQ0ypT1nDg6ZjXeFasiGvF6/gemEWoYM8sI4+ZwEGEB40zCS3cg8zs18pcU6m8R5tZWZ9CXgNeJQxz/AZYxIpdKyUvVs2UNKG8cmJ310DgFjObZGZfEEbQDCgZWeRcrskfwjvnXOHwlrpzzhUQr9Sdc66AeKXunHMJkFRb0oeShsXtx+Ib1BPj0immS9LdkqZJ+khS55Q8TpL0RVyyChKXadyyc865yjsf+IQVR1BdYmbPlDquO9AhLl2A+4Eu8a3qa4DtCMNmx0saamazMxWat5X60l+/9Ce4biUN1t+1ui/B5aGiJTOqHEunInVO3bU3yliepDaEt6JvIoz2yuRQoH8MHTFGUlNJrYBuwHAzmxXzHA7sTxh+nJZ3vzjnXAVJ6qMQxrpk6VPqkDsJw3BLv4NxU+xiuSNlWGtrVhw6Oz2mpUvPKG9b6s45t0otK876UDN7EHiwrH2SDgJ+NrPxkrql7LqCENqiXjz3MkL01JzylrpzzgEUF2W/ZLYzcIikr4FBwJ6SBsbgdWZmi4FHCZFQIYS+aJtyfpuYli49I6/UnXMOMFuW9ZI5H7vCzNqYWXtC/P43zOz42E9OjKXfgxD6GWAocGIcBdMVmGNmPxDecN5XUjNJzYB9Y1pG3v3inHMAyzJX1jnwhKSWhABxEwmRSiHEOToAmEaINnoKgJnNknQDIcY/hNDXs8orJG/DBPjoF1cWH/3iypKL0S9LvpuUdZ1Tr+3WeTtzlbfUnXMOKvSgNJ95pe6ccwDl9JWvLrxSd845wMof1bJa8ErdOedgVTwoXSUSGdIoqZaknZLI2znnEmHLsl/yWCKVuoWBnPclkbdzziViWXH2Sx5L8uWjEZKOiAPtnXMuvxVISz3JPvXTCdHJiiUtJAy4NzNrnPk055yrBv6gNDMza5RU3s45l3P+oDSzGMfgeEl/i9ttJe1Q3nnOOVcdzIqzXvJZkn3qfYEdgV5x+3f84alzLl95n3q5uphZZ0kfApjZbEn1EizPOecqr0C6X5Ks1JdKqk2YW48YnawwvmvOucKT5y3wbCVZqd8NPAesI+km4EjgqgTLc865yiteWt1XkBNJjn55QtJ4YC/CcMYeZvZJUuU551yVePdLVn4C3o7lNJDU2cwmJFymc85VnHe/ZBZn7DgZ+B+xXz1+3TOpMp1zrtK8pV6uo4GNzWxJgmU451xueKVero+BpsDPCZbhnHM5Yf6gtFz/AD6U9DGwuCTRzA5JsEznnKsc71Mv1+PALcBkfHy6cy7fefdLuRaY2d0J5u+cc7njLfVyvS3pH8BQVux+8SGNzrn84y31cm0Tv3ZNSfMhjc65/OQt9czMbI+k8nbOuZwrKoxJMpKMp95E0u2SxsXlNklNkirPOeeqpEBC7yYZT/0RYB7hJaSjgbnAowmW55xzlbdsWfZLFiTVlvShpGFxe0NJ70uaJunpklDkktaI29Pi/vYpeVwR0z+TtF825SZZqW9sZteY2ZdxuQ7YKMHynHOu8nLfUj8fSA1ieAtwh5ltAswGesf03sDsmH5HPA5JmwPHAFsA+wN9YzjzjJKs1BdK2qVkQ9LOwMIEy3POucrLYUtdUhvgQKBf3BZhkMgz8ZDHgR5x/dC4Tdy/Vzz+UGCQmS02s6+AaUC5U4ImOfrlDKB/Sj/6bOCkBMtzzrnKy21f+Z3ApUCjuN0C+M3MSp7GTgdax/XWwHcAZlYkaU48vjUwJiXP1HPSSrJSn2tmW0tqDGBmcyVtmGB5zjlXeRUY/SKpD9AnJelBM3sw7jsI+NnMxkvqltNrzEKSlfqzQGczm5uS9gywbYJlOudc5ZiVf8zyQ+1B4ME0u3cGDpF0AFAfaAzcBTSVVCe21tsAM+LxM4C2wHRJdYAmwMyU9BKp56SV8z51SR0lHQE0kXR4ynIy4Qadcy7/5KhP3cyuMLM2Ztae8KDzDTM7DhhJmNYTQlf0C3F9KH90TR8Zj7eYfkwcHbMh0AH4oLzbSKKlvhlwECHs7sEp6fOAPydQnnPOVV3yYQIuAwZJuhH4EHg4pj8MDJA0DZhF+EOAmU2RNBiYChQBZ5tZcXmFyCrwkaMiJO1oZu9V9vylv36ZzIW51VqD9Xet7ktweahoyQxVNY+FA6/Mus5pcPxNVS4vKUkOaTxMUmNJdSWNkPSLpOMTLM855yqvuDj7JY8lWanvGx+SHgR8DWwCXJJgec45V3k5fqO0uiQ5+qVu/HogMMTM5oTx9M45l4fyvLLOVpKV+ouSPiW8RXqmpJbAogTLc865ysvzQF3ZSjL07uWS/gnMMbNiSfMJr70651zesWWFMTYjsUpd0okp66m7+idVpnPOVZp3v5Rr+5T1+sBewAS8UnfO5aM8H9WSrSS7X85N3ZbUFBiUVHnOOVcl3lKvsPmAB/RyzuWnAqnUk5zO7kVJQ+MyDPgMeC6p8vJNcXExR558Nmddcs1K+55/aTi7HtiTI046myNOOptnhr5a5fLmzJ3Haef/lQN69ua08//KnLnzAHjj7fc47MQzOeKkszn61POYMOnjKpflKuehB2/j++mTmPjhiDL3777bjsz85RPGjX2dcWNf56orL6hymfXq1ePJJ+7n06mjeXf0i2ywQRsAtt+u0/Jyxo8bzqGH7l/lslZ7ZtkveSzJlvqtKetFwDdmNj3B8vLKwCEvsFH7dvw+f0GZ+/ffc3euvOisCuf7wYSPeOHl4dx01UUrpPcbMJiu23XitBOOpt+AwTw8cDAXntWbrtt2Yo9duiKJz6Z9xcV/+zsvPvVQpe7JVU3//oPp2/dRHn30rrTHjB79AYceVvFpBzbYoA2P9LuDvfY5aoX0U085ltmz59Bx8104+uhD+Mffr6TXcWfy8ZRP6dK1O8XFxay33jpMGDecYcOGU1wg/cqV4i31sknaRNLOZvZmyvIOsIGkjXNdXj768edfeOvdDzji4KymFFzBI088Q8/e53HYiWdyb78BWZ838u33OLT73gAc2n1v3ngrhN1p2LDB8tFHCxctAn8BrNq8Pfp9Zs3+rVLn9up1OO+9M4xxY1+n7323UKtWdr+6hxy8LwMGDAHg2WdfYs89wmRkCxcuWl6B16+/BknFgFqtLLPslzyWRPfLnYRJpkubG/cVvFvueoALz+qNlP7bO/zN0Rx24pn85cob+eGnXwB45/3xfDt9BoP63cWzj93H1M+mMW7i5KzKnDn7N1qu3RyAtVs0Y2ZK5fHfN9/h4GP/zFkXX80Nf/1LFe7MJa1r120ZP244w4YOYPPNNwWgY8dNOPqoQ9h19x5st/2+FBcX06vX4Vnlt37r9fhu+vdA6BKcM2cuLVo0A2CH7bdh0sQ3mDhhBGedc3nNbqVDwcR+SaL7ZV0zW6kmMrPJqbNklyV1NpG+t93IaScem8DlJWvUO+/TvFlTtujYgQ8mfFTmMd126cIB++xOvXr1GPz8y1x54208cs/NvDt2Au9+MIEjTz4HgAULF/LNd9+zXaetOPbPF7BkyVIWLFzInLnzOOKkswG48KxT2bnLivOOSFrh3YC9d9+ZvXffmXETJ3PvQ/3pd9c/Erp7VxUTPpzMRpvswPz5C+i+/548O+QR/rTFLuy5xy503mYrxrz3MgANGtTnl19+BeCZIf1o374d9erVpV3b1owb+zoA99zTj8f7D85Y3gdjP2TrTnvSseMmPPrwnbz66kgWL16c7E3mMSuQ7pckKvWmGfY1yHRi6mwiq2vo3Q8/msqo0WN4+72xLF6ylPnzF3DZdf/klmsuXX5M0yaNl68fcfB+3N43hlU2OO2Enhzd44CV8n3qofAhJ12feotmTfnl11m0XLs5v/w6i+ZNm6yUx3adtmL69z8y+7c5NCtjv6te8+b9vnz9lVff4J67/06LFs2QxICBQ7jyqptXOufIo04D0vepfz/jR9q2WZ8ZM36gdu3aNGnSmJkzZ69wzKefTuP33xew5RabMT5NQ6RGyPNulWwl0f0yTtJKk2FIOg0Yn0B5eeUvZ57CiOcH8vqzj/Ov6y5nh223XqFCB/jl11nL10eOHsNGG4QZq3baoTPPvfQ6CxYsBOCnX35doRslk267dOWFV/4LwAuv/Jc9dt0RgG+nf7+8v3TqZ9NYsmTpCn9UXP5Yd92Wy9e3364TtWrVYubM2bwxcjSHH3YQLVu2AKBZs6a0a1fu/MMAvDjsdU44IVT0RxxxICNHvQNA+/ZtqV27NgDt2rVms8025utvvsvl7ax+bFn2Sx5LoqV+AfCcpOP4oxLfDqgHHJZAeauFex/qzxYdN2WPXbsycMgLjBo9htp1atOkUSNujK3unbtsy5fffMdxp18IQMMG9fnH1ZfQolmmDz/BaScczUV/+zv/GfYa66+3Drfd8FcAho8azdBXRlCnTh3qr1GPW6+/vHTYBreKDBxwH7vvtiNrr92cr78cx3XX30rduiGY6YMPDeCIww/k9NNPpKiomEULF3Hc8WF01CeffMHV1/6TV15+ilq1xNKlRZx33pV8+22501XyyKODePyxu/l06mhmz/6NXjHPnXfegUsvOZulS4tYtmwZ55z315Va8DVOgbTUk5z5aA9gy7g5xczeqMj5q2v3i0uWz3zkypKLmY/mX31M1nXOmtcPytuWUZJhAkYSJlp1zrn8l+fdKtlalWECnHMufxVI94tX6s45hw9pdM65wuIt9bJJmgek/e6YmY+nc87lH6/Uy2ZmjQAk3QD8AAwABBwHtMp1ec45lxN5/vp/tpLsfjnEzLZO2b5f0iTg6gTLdM65SimUOUoTi6cOzJd0nKTakmrFl5HmJ1iec85VnkdpLFcv4Gjgp7gcFdOccy7/LFuW/ZLHEqvUzexrMzvUzNY2s5Zm1sPMvk6qPOecq5IctdQl1Zf0gaRJkqZIui6mPybpK0kT49IppkvS3ZKmSfpIUueUvE6S9EVcspo9JbE+dUmbAvcTQvFuKen/CP3sNyZVpnPOVVruulUWA3ua2e+S6gKjJb0S911iZs+UOr470CEuXQj1ZhdJzYFrCLGzDBgvaaiZZQzSk2T3y0PAFcBSADP7CDgmwfKcc67SrHhZ1kvGfIKSOMp145LpL8ahQP943higqaRWwH7AcDObFSvy4UC5k8kmWak3NLMPSqUVJViec85VXgW6XyT1kTQuZemTmlUcIDIR+JlQMb8fd90Uu1jukLRGTGsNpMY9nh7T0qVnlOSQxl/jnKQGIOlIwrh155zLOxUZ0pg6oU+a/cVAJ0lNCaHItyT0XPxICEP+IHAZcH1VrrksSbbUzwYeADpKmkGIs35GguU551zlJTCk0cx+I0Sr3d/MfohdLIuBR4Ed4mEzgLYpp7WJaenSM0qyUjcz2xtoCXQ0s10SLs855ypvWQWWDCS1jC10JDUA9gE+jf3kKMxS0wP4OJ4yFDgxjoLpCswxsx+A14B9JTWT1AzYN6ZllGT3y7NAZzNLfeHoGWDbNMc751y1saKcjT9vBTwuqTahITvYzIZJekNSS0LYlIn80XPxMnAAMA1YAJwCYGazYriVsfG4681sFuVIIqBXR2ALoImkw1N2NQbq57o855zLiRzV6XGk3zZlpO+Z5ngjdFeXte8R4JGKlJ9ES30z4CCgKXBwSvo8YKUJqZ1zLh8USuyXJKI0vgC8IGlHM3sv1/k751wi8vvt/6wl0f1yqZn9E+gl6djS+83svFyX6ZxzVeUt9fQ+iV/HJZC3c84lw1vqZTOzF+NT363M7OJc5++cc0mwAnnfPZEhjWZWLGnnJPJ2zrkkWE1sqccB8G3jkJ3yTJQ0FBhCyuQYZvafil2ic86tAjWlUpc0CjgkHjse+FnSO2Z2YTmn1gdmAqljMw3wSt05l3dqUku9iZnNlXQaITzkNZKyaan3M7N3UhO8S8Y5l68KpVLPJhZLnRiz4GhgWAXyvifLNOecq3ZWrKyXfJZNS/16QhCZ0WY2VtJGwBfpDpa0I7AT0FJSahdNY6B2VS7WOeeSUigt9XIrdTMbQnjYWbL9JXBEhlPqAWvFvBulpM8FjqzcZTrnXLJsWX63wLOVtlKXdA8ZpmBK92aomb0JvClpYXyzNDXPo8jQynfOuepSE1rqVX0j9Bjgn6XSriCl1e+cc/nCrMBb6mb2eOq2pIZmtqC8DCV1J8QGbi3p7pRdjfE5Sp1zeapQWurljn6RtKOkqcCncXtrSX0znPI9oZW/iDCuvWQZSpi5wznn8s6yYmW95LNsRr/cCexHqJQxs0mSdkt3sJlNAiZJetLMlpakS9oVuIk0weCdc646FfyD0lRm9l2YVm+54izOWSppG6AXcBTwFf42qXMuT9WkSv07STsBJqkucD5/hNddiaRNgWPj8ivwNCAz2yMH1+ucc4mwwginnlWlfgZwF9Ca0F/+Gpm7UD4F3gYOMrNpAJL+UsXrdM65RNWYlrqZ/QocV4E8DycMZxwp6VVgEGH2bOecy1uFMqQxm9EvG0l6UdIvkn6W9EIMFVAmM3vezI4BOgIjgQuAdSTdL8lHvzjn8lJxsbJe8lk2Ab2eBAYDrYD1CS8PPVXeSWY238yeNLODgTbAh8BlVbhW55xLjJmyXvJZNpV6QzMbYGZFcRlIiJWeNTObbWYPmtlelbtM55xLli1T1ks+yxT7pXlcfUXS5YS+cQN6Ai+vgmtzzrlVpiaMfhlPqMRL/iydnrLPCHFcnHOuIOR7CzxbmWK/bLgqL8Q556pT8bJseqPzX1Z3IWlLSUdLOrFkSfrCnHNuVTLLfslEUn1JH0iaJGmKpOti+oaS3pc0TdLTkurF9DXi9rS4v31KXlfE9M8k7ZfNfWQzpPEawjR09wB7EMLpHpJN5s45t7pYZsp6KcdiYE8z2xroBOwvqStwC3CHmW0CzAZ6x+N7A7Nj+h3xOCRtTnjnZwtgf6CvpHJnj8umpX4ksBfwo5mdAmwNNMniPOecW23kakijBb/HzbpxMWBP4JmY/jjQI64fGreJ+/dSCLZ1KDDIzBab2VfANGCH8u4jm0p9oZktA4okNQZ+BtpmcZ5zzq02KtL9IqmPpHEpS5/UvCTVljSRUF8OB/4H/GZmJXNKTCeEXiF+/S5cgxUBc4AWqellnJNWNrFfxklqCjxEGBHzO/BeFudVSactjk26CLcamvffm6r7ElyByqJbZTkzexB4MMP+YqBTrDufI7xhv0pkE/vlrLj67xjLpbGZfZTsZTnn3KqVxOgXM/tN0khgR6CppDqxNd4GmBEPm0Ho/ZguqQ6he3tmSnqJ1HPSSnsXkjqXXoDmQJ247pxzBcMqsGQiqWVsoSOpAbAPIVz5SMIzSoCTgBfi+tC4Tdz/hplZTD8mjo7ZEOgAfFDefWRqqd+WYV9Jp79zzhWEinS/lKMV8HgcqVILGGxmw+K0oIMk3UiIhfVwPP5hYICkacAswogXzGyKpMHAVML8zmfHbp2MMr185JNaOOdqjFwF6ord09uUkf4lZYxeMbNFhNnhysrrJsI0oFnLajo755wrdMuq+wJyxCt155wDrEDm8vFK3TnngKI8j5OerWzCBEjS8ZKujtvtJJX7VpNzzq1ODGW95LNsBmb2JYyxLHkbaB5wX2JX5Jxz1WBZBZZ8lk33Sxcz6yzpQwizGJVEF0snxi1oY2bfZTrOOefyRb63wLOVTUt9aRxvaRAG1lPOH6s4cN5nR3LOrTYKpaWeTaV+NyF2wTqSbgJGA3/P4rwJkravysU559yqUoyyXvJZNrFfnpA0nhB+V0APM/ski7y7AMdJ+gaYH881M/u/qlywc84loUBmsyu/UpfUDlgAvJiaZmbflnNqVrN0OOdcPliW5y3wbGXzoPQl/piAuj6wIfAZYTaOtMzsG0m7AB3M7NHYF79WFa/XOecSUV6grtVFNt0vW6VuxwiNZ6U5PPW4a4DtgM2ARwmzfwwEdq7UlTrnXILy/QFotir8RqmZTZDUJYtDDyMEtZkQz/teUqOKluecc6vCMtWQ7hdJF6Zs1gI6A99nkfcSMzNJJUMh16zcJTrnXPLKjWm7msimpZ7aui4i9LE/m8V5gyU9QJjt48/AqYQp8ZxzLu/UiNEv8aWjRmZ2cUUzNrNbJe0DzCX0q19tZsMrd5nOOZesgh/9UjKXnqRKP9g0s+GS3i8pR1JzM5tV2fyccy4pNWH0yweE/vOJkoYCQwgvEQFgZv/JlLGk04HrgEWEB8sifN82quI1O+dcztWI7peoPmFm6z35Y7y6ARkrdeBiYEsz+7VKV+icc6tATRjSuE4c+fIxf1TmJbL5pPI/wpuozjmX94prQEu9NuEN0LJuNZtK/Qrg3dinvnj5iWbnVegKnXNuFagJLfUfzOz6KuT9APAGMJnC+X455wpUoVRSmSr1qn4YqWtmF5Z/mHPOVb8CmaI0Y6W+VxXzfkVSH0J0x9TuFx/S6JzLOwXfUs9B5Vsyp+kVqdniQxqdc3moJoUJqBQz2zCpvJ1zLtcKZZx6NtPZVYqkupLOk/RMXM6RVDep8pxzripyNUeppLaSRkqaKmmKpPNj+rWSZkiaGJcDUs65QtI0SZ9J2i8lff+YNk3S5dncR2ItdeB+Qgz1vnH7hJh2WoJlOudcpeSwT70IuCiGKW8EjJdUEvfqDjO7NfVgSZsDxxAmHlof+K+kTePu+4B9gOnAWElDzWxqpsKTrNS3N7OtU7bfkDQpwfKcc67SchX7xcx+AH6I6/MkfQK0znDKocAgM1sMfCVpGrBD3DfNzL4EkDQoHpuxUk+s+wUolrRxyYakjSicZxHOuQKzTNkv2ZLUnjBZ0Psx6RxJH0l6RFKzmNYa+C7ltOkxLV16RklW6pcAIyWNkvQm4UWkCofwdc65VaG4AoukPpLGpSx9SucnaS3C3BMXmNlcQvfzxkAnQkv+tiTuI8nul9FAB0IsdQiTVTvnXF5aVoEOGDN7EHgw3f44KORZ4ImSiLZm9lPK/oeAYXFzBtA25fQ2MY0M6Wkl2VJ/z8wWm9lHcVkMvJdgec45V2k5HP0i4GHgEzO7PSW9VcphhxGCJQIMBY6RtIakDQmN4Q+AsUAHSRtKqkd4mDq0vPvIeUtd0nqEfp8Gkrbhj3ADjYGGuS7POedyIYeTZOxMGO03WdLEmPZX4FhJnWJRXwOnA5jZFEmDCQ9Ai4CzzawYQNI5wGuEAIuPmNmU8gpPovtlP+BkwkeF2/ijUp9HuDHnnMs7uRrSaGajKTt21ssZzrkJuKmM9JcznVeWnFfqZvY48LikI8wsmwmqnXOu2hWpMCa0S7JPvY2kxgr6SZogad8Ey3POuUqzCiz5LMlK/dQ4jGdfoAWhj+nmBMtzzrlKy9WD0uqW5JDGkj6lA4D+8WFAgYTMcc4VmooMacxnSVbq4yW9DmwIXBFjIOT7HznnXA1VGFV6spV6b8KbU1+a2QJJLYBTEizPOecqrVBanElW6rvEr//nvS7OuXxXXCBt9ZST+JgAABdrSURBVCQr9UtS1usToo6NB/ZMsEznnKsUb6mXw8wOTt2W1Ba4M6nynHOuKsxb6hU2HfjTKizPOeey5i31cki6hz8eKNciPDSdkFR5+eSGO69i9312Ztavs+mxe6+V9q/VaE1u6XsdrVqvR+3atXn0/id4ftCwMnLKXpOmjbn1wRtp3XZ9Znz3PRf9+UrmzpnHHvvvxrmX9cGWGUVFxdzytzuY8IHPVVJdipcto9eNj7FO07W457yjV9g34PUPeG70RGrXqkWzRg259uQDWb9FkyqVN2f+Qi594Hm+nzmH9Vs04V+n96Dxmg0YOfFz+j7/FpKoU7sWl/Tcm206tC0/wwJWKEMak3z5aByhD308ITrjZWZ2fILl5Y3nBw3j9GMuSLv/2FOP5H+ffcXhex7PyYefyaXXnkfdutn9fd1+p87cdNffVko/7dwTef/tcRyw45G8//Y4Tjv3RADef2ssh+9xPEfsdQJ/+8uNXHe7h9+pTk/+dxwbtmpR5r6O7dbliStPYci1p7H3th2585mRWec79rNv+NsjKzcMHnnlPbr8qT0v3nQGXf7UnkdeGQNAl47tGXxNbwZf05trTz6Q6/pXKLxIQfI3StOQ1FLS5mb2eMryBDBbUstcl5ePxo+ZyJzf5qbdbwZrrhUCVjZcswFzfptLUVGYFOqUs47n6Vcf5T8jB3L2JX/Ousw99t+N559+CYDnn36JPbvvDsCCBQuXH9OgYX3M8v1HsnD9NGsub0+exuG7bF3m/u07bkCDNcLc7P+30fr8NPuPn6HHXhtDrxsf5ahr+9H3hbeyLnPUxC84eMetADh4x60YOfFzABrWr0fJqLSFi5egMuNP1SxFWNZLPkui++Ue/phsOlUL4Cpg5f6IGubJh4dw34BbGfXRS6y5VkMu6nMVZsZOu3dhg43a0nP/U5DEvQNuZduunRg/ZmK5ebZo2Zxff54JwK8/z6RFy+bL9+3VfXcuuPIsWqzdjDOPvzCx+3KZ/evp/3LBkXswf9GSco99bvQkdtkyzAb57pQv+fan2Txx5cmYwfn3DmH859+y7abtys1n5tz5tGy6FgBrN1mTmXPnL9/3xoTPuPu5Ucyau4B7zjuqkndVOPxBaXqbmNlKTQkze1vS/ZlOjFNC9QFo1ag9zRqsk8DlVb9d9ujKpx9/zimHn0W79m14aMg9jB8zkZ26dWGn3Xfg2REDgNCK32CjtowfM5GnXnmYevXq0XDNBjRp2nj5MbffcC/vjHp/pTJSW+QjXnmTEa+8ybZdO3HuZadz2lHnrpobdcu9NekLmjVuyOYbtGLsZ99kPPalMR8z9esfefiS4wAYM/Ur3pv6FT2vfwQILetvf5rNtpu24/i/P8aSpcUsXLyEOfMXcfR1DwNwwRF7sNOWG62QryRS3xnZs/Nm7Nl5M8Z//i19X3ibBy48Npe3vNrxB6XpNcqwr26mE1OniNpi3S6F8WezDD2OOYh+9/QH4NuvpzPj2+/ZqMMGSPDQ3f0ZMuC5lc45tntvIPSp9+h5IFeef8MK+2f+Mou112nBrz/PZO11WjDr19kr5TF+zETabNCaps2b8NusOQncmUtn4v9m8ObEaYye3JclS4uYv2gxf+03lL+fdsgKx42Z+hX9XnqXhy85jnrxOYsZ9O6+I0fuvs1K+Q7868lA6FMf+s5kbjj1oBX2t2i8Jr/89jstm67FL7/9TvNGK89Ts+2m7Zj+y0vMnreAZmXsrykKpaWexIPSaZIOKJ0oqTvwZQLlrXZ+mPEjXXfdDgjdJu03bsd338zgnZHvc3ivg2jYsAEA66zXkuZrN8uU1XIjX3ubHj0PBKBHzwMZ+Wr4sNSufZvlx/xpq82oV6+uV+jV4LzDu/H6v87hlZvP4uY+h7L9ZhusVKF/+u2P3DjwVe4850iaN15zefqOW2zI8+9MYkHstvlp9jxmpXSjZLL71h148b3JALz43mS6deoAwLc/z1r+ae6Tb35kSVERTddqUOX7XJ15lMb0LgBeknQ0YeQLwHbAjsBBac8qIP/69w1sv1NnmjZvyogPX+S+fz1InTrhWz24/3P8+/ZHuOnuq3lu1BNI4vYb7uO3WXN498332WjT9jzxcj8AFsxfyOVnXVNmq7u0fvc8zu0P/Z3Dex3C99N/4KI/XwnAPgftwSFHHUBRURGLFi3m4j5XJXfjrsL6vvAWm2/Qim6dOnDHMyNZsGgJl/w7fFJr1aIxd51zFDttsRFf/TCTE28On+4arlGXm3ofskLFn86p3bty6QPP89zoSazfogn/PL0HACPGf8aL731Mndq1qF+vDv/s04OaHs6juEAGESiJ0RCS1iA8EN0yJk0BnjSzRdnmUcjdL67yxg05s7ovweWhBrudXOW/SL02OCzrOufJb57L27+Aibx8ZGaLgUeTyNs555JQKH3qqzJMgHPO5a187yvPllfqzjlH4YQJ8ErdOefw7pdySZrMymES5hBiwtxoZjOTKts55yqqUEa/JNlSfwUoBp6M28cADYEfgceAg8s+zTnnVj3vfinf3mbWOWV7sqQJZtZZUo2I1uicW30UyoPSJEPv1pa0Q8mGpO2B2nGzKMFynXOuwqwC//JZkpX6acDDkr6S9DXwMPBnSWsC/0iwXOecq7BlWNZLJpLaShopaaqkKZLOj+nNJQ2X9EX82iymS9LdkqZJ+khS55S8TorHfyHppGzuI8k5SscCW0lqErdTA44MTqpc55yrjBy+XV8EXGRmEyQ1AsZLGg6cDIwws5slXQ5cDlwGdAc6xKULcD/QRVJz4BpCmBWL+Qw1s4xxQ5Ic/bIGcATQHqhTElfCzK5PqkznnKus4hx1q5jZD8APcX2epE+A1sChQLd42OPAKEKlfijQ38JflTGSmkpqFY8dbmazAOIfhv2BpzKVn+SD0hcIQxjHA4sTLMc556qsIqNfUud+iB6MocNLH9ce2AZ4H1g3VvgQRgGuG9dbA9+lnDY9pqVLzyjJSr2Nme2fYP7OOZczFel+SZ37IR1JawHPAheY2dzUKJhmZpISeeKa5IPSdyVtlWD+zjmXM7l6UAogqS6hQn/CzP4Tk3+K3SrErz/H9BlA25TT28S0dOkZJVmp70Lo2P8sPtGdLOmjBMtzzrlKy9WQRoUm+cPAJ2Z2e8quoUDJCJaTCF3UJeknxlEwXYE5sZvmNWBfSc3iSJl9Y1pGSXa/dE8wb+ecy6kchgnYGTiB8MJlyazxfwVuBgZL6g18Axwd970MHABMAxYApwCY2SxJNwBj43HXlzw0zSTnlbqkxmY2F5iX67ydcy4puQoTYGajgXSTaOxVxvEGnJ0mr0eARypSfhIt9ScJ09aNJ4ytTL05AzYq6yTnnKtOHvslDTM7KH7dMNd5O+dcUpKY2rM6JPagVNKIbNKccy4f5HL0S3VKok+9PiHE7trxiW1J90tjshg475xz1SHfA3VlK4k+9dOBC4D1Cf3qJZX6XODeBMpzzrkqK7bCCL6bRJ/6XcBdks41s3tynb9zziXB+9TL92OMUIakqyT9JzWkpHPO5ZNC6VNPslL/W4xQtguwN+ENq/sTLM855yrNJ8koX3H8eiAhgtlLQL0Ey3POuUpbZpb1ks+SrNRnSHoA6Am8HOOrJ1mec85VWqG01JOM/XI0IaD7rWb2W4xKdkmC5TnnXKX56Jc0UmK/1CfM7EGclmkxMC7X5TnnXC7ke7dKtjz2i3PO4S8fpeWxX5xzq6NCaaknGfuld6nt2pKuSao855yrikJ5UJrkaJS9JL0sqZWkLYExQKMEy3POuUortuKsl3yW2OgXM+slqScwGZgP9DKzd5IqzznnqsLDBJRDUgfgfMLkq98AJ0hqmFR5zjlXFYUSJiDJceovAmeb2Yg4EeuFhLn2tkiwTOecq5RCaaknWanvEMerl8zBd5ukFxMszznnKs1Hv6Qh6VIAM5sr6ahSu0/OdXnOOZcLPvolvWNS1q8otW//BMpzzrkqK7ZlWS/5LInuF6VZL2vbOefygvepp2dp1svads65vFAofepJVOpbS5pLaJU3iOvE7foJlOecc1XmLfU0zKx2rvN0zrmk5fv482wlOaTROedWG4XSUveZiJxzjtyOfpH0iKSfJX2cknatpBmSJsblgJR9V0iaJukzSfulpO8f06ZJujyb+/BK3TnnyPkcpY9R9hDuO8ysU1xeBpC0OWEo+BbxnL4xqm1t4D6gO7A5cGw8NiPvfnHOOXLb/WJmb0lqn+XhhwKDzGwx8JWkacAOcd80M/sSQNKgeOzUTJl5S90556jYG6WS+kgal7L0ybKYcyR9FLtnmsW01sB3KcdMj2np0jPySt055wgt9QosD5rZdinLg1kUcT+wMdAJ+AG4LYn78O4X55wj+ZePzOynknVJDwHD4uYMoG3KoW1iGhnS08rbSn3KT+97SIFIUp8sWwKuBvGfi9wqWjIj0TpHUisz+yFuHgaUjIwZCjwp6XZgfaAD8AHhhc0OkjYkVObHAL3KKydvK3W3gj6A//K60vznIk9JegroBqwtaTpwDdBNUidCuJSvgdMBzGyKpMGEB6BFhHkoimM+5wCvAbWBR8xsSrllF8qA+0ImaZyZbVfd1+Hyi/9cuLL4g1LnnCsgXqmvHvwjtiuL/1y4lXj3i3POFRBvqTvnXAHxSt055wpIja7UJfWQZJI6pqR1KhU9rZuknTLkcUhJ9LSYX7kBd8rI4/c06etJGiTpf5LGS3pZ0qaVyL9S11XTSCpOiaA3sbyoePH/o2mG/RdIapjt8RW81k1jfl9ImiBpsKR1K5HPyZLWz8U1ufxQoyt14FhgdPxaohNwQMp2N6DMSl1SHTMbamY3x6QehGhqVSZJwHPAKDPb2My2JUzkXeFf3FxeV7ZihLnVzcKUCHqdUv5fy2RmB5jZbxkOuQBoWIHjsyKpPvAScL+ZdTCzzkBfoGUlsjuZ8MLLKqGgptc7yapgvIOCWYC1CG9pbQp8FtPqAd8CvwATgcuAH+NxE4FdCSE1/w28D9xO+KW4l1DxzwK+isduHJdXgfHA20DHWM6GwHvAZOBG4Pcyrm9P4K00194NGJayfS9wcly/mfASw0fArWmuqxMwJh7zHNAsnjsKuAMYB3wCbA/8B/gCuDGlvOMJb7xNBB4Aasf03wnxLCYBu1T3/3ElfibK+n9oAnwGbBa3nwL+HNe/BtYG1iRUspMIbwn2BM4DlsT/45Gljm8fv78PAVOA14EG8Zjt4//LROBfwMdlXNOpQP8093AycG/K9rD481I7/ux+HK/pL8CR8f/ss1heA2Av4MN4zCPAGinX/o943DigM+GlmP8BZ6SUdwkwNt7DdTGtfSyjf7zfDar7/7qQl2q/gGq7cTgOeDiuvwtsG9dL/1JcC1ycsv1Y/EWpXfr4uO/IlGNHAB3iehfgjbg+FDgxrp+dpjI5jxB7uaxr70YZlTrQIv7ylIxqaprmuj4Cdo/r1wN3xvVRwC1x/Xzge6AVsAYhQlwL4E/Ai0DdeFzflHsx4Ojq/r+tws9Ecay0SpaeMX0fwh/hY4BXU47/mlBJHwE8lJLeJHV/Gce3J7w52CmmDwaOj+sfAzvG9Zspu1K/HTg/zT2U/vktqdS3BYanpJf8bIwCtovr9QlRATeN2/2BC1Ku/cy4fkf8GWpE+HTwU0zflzDMUoRegGHAbvF+lwFdq/v/uCYsNflj0LHAoLg+iBW7YMozxOJrvOlIWovQSh4iqaRF2yru3pnQ4gMYUIFyyzMHWAQ8LOlwYEEZ19WE8Av9Zkx6nPCLV2Jo/DoZmGJmP1iI8/wlIbjQXoQKYmy8r72AjeI5xcCzObyfVa1098vTAGY2nPD9uA84rYzzJgP7SLpF0q5mNieLsr4ys4lxfTzQPva3NzKz92L6k1W7nRV8CWwk6R5J+wNzyzhms3hdn8ftTD8b75vZPDP7BVgcr33fuHwITAA6EuKYAHxjZmNyeD8ujRoZ+0VSc0L3xlaSjPDR1CRdkmUW87M4phbwm5l1SrO/vBcEphA+HpeliBWfh9QHMLMiSTsQKtojgXMI91kRi+PXZSnrJdt1CK2wx83sijLOXVTeH7vVUewD/hPhj2QzwqeW5czsc0mdCc9ibpQ0wsyuLyfb1O9tMaHrI1tTgN3T7Ev3szFb0tbAfsAZwNGEbpyKyOZn4x9m9kDqSXGyiGx+Z1wO1NSW+pHAADPbwMzam1lbQp/zrsA8wsfKEqW3M1l+rJnNJcxichQsf0C0dTzuHcJHeQjdQGV5A1gjNfi+pP+TtCvwDbC5pDViC2mvuH8twkf/lwl9piXlpV7XHGB2zAfgBKCk1Z6NEcCRktaJZTaXtEEFzl8d/YXQB94LeFRS3dSdcfTIAjMbSOgH7xx3VeRnBwsPUedJ6hKTjklz6JPATpIOTLmG3SRtSegm6SSplqS2xBl0JK0N1DKzZ4Gr0lzjZ4RPDJvE7Yr+bLwGnBp/DpHUuuTnxK06NbVSP5bwgDDVszF9JKHCnCipJ6H/+LC4vSuZDQIukfShpI0JFXZvSZMIratD43HnA2dLmkyamUwsdFIeBuwdhzROITyo+tHMviP0w34cv34YT2sEDJP0EWFUz4Vprusk4F/xuE6EfvWsmNlUQqXwejx/OH90K63uGpQa0nizpM0IXS4XmdnbwFuE+0+1FfBB7I66hvDwG0L/8quSRlbgGnoDD8W81iR0qa3AzBYCBwHnxiGNU4GzCA/43yE0UKYCdxO6QSD8nI2K+Q4kjKSC+OA/pgs4hdBlOJnQAv93thduZq8T/uC8F89/hgr8UXO54WECnMsjktYys9/j+uVAKzM7v5ovy61GamSfunN57EBJVxB+N78hjGZxLmveUnfOuQJSU/vUnXOuIHml7pxzBcQrdeecKyBeqbuVpEQr/FjSkNRIg5XI6zFJR8b1fpmiRaqciJgZzvs6jsPOKr3UMWVGyMxw/LWSLq7oNTq3qnil7spS8rr8loSgVGek7pRUqVFTZnZaHOeeTjfSRMR0zmXHK3VXnreBTWIr+m1JQ4GpkmpL+peksZI+knQ6LH9z9l5Jn0n6L7D8jUJJoyRtF9f3V4gDPknSiPgq+RnAX0pe9JLUUtKzsYyxknaO57aQ9LqkKZL6EV6ayUjS8wox6aekvqUb990R00dIahnTNpb0ajznbaXE3E857zxJU+P9Dyq937nq4OPUXVqxRd6dED4YwqvlW5rZV7FinGNm20taA3hH0uvANoTAUJsTYr9PJYRwTc23JSHs7G4xr+ZmNkvSvwkRK2+Nxz1JiFQ5WlI7wmvofyK8tTnazK6Pr8r3zuJ2To1lNCAEI3vWzGYS3tocZ2Z/kXR1zPscwtugZ5jZF/G1/b6sHEfncmBDMysJaOVctfNK3ZWlQXxtHEJL/WFCt8gHZvZVTN8X+L+S/nJC3PEOhKh+T8XAXt9LeqOM/LsSYsV/BWBms9Jcx96EkA0l241jXJHdgMPjuS9Jmp3FPZ0n6bC43jZe60zCq/BPx/SBwH+0YoTNkvPXKCPPj4AnJD0PPJ/FNTiXOK/UXVkWlo4uGSu31Eh7As41s9dKHZc6a1RV1SLE4F5UxrVkTVI3wh+IHc1sgaRRxOiFZTDKj7BZ4kDCH5iDgSslbWVmRRW6OOdyzPvUXWW9BpypGLFQYc7MNQkBr3rGPvdWwB5lnDsG2E3ShvHc5jG9dFTD14FzSzYklVSybxEiJiKpOyEcbiZNgNmxQu9I+KRQohZ/hDjuRejWyRRhs+RaagFtzWwkYYasJoTZtJyrVl6pu8rqR+gvnyDpY8IkIHUI0S+/iPv6E2YMWkGcWKEPoatjEn90f5SOiHkesF18EDmVP0bhXEf4ozCF0A3zbTnX+ipQR9InhNmEUidrmA/sEO9hT/6IWJkuwmaJ2sBAhWiEHwJ3Ww7mH3Wuqjz2i3POFRBvqTvnXAHxSt055wqIV+rOOVdAvFJ3zrkC4pW6c84VEK/UnXOugHil7pxzBeT/AQ7CQVDITPceAAAAAElFTkSuQmCC"/>
          <p:cNvSpPr>
            <a:spLocks noChangeAspect="1" noChangeArrowheads="1"/>
          </p:cNvSpPr>
          <p:nvPr/>
        </p:nvSpPr>
        <p:spPr bwMode="auto">
          <a:xfrm>
            <a:off x="155575" y="-144463"/>
            <a:ext cx="4063728" cy="40637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i-IN"/>
          </a:p>
        </p:txBody>
      </p:sp>
      <p:sp>
        <p:nvSpPr>
          <p:cNvPr id="3" name="TextBox 2"/>
          <p:cNvSpPr txBox="1"/>
          <p:nvPr/>
        </p:nvSpPr>
        <p:spPr>
          <a:xfrm>
            <a:off x="323556" y="183727"/>
            <a:ext cx="9847385" cy="461665"/>
          </a:xfrm>
          <a:prstGeom prst="rect">
            <a:avLst/>
          </a:prstGeom>
          <a:noFill/>
        </p:spPr>
        <p:txBody>
          <a:bodyPr wrap="square" rtlCol="0">
            <a:spAutoFit/>
          </a:bodyPr>
          <a:lstStyle/>
          <a:p>
            <a:r>
              <a:rPr lang="en-IN" sz="2400" b="1" dirty="0" smtClean="0"/>
              <a:t>Cross Validation:-</a:t>
            </a:r>
            <a:endParaRPr lang="hi-IN" sz="2400" b="1" dirty="0"/>
          </a:p>
        </p:txBody>
      </p:sp>
      <p:sp>
        <p:nvSpPr>
          <p:cNvPr id="4" name="Rectangle 3"/>
          <p:cNvSpPr/>
          <p:nvPr/>
        </p:nvSpPr>
        <p:spPr>
          <a:xfrm>
            <a:off x="323556" y="645392"/>
            <a:ext cx="11704320" cy="830997"/>
          </a:xfrm>
          <a:prstGeom prst="rect">
            <a:avLst/>
          </a:prstGeom>
        </p:spPr>
        <p:txBody>
          <a:bodyPr wrap="square">
            <a:spAutoFit/>
          </a:bodyPr>
          <a:lstStyle/>
          <a:p>
            <a:r>
              <a:rPr lang="en-US" sz="1600" dirty="0" smtClean="0">
                <a:solidFill>
                  <a:srgbClr val="202124"/>
                </a:solidFill>
                <a:effectLst/>
                <a:latin typeface="Segoe UI" panose="020B0502040204020203" pitchFamily="34" charset="0"/>
                <a:ea typeface="Calibri" panose="020F0502020204030204" pitchFamily="34" charset="0"/>
              </a:rPr>
              <a:t>Cross-validation is a technique for evaluating ML models by training several ML models on subsets of the available input data and evaluating them on the complementary subset of the data. Use cross-validation to detect overfitting, i.e., failing to generalize a pattern</a:t>
            </a:r>
            <a:endParaRPr lang="hi-IN" sz="1600" dirty="0"/>
          </a:p>
        </p:txBody>
      </p:sp>
      <p:sp>
        <p:nvSpPr>
          <p:cNvPr id="5" name="Rectangle 4"/>
          <p:cNvSpPr/>
          <p:nvPr/>
        </p:nvSpPr>
        <p:spPr>
          <a:xfrm>
            <a:off x="338315" y="1414834"/>
            <a:ext cx="11354638" cy="523220"/>
          </a:xfrm>
          <a:prstGeom prst="rect">
            <a:avLst/>
          </a:prstGeom>
        </p:spPr>
        <p:txBody>
          <a:bodyPr wrap="square">
            <a:spAutoFit/>
          </a:bodyPr>
          <a:lstStyle/>
          <a:p>
            <a:r>
              <a:rPr lang="en-US" sz="1400" b="0" i="0" dirty="0" err="1" smtClean="0">
                <a:solidFill>
                  <a:srgbClr val="212121"/>
                </a:solidFill>
                <a:effectLst/>
                <a:latin typeface="Courier New" panose="02070309020205020404" pitchFamily="49" charset="0"/>
              </a:rPr>
              <a:t>GridSearchCV</a:t>
            </a:r>
            <a:r>
              <a:rPr lang="en-US" sz="1400" b="0" i="0" dirty="0" smtClean="0">
                <a:solidFill>
                  <a:srgbClr val="212121"/>
                </a:solidFill>
                <a:effectLst/>
                <a:latin typeface="Courier New" panose="02070309020205020404" pitchFamily="49" charset="0"/>
              </a:rPr>
              <a:t>(cv=3, estimator=</a:t>
            </a:r>
            <a:r>
              <a:rPr lang="en-US" sz="1400" b="0" i="0" dirty="0" err="1" smtClean="0">
                <a:solidFill>
                  <a:srgbClr val="212121"/>
                </a:solidFill>
                <a:effectLst/>
                <a:latin typeface="Courier New" panose="02070309020205020404" pitchFamily="49" charset="0"/>
              </a:rPr>
              <a:t>LogisticRegression</a:t>
            </a:r>
            <a:r>
              <a:rPr lang="en-US" sz="1400" b="0" i="0" dirty="0" smtClean="0">
                <a:solidFill>
                  <a:srgbClr val="212121"/>
                </a:solidFill>
                <a:effectLst/>
                <a:latin typeface="Courier New" panose="02070309020205020404" pitchFamily="49" charset="0"/>
              </a:rPr>
              <a:t>(), </a:t>
            </a:r>
            <a:r>
              <a:rPr lang="en-US" sz="1400" b="0" i="0" dirty="0" err="1" smtClean="0">
                <a:solidFill>
                  <a:srgbClr val="212121"/>
                </a:solidFill>
                <a:effectLst/>
                <a:latin typeface="Courier New" panose="02070309020205020404" pitchFamily="49" charset="0"/>
              </a:rPr>
              <a:t>n_jobs</a:t>
            </a:r>
            <a:r>
              <a:rPr lang="en-US" sz="1400" b="0" i="0" dirty="0" smtClean="0">
                <a:solidFill>
                  <a:srgbClr val="212121"/>
                </a:solidFill>
                <a:effectLst/>
                <a:latin typeface="Courier New" panose="02070309020205020404" pitchFamily="49" charset="0"/>
              </a:rPr>
              <a:t>=-1, </a:t>
            </a:r>
            <a:r>
              <a:rPr lang="en-US" sz="1400" b="0" i="0" dirty="0" err="1" smtClean="0">
                <a:solidFill>
                  <a:srgbClr val="212121"/>
                </a:solidFill>
                <a:effectLst/>
                <a:latin typeface="Courier New" panose="02070309020205020404" pitchFamily="49" charset="0"/>
              </a:rPr>
              <a:t>param_grid</a:t>
            </a:r>
            <a:r>
              <a:rPr lang="en-US" sz="1400" b="0" i="0" dirty="0" smtClean="0">
                <a:solidFill>
                  <a:srgbClr val="212121"/>
                </a:solidFill>
                <a:effectLst/>
                <a:latin typeface="Courier New" panose="02070309020205020404" pitchFamily="49" charset="0"/>
              </a:rPr>
              <a:t>={'C': [0.001, 0.01, 0.1, 1, 10, 100, 1000], 'penalty': ['l1', 'l2']}, scoring='accuracy', verbose=3)</a:t>
            </a:r>
            <a:endParaRPr lang="hi-IN" sz="1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 y="2083259"/>
            <a:ext cx="4339884" cy="323455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210" y="2363397"/>
            <a:ext cx="4731111" cy="2861746"/>
          </a:xfrm>
          <a:prstGeom prst="rect">
            <a:avLst/>
          </a:prstGeom>
        </p:spPr>
      </p:pic>
      <p:sp>
        <p:nvSpPr>
          <p:cNvPr id="7" name="Rectangle 6"/>
          <p:cNvSpPr/>
          <p:nvPr/>
        </p:nvSpPr>
        <p:spPr>
          <a:xfrm>
            <a:off x="4389309" y="5186017"/>
            <a:ext cx="3252650" cy="1477328"/>
          </a:xfrm>
          <a:prstGeom prst="rect">
            <a:avLst/>
          </a:prstGeom>
          <a:ln>
            <a:solidFill>
              <a:schemeClr val="accent1">
                <a:lumMod val="60000"/>
                <a:lumOff val="40000"/>
              </a:schemeClr>
            </a:solidFill>
          </a:ln>
        </p:spPr>
        <p:txBody>
          <a:bodyPr wrap="square">
            <a:spAutoFit/>
          </a:bodyPr>
          <a:lstStyle/>
          <a:p>
            <a:pPr algn="ctr"/>
            <a:r>
              <a:rPr lang="en-US" dirty="0"/>
              <a:t>accuracy on test data is </a:t>
            </a:r>
            <a:r>
              <a:rPr lang="en-US" dirty="0" smtClean="0"/>
              <a:t>0.79</a:t>
            </a:r>
          </a:p>
          <a:p>
            <a:pPr algn="ctr"/>
            <a:r>
              <a:rPr lang="en-US" dirty="0" smtClean="0"/>
              <a:t> </a:t>
            </a:r>
            <a:r>
              <a:rPr lang="en-US" dirty="0"/>
              <a:t>precision on test data is 0.77</a:t>
            </a:r>
          </a:p>
          <a:p>
            <a:pPr algn="ctr"/>
            <a:r>
              <a:rPr lang="en-US" dirty="0"/>
              <a:t>recall on test data is 0.81</a:t>
            </a:r>
          </a:p>
          <a:p>
            <a:pPr algn="ctr"/>
            <a:r>
              <a:rPr lang="en-US" dirty="0"/>
              <a:t> f1 Score on test data is 0.79</a:t>
            </a:r>
          </a:p>
          <a:p>
            <a:pPr algn="ctr"/>
            <a:r>
              <a:rPr lang="en-US" dirty="0"/>
              <a:t> </a:t>
            </a:r>
            <a:r>
              <a:rPr lang="en-US" dirty="0" err="1"/>
              <a:t>roc_score</a:t>
            </a:r>
            <a:r>
              <a:rPr lang="en-US" dirty="0"/>
              <a:t> on test data is 0.79</a:t>
            </a:r>
            <a:endParaRPr lang="en-IN" dirty="0"/>
          </a:p>
        </p:txBody>
      </p:sp>
    </p:spTree>
    <p:extLst>
      <p:ext uri="{BB962C8B-B14F-4D97-AF65-F5344CB8AC3E}">
        <p14:creationId xmlns:p14="http://schemas.microsoft.com/office/powerpoint/2010/main" val="2854817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r="22231" b="4593"/>
          <a:stretch/>
        </p:blipFill>
        <p:spPr>
          <a:xfrm>
            <a:off x="954741" y="771212"/>
            <a:ext cx="10273760" cy="6126361"/>
          </a:xfrm>
          <a:prstGeom prst="rect">
            <a:avLst/>
          </a:prstGeom>
        </p:spPr>
      </p:pic>
      <p:sp>
        <p:nvSpPr>
          <p:cNvPr id="3" name="TextBox 2"/>
          <p:cNvSpPr txBox="1"/>
          <p:nvPr/>
        </p:nvSpPr>
        <p:spPr>
          <a:xfrm>
            <a:off x="309488" y="0"/>
            <a:ext cx="11779417" cy="677108"/>
          </a:xfrm>
          <a:prstGeom prst="rect">
            <a:avLst/>
          </a:prstGeom>
          <a:noFill/>
        </p:spPr>
        <p:txBody>
          <a:bodyPr wrap="square" rtlCol="0">
            <a:spAutoFit/>
          </a:bodyPr>
          <a:lstStyle/>
          <a:p>
            <a:pPr lvl="0"/>
            <a:r>
              <a:rPr lang="en-US" sz="2000" b="1" i="1" dirty="0" smtClean="0"/>
              <a:t>DECISION TREE:-</a:t>
            </a:r>
          </a:p>
          <a:p>
            <a:pPr lvl="0"/>
            <a:r>
              <a:rPr lang="en-US" i="1" dirty="0" smtClean="0"/>
              <a:t>It </a:t>
            </a:r>
            <a:r>
              <a:rPr lang="en-US" i="1" dirty="0"/>
              <a:t>is a graphical representation for getting all the possible solutions to a problem/decision based on given conditions</a:t>
            </a:r>
            <a:r>
              <a:rPr lang="en-US" b="1" i="1" dirty="0"/>
              <a:t>.</a:t>
            </a:r>
            <a:endParaRPr lang="en-IN" dirty="0"/>
          </a:p>
        </p:txBody>
      </p:sp>
      <p:sp>
        <p:nvSpPr>
          <p:cNvPr id="4" name="Rectangle 3"/>
          <p:cNvSpPr/>
          <p:nvPr/>
        </p:nvSpPr>
        <p:spPr>
          <a:xfrm>
            <a:off x="7942217" y="5210928"/>
            <a:ext cx="3631474" cy="1169551"/>
          </a:xfrm>
          <a:prstGeom prst="rect">
            <a:avLst/>
          </a:prstGeom>
          <a:solidFill>
            <a:schemeClr val="bg1">
              <a:lumMod val="85000"/>
            </a:schemeClr>
          </a:solidFill>
          <a:ln>
            <a:solidFill>
              <a:srgbClr val="FF0000"/>
            </a:solidFill>
          </a:ln>
        </p:spPr>
        <p:txBody>
          <a:bodyPr wrap="square">
            <a:spAutoFit/>
          </a:bodyPr>
          <a:lstStyle/>
          <a:p>
            <a:r>
              <a:rPr lang="en-US" sz="1400" dirty="0" smtClean="0">
                <a:solidFill>
                  <a:srgbClr val="212121"/>
                </a:solidFill>
                <a:latin typeface="Courier New" panose="02070309020205020404" pitchFamily="49" charset="0"/>
              </a:rPr>
              <a:t>accuracy </a:t>
            </a:r>
            <a:r>
              <a:rPr lang="en-US" sz="1400" dirty="0">
                <a:solidFill>
                  <a:srgbClr val="212121"/>
                </a:solidFill>
                <a:latin typeface="Courier New" panose="02070309020205020404" pitchFamily="49" charset="0"/>
              </a:rPr>
              <a:t>on test data is </a:t>
            </a:r>
            <a:r>
              <a:rPr lang="en-IN" sz="1400" dirty="0" smtClean="0"/>
              <a:t>0.9087</a:t>
            </a:r>
            <a:endParaRPr lang="en-US" sz="1400" dirty="0" smtClean="0">
              <a:solidFill>
                <a:srgbClr val="212121"/>
              </a:solidFill>
              <a:latin typeface="Courier New" panose="02070309020205020404" pitchFamily="49" charset="0"/>
            </a:endParaRPr>
          </a:p>
          <a:p>
            <a:r>
              <a:rPr lang="en-US" sz="1400" dirty="0" smtClean="0">
                <a:solidFill>
                  <a:srgbClr val="212121"/>
                </a:solidFill>
                <a:latin typeface="Courier New" panose="02070309020205020404" pitchFamily="49" charset="0"/>
              </a:rPr>
              <a:t>precision </a:t>
            </a:r>
            <a:r>
              <a:rPr lang="en-US" sz="1400" dirty="0">
                <a:solidFill>
                  <a:srgbClr val="212121"/>
                </a:solidFill>
                <a:latin typeface="Courier New" panose="02070309020205020404" pitchFamily="49" charset="0"/>
              </a:rPr>
              <a:t>on test data is </a:t>
            </a:r>
            <a:r>
              <a:rPr lang="en-US" sz="1400" dirty="0" smtClean="0">
                <a:solidFill>
                  <a:srgbClr val="212121"/>
                </a:solidFill>
                <a:latin typeface="Courier New" panose="02070309020205020404" pitchFamily="49" charset="0"/>
              </a:rPr>
              <a:t>0.9704</a:t>
            </a:r>
          </a:p>
          <a:p>
            <a:r>
              <a:rPr lang="en-US" sz="1400" dirty="0" smtClean="0">
                <a:solidFill>
                  <a:srgbClr val="212121"/>
                </a:solidFill>
                <a:latin typeface="Courier New" panose="02070309020205020404" pitchFamily="49" charset="0"/>
              </a:rPr>
              <a:t>recall on test data is 0.9101</a:t>
            </a:r>
          </a:p>
          <a:p>
            <a:r>
              <a:rPr lang="en-US" sz="1400" dirty="0" smtClean="0">
                <a:solidFill>
                  <a:srgbClr val="212121"/>
                </a:solidFill>
                <a:latin typeface="Courier New" panose="02070309020205020404" pitchFamily="49" charset="0"/>
              </a:rPr>
              <a:t>F1 score on test data is 0.9085</a:t>
            </a:r>
          </a:p>
          <a:p>
            <a:r>
              <a:rPr lang="en-US" sz="1400" dirty="0" err="1" smtClean="0">
                <a:solidFill>
                  <a:srgbClr val="212121"/>
                </a:solidFill>
                <a:latin typeface="Courier New" panose="02070309020205020404" pitchFamily="49" charset="0"/>
              </a:rPr>
              <a:t>roc_score</a:t>
            </a:r>
            <a:r>
              <a:rPr lang="en-US" sz="1400" dirty="0" smtClean="0">
                <a:solidFill>
                  <a:srgbClr val="212121"/>
                </a:solidFill>
                <a:latin typeface="Courier New" panose="02070309020205020404" pitchFamily="49" charset="0"/>
              </a:rPr>
              <a:t> on test data is 0.9087</a:t>
            </a:r>
            <a:endParaRPr lang="en-IN"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7397" y="1162594"/>
            <a:ext cx="3361508" cy="1767689"/>
          </a:xfrm>
          <a:prstGeom prst="rect">
            <a:avLst/>
          </a:prstGeom>
        </p:spPr>
      </p:pic>
      <p:sp>
        <p:nvSpPr>
          <p:cNvPr id="6" name="Rectangle 5"/>
          <p:cNvSpPr/>
          <p:nvPr/>
        </p:nvSpPr>
        <p:spPr>
          <a:xfrm>
            <a:off x="9472574" y="909950"/>
            <a:ext cx="1871153" cy="369332"/>
          </a:xfrm>
          <a:prstGeom prst="rect">
            <a:avLst/>
          </a:prstGeom>
        </p:spPr>
        <p:txBody>
          <a:bodyPr wrap="none">
            <a:spAutoFit/>
          </a:bodyPr>
          <a:lstStyle/>
          <a:p>
            <a:r>
              <a:rPr lang="en-US" dirty="0"/>
              <a:t> Error Distribution</a:t>
            </a:r>
            <a:endParaRPr lang="en-IN" dirty="0"/>
          </a:p>
        </p:txBody>
      </p:sp>
    </p:spTree>
    <p:extLst>
      <p:ext uri="{BB962C8B-B14F-4D97-AF65-F5344CB8AC3E}">
        <p14:creationId xmlns:p14="http://schemas.microsoft.com/office/powerpoint/2010/main" val="3594014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2" y="642476"/>
            <a:ext cx="4979534" cy="3531405"/>
          </a:xfrm>
          <a:prstGeom prst="rect">
            <a:avLst/>
          </a:prstGeom>
        </p:spPr>
      </p:pic>
      <p:sp>
        <p:nvSpPr>
          <p:cNvPr id="5" name="Rectangle 4"/>
          <p:cNvSpPr/>
          <p:nvPr/>
        </p:nvSpPr>
        <p:spPr>
          <a:xfrm>
            <a:off x="-59995" y="4372773"/>
            <a:ext cx="2522535" cy="338554"/>
          </a:xfrm>
          <a:prstGeom prst="rect">
            <a:avLst/>
          </a:prstGeom>
        </p:spPr>
        <p:txBody>
          <a:bodyPr wrap="square">
            <a:spAutoFit/>
          </a:bodyPr>
          <a:lstStyle/>
          <a:p>
            <a:r>
              <a:rPr lang="en-IN" sz="1600" dirty="0">
                <a:solidFill>
                  <a:srgbClr val="212121"/>
                </a:solidFill>
                <a:latin typeface="Courier New" panose="02070309020205020404" pitchFamily="49" charset="0"/>
              </a:rPr>
              <a:t>{'</a:t>
            </a:r>
            <a:r>
              <a:rPr lang="en-IN" sz="1600" dirty="0" err="1">
                <a:solidFill>
                  <a:srgbClr val="212121"/>
                </a:solidFill>
                <a:latin typeface="Courier New" panose="02070309020205020404" pitchFamily="49" charset="0"/>
              </a:rPr>
              <a:t>n_neighbors</a:t>
            </a:r>
            <a:r>
              <a:rPr lang="en-IN" sz="1600" dirty="0">
                <a:solidFill>
                  <a:srgbClr val="212121"/>
                </a:solidFill>
                <a:latin typeface="Courier New" panose="02070309020205020404" pitchFamily="49" charset="0"/>
              </a:rPr>
              <a:t>': 1}</a:t>
            </a:r>
            <a:endParaRPr lang="en-IN" sz="1600" dirty="0"/>
          </a:p>
        </p:txBody>
      </p:sp>
      <p:sp>
        <p:nvSpPr>
          <p:cNvPr id="6" name="Rectangle 5"/>
          <p:cNvSpPr/>
          <p:nvPr/>
        </p:nvSpPr>
        <p:spPr>
          <a:xfrm>
            <a:off x="70579" y="4979642"/>
            <a:ext cx="4918280" cy="1477328"/>
          </a:xfrm>
          <a:prstGeom prst="rect">
            <a:avLst/>
          </a:prstGeom>
          <a:ln>
            <a:solidFill>
              <a:schemeClr val="accent1">
                <a:lumMod val="60000"/>
                <a:lumOff val="40000"/>
              </a:schemeClr>
            </a:solidFill>
          </a:ln>
        </p:spPr>
        <p:txBody>
          <a:bodyPr wrap="square">
            <a:spAutoFit/>
          </a:bodyPr>
          <a:lstStyle/>
          <a:p>
            <a:r>
              <a:rPr lang="en-US" dirty="0" smtClean="0">
                <a:solidFill>
                  <a:srgbClr val="212121"/>
                </a:solidFill>
                <a:latin typeface="Courier New" panose="02070309020205020404" pitchFamily="49" charset="0"/>
              </a:rPr>
              <a:t>accuracy </a:t>
            </a:r>
            <a:r>
              <a:rPr lang="en-US" dirty="0">
                <a:solidFill>
                  <a:srgbClr val="212121"/>
                </a:solidFill>
                <a:latin typeface="Courier New" panose="02070309020205020404" pitchFamily="49" charset="0"/>
              </a:rPr>
              <a:t>on test data is </a:t>
            </a:r>
            <a:r>
              <a:rPr lang="en-US" dirty="0" smtClean="0">
                <a:solidFill>
                  <a:srgbClr val="212121"/>
                </a:solidFill>
                <a:latin typeface="Courier New" panose="02070309020205020404" pitchFamily="49" charset="0"/>
              </a:rPr>
              <a:t>0.9171</a:t>
            </a:r>
          </a:p>
          <a:p>
            <a:r>
              <a:rPr lang="en-US" dirty="0" smtClean="0">
                <a:solidFill>
                  <a:srgbClr val="212121"/>
                </a:solidFill>
                <a:latin typeface="Courier New" panose="02070309020205020404" pitchFamily="49" charset="0"/>
              </a:rPr>
              <a:t>precision </a:t>
            </a:r>
            <a:r>
              <a:rPr lang="en-US" dirty="0">
                <a:solidFill>
                  <a:srgbClr val="212121"/>
                </a:solidFill>
                <a:latin typeface="Courier New" panose="02070309020205020404" pitchFamily="49" charset="0"/>
              </a:rPr>
              <a:t>on test data is </a:t>
            </a:r>
            <a:r>
              <a:rPr lang="en-US" dirty="0" smtClean="0">
                <a:solidFill>
                  <a:srgbClr val="212121"/>
                </a:solidFill>
                <a:latin typeface="Courier New" panose="02070309020205020404" pitchFamily="49" charset="0"/>
              </a:rPr>
              <a:t>0.9472</a:t>
            </a:r>
          </a:p>
          <a:p>
            <a:r>
              <a:rPr lang="en-US" dirty="0" smtClean="0">
                <a:solidFill>
                  <a:srgbClr val="212121"/>
                </a:solidFill>
                <a:latin typeface="Courier New" panose="02070309020205020404" pitchFamily="49" charset="0"/>
              </a:rPr>
              <a:t>recall </a:t>
            </a:r>
            <a:r>
              <a:rPr lang="en-US" dirty="0">
                <a:solidFill>
                  <a:srgbClr val="212121"/>
                </a:solidFill>
                <a:latin typeface="Courier New" panose="02070309020205020404" pitchFamily="49" charset="0"/>
              </a:rPr>
              <a:t>on test data is </a:t>
            </a:r>
            <a:r>
              <a:rPr lang="en-US" dirty="0" smtClean="0">
                <a:solidFill>
                  <a:srgbClr val="212121"/>
                </a:solidFill>
                <a:latin typeface="Courier New" panose="02070309020205020404" pitchFamily="49" charset="0"/>
              </a:rPr>
              <a:t>0.8934</a:t>
            </a:r>
          </a:p>
          <a:p>
            <a:r>
              <a:rPr lang="en-US" dirty="0" smtClean="0">
                <a:solidFill>
                  <a:srgbClr val="212121"/>
                </a:solidFill>
                <a:latin typeface="Courier New" panose="02070309020205020404" pitchFamily="49" charset="0"/>
              </a:rPr>
              <a:t>F1 score </a:t>
            </a:r>
            <a:r>
              <a:rPr lang="en-US" dirty="0">
                <a:solidFill>
                  <a:srgbClr val="212121"/>
                </a:solidFill>
                <a:latin typeface="Courier New" panose="02070309020205020404" pitchFamily="49" charset="0"/>
              </a:rPr>
              <a:t>on test data is </a:t>
            </a:r>
            <a:r>
              <a:rPr lang="en-US" dirty="0" smtClean="0">
                <a:solidFill>
                  <a:srgbClr val="212121"/>
                </a:solidFill>
                <a:latin typeface="Courier New" panose="02070309020205020404" pitchFamily="49" charset="0"/>
              </a:rPr>
              <a:t>0.919512</a:t>
            </a:r>
          </a:p>
          <a:p>
            <a:r>
              <a:rPr lang="en-US" dirty="0" err="1" smtClean="0">
                <a:solidFill>
                  <a:srgbClr val="212121"/>
                </a:solidFill>
                <a:latin typeface="Courier New" panose="02070309020205020404" pitchFamily="49" charset="0"/>
              </a:rPr>
              <a:t>roc_score</a:t>
            </a:r>
            <a:r>
              <a:rPr lang="en-US" dirty="0" smtClean="0">
                <a:solidFill>
                  <a:srgbClr val="212121"/>
                </a:solidFill>
                <a:latin typeface="Courier New" panose="02070309020205020404" pitchFamily="49" charset="0"/>
              </a:rPr>
              <a:t> </a:t>
            </a:r>
            <a:r>
              <a:rPr lang="en-US" dirty="0">
                <a:solidFill>
                  <a:srgbClr val="212121"/>
                </a:solidFill>
                <a:latin typeface="Courier New" panose="02070309020205020404" pitchFamily="49" charset="0"/>
              </a:rPr>
              <a:t>on test data is </a:t>
            </a:r>
            <a:r>
              <a:rPr lang="en-US" dirty="0" smtClean="0">
                <a:solidFill>
                  <a:srgbClr val="212121"/>
                </a:solidFill>
                <a:latin typeface="Courier New" panose="02070309020205020404" pitchFamily="49" charset="0"/>
              </a:rPr>
              <a:t>0.91861</a:t>
            </a:r>
            <a:endParaRPr lang="en-IN" dirty="0"/>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60" y="595953"/>
            <a:ext cx="5172891" cy="3335967"/>
          </a:xfrm>
          <a:prstGeom prst="rect">
            <a:avLst/>
          </a:prstGeom>
        </p:spPr>
      </p:pic>
      <p:sp>
        <p:nvSpPr>
          <p:cNvPr id="9" name="TextBox 8"/>
          <p:cNvSpPr txBox="1"/>
          <p:nvPr/>
        </p:nvSpPr>
        <p:spPr>
          <a:xfrm>
            <a:off x="336176" y="26893"/>
            <a:ext cx="4020671" cy="369332"/>
          </a:xfrm>
          <a:prstGeom prst="rect">
            <a:avLst/>
          </a:prstGeom>
          <a:noFill/>
        </p:spPr>
        <p:txBody>
          <a:bodyPr wrap="square" rtlCol="0">
            <a:spAutoFit/>
          </a:bodyPr>
          <a:lstStyle/>
          <a:p>
            <a:r>
              <a:rPr lang="en-US" dirty="0" smtClean="0"/>
              <a:t>KNN Classifier:-</a:t>
            </a:r>
            <a:endParaRPr lang="en-IN" dirty="0"/>
          </a:p>
        </p:txBody>
      </p:sp>
      <p:sp>
        <p:nvSpPr>
          <p:cNvPr id="10" name="Rectangle 9"/>
          <p:cNvSpPr/>
          <p:nvPr/>
        </p:nvSpPr>
        <p:spPr>
          <a:xfrm>
            <a:off x="1897763" y="42297"/>
            <a:ext cx="9222954" cy="584775"/>
          </a:xfrm>
          <a:prstGeom prst="rect">
            <a:avLst/>
          </a:prstGeom>
        </p:spPr>
        <p:txBody>
          <a:bodyPr wrap="square">
            <a:spAutoFit/>
          </a:bodyPr>
          <a:lstStyle/>
          <a:p>
            <a:r>
              <a:rPr lang="en-US" sz="1600" dirty="0">
                <a:solidFill>
                  <a:srgbClr val="000000"/>
                </a:solidFill>
                <a:latin typeface="Arial" panose="020B0604020202020204" pitchFamily="34" charset="0"/>
                <a:ea typeface="Calibri" panose="020F0502020204030204" pitchFamily="34" charset="0"/>
              </a:rPr>
              <a:t>The k-nearest neighbors classifier (</a:t>
            </a:r>
            <a:r>
              <a:rPr lang="en-US" sz="1600" dirty="0" err="1">
                <a:solidFill>
                  <a:srgbClr val="000000"/>
                </a:solidFill>
                <a:latin typeface="Arial" panose="020B0604020202020204" pitchFamily="34" charset="0"/>
                <a:ea typeface="Calibri" panose="020F0502020204030204" pitchFamily="34" charset="0"/>
              </a:rPr>
              <a:t>kNN</a:t>
            </a:r>
            <a:r>
              <a:rPr lang="en-US" sz="1600" dirty="0">
                <a:solidFill>
                  <a:srgbClr val="000000"/>
                </a:solidFill>
                <a:latin typeface="Arial" panose="020B0604020202020204" pitchFamily="34" charset="0"/>
                <a:ea typeface="Calibri" panose="020F0502020204030204" pitchFamily="34" charset="0"/>
              </a:rPr>
              <a:t>) is a non-parametric supervised machine learning algorithm. It’s distance-based: it classifies objects based on their proximate neighbors’ </a:t>
            </a:r>
            <a:r>
              <a:rPr lang="en-US" sz="1600" dirty="0" smtClean="0">
                <a:solidFill>
                  <a:srgbClr val="000000"/>
                </a:solidFill>
                <a:latin typeface="Arial" panose="020B0604020202020204" pitchFamily="34" charset="0"/>
                <a:ea typeface="Calibri" panose="020F0502020204030204" pitchFamily="34" charset="0"/>
              </a:rPr>
              <a:t>classes.</a:t>
            </a:r>
            <a:endParaRPr lang="en-IN" sz="1600" dirty="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237" y="4485576"/>
            <a:ext cx="4175354" cy="2224535"/>
          </a:xfrm>
          <a:prstGeom prst="rect">
            <a:avLst/>
          </a:prstGeom>
        </p:spPr>
      </p:pic>
      <p:sp>
        <p:nvSpPr>
          <p:cNvPr id="3" name="Rectangle 2"/>
          <p:cNvSpPr/>
          <p:nvPr/>
        </p:nvSpPr>
        <p:spPr>
          <a:xfrm>
            <a:off x="7216338" y="4188107"/>
            <a:ext cx="1871153" cy="369332"/>
          </a:xfrm>
          <a:prstGeom prst="rect">
            <a:avLst/>
          </a:prstGeom>
        </p:spPr>
        <p:txBody>
          <a:bodyPr wrap="none">
            <a:spAutoFit/>
          </a:bodyPr>
          <a:lstStyle/>
          <a:p>
            <a:r>
              <a:rPr lang="en-US" dirty="0"/>
              <a:t> Error Distribution</a:t>
            </a:r>
            <a:endParaRPr lang="en-IN" dirty="0"/>
          </a:p>
        </p:txBody>
      </p:sp>
    </p:spTree>
    <p:extLst>
      <p:ext uri="{BB962C8B-B14F-4D97-AF65-F5344CB8AC3E}">
        <p14:creationId xmlns:p14="http://schemas.microsoft.com/office/powerpoint/2010/main" val="33329389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5" y="1053692"/>
            <a:ext cx="6763102" cy="4047951"/>
          </a:xfrm>
          <a:prstGeom prst="rect">
            <a:avLst/>
          </a:prstGeom>
        </p:spPr>
      </p:pic>
      <p:sp>
        <p:nvSpPr>
          <p:cNvPr id="4" name="TextBox 3"/>
          <p:cNvSpPr txBox="1"/>
          <p:nvPr/>
        </p:nvSpPr>
        <p:spPr>
          <a:xfrm>
            <a:off x="389965" y="121024"/>
            <a:ext cx="10461811" cy="1200329"/>
          </a:xfrm>
          <a:prstGeom prst="rect">
            <a:avLst/>
          </a:prstGeom>
          <a:noFill/>
        </p:spPr>
        <p:txBody>
          <a:bodyPr wrap="square" rtlCol="0">
            <a:spAutoFit/>
          </a:bodyPr>
          <a:lstStyle/>
          <a:p>
            <a:r>
              <a:rPr lang="en-US" dirty="0" smtClean="0"/>
              <a:t>RANDOM FOREST: </a:t>
            </a:r>
          </a:p>
          <a:p>
            <a:r>
              <a:rPr lang="en-US" i="1" dirty="0" smtClean="0"/>
              <a:t>Random </a:t>
            </a:r>
            <a:r>
              <a:rPr lang="en-US" i="1" dirty="0"/>
              <a:t>Forest is a classifier that contains a number of decision trees on various subsets of the given dataset and takes the average to improve the predictive accuracy of that dataset</a:t>
            </a:r>
            <a:r>
              <a:rPr lang="en-US" b="1" i="1" dirty="0" smtClean="0"/>
              <a:t>.</a:t>
            </a:r>
            <a:endParaRPr lang="en-IN" dirty="0"/>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7990" y="883874"/>
            <a:ext cx="4620554" cy="345299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7085" y="4585097"/>
            <a:ext cx="3857897" cy="2368214"/>
          </a:xfrm>
          <a:prstGeom prst="rect">
            <a:avLst/>
          </a:prstGeom>
        </p:spPr>
      </p:pic>
      <p:sp>
        <p:nvSpPr>
          <p:cNvPr id="3" name="Rectangle 2"/>
          <p:cNvSpPr/>
          <p:nvPr/>
        </p:nvSpPr>
        <p:spPr>
          <a:xfrm>
            <a:off x="8632690" y="4336869"/>
            <a:ext cx="1871153" cy="369332"/>
          </a:xfrm>
          <a:prstGeom prst="rect">
            <a:avLst/>
          </a:prstGeom>
        </p:spPr>
        <p:txBody>
          <a:bodyPr wrap="none">
            <a:spAutoFit/>
          </a:bodyPr>
          <a:lstStyle/>
          <a:p>
            <a:r>
              <a:rPr lang="en-US" dirty="0"/>
              <a:t> Error Distribution</a:t>
            </a:r>
            <a:endParaRPr lang="en-IN" dirty="0"/>
          </a:p>
        </p:txBody>
      </p:sp>
      <p:sp>
        <p:nvSpPr>
          <p:cNvPr id="7" name="Rectangle 6"/>
          <p:cNvSpPr/>
          <p:nvPr/>
        </p:nvSpPr>
        <p:spPr>
          <a:xfrm>
            <a:off x="389965" y="5295647"/>
            <a:ext cx="6096000" cy="1323439"/>
          </a:xfrm>
          <a:prstGeom prst="rect">
            <a:avLst/>
          </a:prstGeom>
        </p:spPr>
        <p:txBody>
          <a:bodyPr>
            <a:spAutoFit/>
          </a:bodyPr>
          <a:lstStyle/>
          <a:p>
            <a:r>
              <a:rPr lang="en-US" sz="1600" dirty="0">
                <a:solidFill>
                  <a:srgbClr val="212121"/>
                </a:solidFill>
                <a:latin typeface="Courier New" panose="02070309020205020404" pitchFamily="49" charset="0"/>
              </a:rPr>
              <a:t>accuracy on test data is 0.77805.</a:t>
            </a:r>
          </a:p>
          <a:p>
            <a:r>
              <a:rPr lang="en-US" sz="1600" dirty="0">
                <a:solidFill>
                  <a:srgbClr val="212121"/>
                </a:solidFill>
                <a:latin typeface="Courier New" panose="02070309020205020404" pitchFamily="49" charset="0"/>
              </a:rPr>
              <a:t>precision on test data is 0.77638.</a:t>
            </a:r>
          </a:p>
          <a:p>
            <a:r>
              <a:rPr lang="en-US" sz="1600" dirty="0">
                <a:solidFill>
                  <a:srgbClr val="212121"/>
                </a:solidFill>
                <a:latin typeface="Courier New" panose="02070309020205020404" pitchFamily="49" charset="0"/>
              </a:rPr>
              <a:t>recall on test data is 0.77899.</a:t>
            </a:r>
          </a:p>
          <a:p>
            <a:r>
              <a:rPr lang="en-US" sz="1600" dirty="0">
                <a:solidFill>
                  <a:srgbClr val="212121"/>
                </a:solidFill>
                <a:latin typeface="Courier New" panose="02070309020205020404" pitchFamily="49" charset="0"/>
              </a:rPr>
              <a:t>F1 score on test data is 0.77768</a:t>
            </a:r>
          </a:p>
          <a:p>
            <a:r>
              <a:rPr lang="en-US" sz="1600" dirty="0" err="1">
                <a:solidFill>
                  <a:srgbClr val="212121"/>
                </a:solidFill>
                <a:latin typeface="Courier New" panose="02070309020205020404" pitchFamily="49" charset="0"/>
              </a:rPr>
              <a:t>roc_score</a:t>
            </a:r>
            <a:r>
              <a:rPr lang="en-US" sz="1600" dirty="0">
                <a:solidFill>
                  <a:srgbClr val="212121"/>
                </a:solidFill>
                <a:latin typeface="Courier New" panose="02070309020205020404" pitchFamily="49" charset="0"/>
              </a:rPr>
              <a:t> on test data is 0.77806</a:t>
            </a:r>
            <a:endParaRPr lang="en-IN" sz="1600" dirty="0"/>
          </a:p>
        </p:txBody>
      </p:sp>
    </p:spTree>
    <p:extLst>
      <p:ext uri="{BB962C8B-B14F-4D97-AF65-F5344CB8AC3E}">
        <p14:creationId xmlns:p14="http://schemas.microsoft.com/office/powerpoint/2010/main" val="5218094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55" y="934502"/>
            <a:ext cx="6122638" cy="4391034"/>
          </a:xfrm>
          <a:prstGeom prst="rect">
            <a:avLst/>
          </a:prstGeom>
        </p:spPr>
      </p:pic>
      <p:sp>
        <p:nvSpPr>
          <p:cNvPr id="3" name="TextBox 2"/>
          <p:cNvSpPr txBox="1"/>
          <p:nvPr/>
        </p:nvSpPr>
        <p:spPr>
          <a:xfrm>
            <a:off x="363455" y="103505"/>
            <a:ext cx="4975411" cy="369332"/>
          </a:xfrm>
          <a:prstGeom prst="rect">
            <a:avLst/>
          </a:prstGeom>
          <a:noFill/>
        </p:spPr>
        <p:txBody>
          <a:bodyPr wrap="square" rtlCol="0">
            <a:spAutoFit/>
          </a:bodyPr>
          <a:lstStyle/>
          <a:p>
            <a:r>
              <a:rPr lang="en-US" dirty="0" smtClean="0"/>
              <a:t>XGBOOST :-</a:t>
            </a:r>
            <a:endParaRPr lang="en-IN" dirty="0"/>
          </a:p>
        </p:txBody>
      </p:sp>
      <p:sp>
        <p:nvSpPr>
          <p:cNvPr id="4" name="Rectangle 3"/>
          <p:cNvSpPr/>
          <p:nvPr/>
        </p:nvSpPr>
        <p:spPr>
          <a:xfrm>
            <a:off x="1641310" y="103505"/>
            <a:ext cx="10273552" cy="830997"/>
          </a:xfrm>
          <a:prstGeom prst="rect">
            <a:avLst/>
          </a:prstGeom>
        </p:spPr>
        <p:txBody>
          <a:bodyPr wrap="square">
            <a:spAutoFit/>
          </a:bodyPr>
          <a:lstStyle/>
          <a:p>
            <a:r>
              <a:rPr lang="en-US" sz="1600" dirty="0">
                <a:solidFill>
                  <a:srgbClr val="202124"/>
                </a:solidFill>
                <a:latin typeface="Segoe UI" panose="020B0502040204020203" pitchFamily="34" charset="0"/>
                <a:cs typeface="Segoe UI" panose="020B0502040204020203" pitchFamily="34" charset="0"/>
              </a:rPr>
              <a:t>The </a:t>
            </a:r>
            <a:r>
              <a:rPr lang="en-US" sz="1600" dirty="0" err="1">
                <a:solidFill>
                  <a:srgbClr val="202124"/>
                </a:solidFill>
                <a:latin typeface="Segoe UI" panose="020B0502040204020203" pitchFamily="34" charset="0"/>
                <a:cs typeface="Segoe UI" panose="020B0502040204020203" pitchFamily="34" charset="0"/>
              </a:rPr>
              <a:t>XGBoost</a:t>
            </a:r>
            <a:r>
              <a:rPr lang="en-US" sz="1600" dirty="0">
                <a:solidFill>
                  <a:srgbClr val="202124"/>
                </a:solidFill>
                <a:latin typeface="Segoe UI" panose="020B0502040204020203" pitchFamily="34" charset="0"/>
                <a:cs typeface="Segoe UI" panose="020B0502040204020203" pitchFamily="34" charset="0"/>
              </a:rPr>
              <a:t> (</a:t>
            </a:r>
            <a:r>
              <a:rPr lang="en-US" sz="1600" dirty="0" err="1">
                <a:solidFill>
                  <a:srgbClr val="202124"/>
                </a:solidFill>
                <a:latin typeface="Segoe UI" panose="020B0502040204020203" pitchFamily="34" charset="0"/>
                <a:cs typeface="Segoe UI" panose="020B0502040204020203" pitchFamily="34" charset="0"/>
              </a:rPr>
              <a:t>eXtreme</a:t>
            </a:r>
            <a:r>
              <a:rPr lang="en-US" sz="1600" dirty="0">
                <a:solidFill>
                  <a:srgbClr val="202124"/>
                </a:solidFill>
                <a:latin typeface="Segoe UI" panose="020B0502040204020203" pitchFamily="34" charset="0"/>
                <a:cs typeface="Segoe UI" panose="020B0502040204020203" pitchFamily="34" charset="0"/>
              </a:rPr>
              <a:t> Gradient Boosting) is a popular and efficient open-source implementation of the gradient boosted trees algorithm. Gradient boosting is a supervised learning algorithm that attempts to accurately predict a target variable by combining an ensemble of estimates from a set of simpler and weaker models.</a:t>
            </a:r>
            <a:endParaRPr lang="en-IN" sz="1600" dirty="0">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8629" y="934502"/>
            <a:ext cx="4575836" cy="34195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133" y="4712423"/>
            <a:ext cx="3327219" cy="2042451"/>
          </a:xfrm>
          <a:prstGeom prst="rect">
            <a:avLst/>
          </a:prstGeom>
        </p:spPr>
      </p:pic>
      <p:sp>
        <p:nvSpPr>
          <p:cNvPr id="7" name="Rectangle 6"/>
          <p:cNvSpPr/>
          <p:nvPr/>
        </p:nvSpPr>
        <p:spPr>
          <a:xfrm>
            <a:off x="8907209" y="4558534"/>
            <a:ext cx="1499065" cy="307777"/>
          </a:xfrm>
          <a:prstGeom prst="rect">
            <a:avLst/>
          </a:prstGeom>
        </p:spPr>
        <p:txBody>
          <a:bodyPr wrap="none">
            <a:spAutoFit/>
          </a:bodyPr>
          <a:lstStyle/>
          <a:p>
            <a:r>
              <a:rPr lang="en-US" sz="1400" dirty="0"/>
              <a:t> Error Distribution</a:t>
            </a:r>
            <a:endParaRPr lang="en-IN" sz="1400" dirty="0"/>
          </a:p>
        </p:txBody>
      </p:sp>
      <p:sp>
        <p:nvSpPr>
          <p:cNvPr id="8" name="Rectangle 7"/>
          <p:cNvSpPr/>
          <p:nvPr/>
        </p:nvSpPr>
        <p:spPr>
          <a:xfrm>
            <a:off x="1479122" y="5366262"/>
            <a:ext cx="3859744" cy="1169551"/>
          </a:xfrm>
          <a:prstGeom prst="rect">
            <a:avLst/>
          </a:prstGeom>
          <a:ln>
            <a:solidFill>
              <a:schemeClr val="accent1">
                <a:lumMod val="60000"/>
                <a:lumOff val="40000"/>
              </a:schemeClr>
            </a:solidFill>
          </a:ln>
        </p:spPr>
        <p:txBody>
          <a:bodyPr wrap="square">
            <a:spAutoFit/>
          </a:bodyPr>
          <a:lstStyle/>
          <a:p>
            <a:r>
              <a:rPr lang="en-US" sz="1400" dirty="0">
                <a:solidFill>
                  <a:srgbClr val="212121"/>
                </a:solidFill>
                <a:latin typeface="Courier New" panose="02070309020205020404" pitchFamily="49" charset="0"/>
              </a:rPr>
              <a:t>accuracy on test data is 0.96189</a:t>
            </a:r>
          </a:p>
          <a:p>
            <a:r>
              <a:rPr lang="en-US" sz="1400" dirty="0">
                <a:solidFill>
                  <a:srgbClr val="212121"/>
                </a:solidFill>
                <a:latin typeface="Courier New" panose="02070309020205020404" pitchFamily="49" charset="0"/>
              </a:rPr>
              <a:t>precision on test data is 0.96566</a:t>
            </a:r>
          </a:p>
          <a:p>
            <a:r>
              <a:rPr lang="en-US" sz="1400" dirty="0">
                <a:solidFill>
                  <a:srgbClr val="212121"/>
                </a:solidFill>
                <a:latin typeface="Courier New" panose="02070309020205020404" pitchFamily="49" charset="0"/>
              </a:rPr>
              <a:t>recall on test data is 0.9584</a:t>
            </a:r>
          </a:p>
          <a:p>
            <a:r>
              <a:rPr lang="en-US" sz="1400" dirty="0">
                <a:solidFill>
                  <a:srgbClr val="212121"/>
                </a:solidFill>
                <a:latin typeface="Courier New" panose="02070309020205020404" pitchFamily="49" charset="0"/>
              </a:rPr>
              <a:t>F1 score on test data is 0.9620</a:t>
            </a:r>
          </a:p>
          <a:p>
            <a:r>
              <a:rPr lang="en-US" sz="1400" dirty="0" err="1">
                <a:solidFill>
                  <a:srgbClr val="212121"/>
                </a:solidFill>
                <a:latin typeface="Courier New" panose="02070309020205020404" pitchFamily="49" charset="0"/>
              </a:rPr>
              <a:t>roc_score</a:t>
            </a:r>
            <a:r>
              <a:rPr lang="en-US" sz="1400" dirty="0">
                <a:solidFill>
                  <a:srgbClr val="212121"/>
                </a:solidFill>
                <a:latin typeface="Courier New" panose="02070309020205020404" pitchFamily="49" charset="0"/>
              </a:rPr>
              <a:t> on test data is 0.9619</a:t>
            </a:r>
            <a:endParaRPr lang="en-IN" sz="1400" dirty="0"/>
          </a:p>
        </p:txBody>
      </p:sp>
    </p:spTree>
    <p:extLst>
      <p:ext uri="{BB962C8B-B14F-4D97-AF65-F5344CB8AC3E}">
        <p14:creationId xmlns:p14="http://schemas.microsoft.com/office/powerpoint/2010/main" val="2946264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259" y="497541"/>
            <a:ext cx="11819965" cy="6225987"/>
          </a:xfrm>
        </p:spPr>
        <p:txBody>
          <a:bodyPr>
            <a:normAutofit/>
          </a:bodyPr>
          <a:lstStyle/>
          <a:p>
            <a:r>
              <a:rPr lang="en-IN" sz="2400" b="1" u="sng" dirty="0" smtClean="0">
                <a:latin typeface="Segoe UI" panose="020B0502040204020203" pitchFamily="34" charset="0"/>
                <a:ea typeface="Cambria" panose="02040503050406030204" pitchFamily="18" charset="0"/>
                <a:cs typeface="Segoe UI" panose="020B0502040204020203" pitchFamily="34" charset="0"/>
              </a:rPr>
              <a:t>Objective</a:t>
            </a:r>
            <a:r>
              <a:rPr lang="en-IN" sz="1800" u="sng" dirty="0" smtClean="0">
                <a:latin typeface="Segoe UI" panose="020B0502040204020203" pitchFamily="34" charset="0"/>
                <a:ea typeface="Cambria" panose="02040503050406030204" pitchFamily="18" charset="0"/>
                <a:cs typeface="Segoe UI" panose="020B0502040204020203" pitchFamily="34" charset="0"/>
              </a:rPr>
              <a:t> :-</a:t>
            </a:r>
          </a:p>
          <a:p>
            <a:pPr marL="0" indent="0">
              <a:buNone/>
            </a:pPr>
            <a:r>
              <a:rPr lang="en-IN" sz="1800" dirty="0">
                <a:latin typeface="Segoe UI" panose="020B0502040204020203" pitchFamily="34" charset="0"/>
                <a:cs typeface="Segoe UI" panose="020B0502040204020203" pitchFamily="34" charset="0"/>
              </a:rPr>
              <a:t/>
            </a:r>
            <a:br>
              <a:rPr lang="en-IN" sz="1800" dirty="0">
                <a:latin typeface="Segoe UI" panose="020B0502040204020203" pitchFamily="34" charset="0"/>
                <a:cs typeface="Segoe UI" panose="020B0502040204020203" pitchFamily="34" charset="0"/>
              </a:rPr>
            </a:br>
            <a:r>
              <a:rPr lang="en-US" sz="1800" dirty="0">
                <a:latin typeface="Segoe UI" panose="020B0502040204020203" pitchFamily="34" charset="0"/>
                <a:ea typeface="Calibri" panose="020F0502020204030204" pitchFamily="34" charset="0"/>
                <a:cs typeface="Segoe UI" panose="020B0502040204020203" pitchFamily="34" charset="0"/>
              </a:rPr>
              <a:t>Objective of this study is to identify various factors responsible for churning. To deal with bulk of data and to pick out handful of variables responsible for churning along with that it is our goal to determine the enumerate the extent of contribution of different factors which are responsible for churning . Their might be some factors which are not important to all this churning process so our focus would also be on to dust away those factors.</a:t>
            </a:r>
            <a:endParaRPr lang="en-IN" sz="1800" dirty="0">
              <a:latin typeface="Segoe UI" panose="020B0502040204020203" pitchFamily="34" charset="0"/>
              <a:ea typeface="Calibri" panose="020F0502020204030204" pitchFamily="34" charset="0"/>
              <a:cs typeface="Segoe UI" panose="020B0502040204020203" pitchFamily="34" charset="0"/>
            </a:endParaRPr>
          </a:p>
          <a:p>
            <a:pPr marL="0" indent="0">
              <a:buNone/>
            </a:pPr>
            <a:r>
              <a:rPr lang="en-IN" sz="1800" dirty="0">
                <a:latin typeface="Segoe UI" panose="020B0502040204020203" pitchFamily="34" charset="0"/>
                <a:ea typeface="Times New Roman" panose="02020603050405020304" pitchFamily="18" charset="0"/>
                <a:cs typeface="Segoe UI" panose="020B0502040204020203" pitchFamily="34" charset="0"/>
              </a:rPr>
              <a:t/>
            </a:r>
            <a:br>
              <a:rPr lang="en-IN" sz="1800" dirty="0">
                <a:latin typeface="Segoe UI" panose="020B0502040204020203" pitchFamily="34" charset="0"/>
                <a:ea typeface="Times New Roman" panose="02020603050405020304" pitchFamily="18" charset="0"/>
                <a:cs typeface="Segoe UI" panose="020B0502040204020203" pitchFamily="34" charset="0"/>
              </a:rPr>
            </a:br>
            <a:endParaRPr lang="en-IN" sz="1800" dirty="0">
              <a:latin typeface="Segoe UI" panose="020B0502040204020203" pitchFamily="34" charset="0"/>
              <a:ea typeface="Times New Roman" panose="02020603050405020304" pitchFamily="18" charset="0"/>
              <a:cs typeface="Segoe UI" panose="020B0502040204020203" pitchFamily="34" charset="0"/>
            </a:endParaRPr>
          </a:p>
          <a:p>
            <a:endParaRPr lang="en-IN" sz="1800" u="sng" dirty="0">
              <a:latin typeface="Segoe UI" panose="020B0502040204020203" pitchFamily="34" charset="0"/>
              <a:ea typeface="Times New Roman" panose="02020603050405020304" pitchFamily="18" charset="0"/>
              <a:cs typeface="Segoe UI" panose="020B0502040204020203" pitchFamily="34" charset="0"/>
            </a:endParaRPr>
          </a:p>
          <a:p>
            <a:r>
              <a:rPr lang="en-IN" sz="2400" b="1" u="sng" dirty="0" smtClean="0">
                <a:latin typeface="Segoe UI" panose="020B0502040204020203" pitchFamily="34" charset="0"/>
                <a:ea typeface="Times New Roman" panose="02020603050405020304" pitchFamily="18" charset="0"/>
                <a:cs typeface="Segoe UI" panose="020B0502040204020203" pitchFamily="34" charset="0"/>
              </a:rPr>
              <a:t>Motivation of </a:t>
            </a:r>
            <a:r>
              <a:rPr lang="en-IN" sz="2400" b="1" u="sng" dirty="0">
                <a:latin typeface="Segoe UI" panose="020B0502040204020203" pitchFamily="34" charset="0"/>
                <a:ea typeface="Times New Roman" panose="02020603050405020304" pitchFamily="18" charset="0"/>
                <a:cs typeface="Segoe UI" panose="020B0502040204020203" pitchFamily="34" charset="0"/>
              </a:rPr>
              <a:t>the study </a:t>
            </a:r>
            <a:r>
              <a:rPr lang="en-IN" sz="2400" b="1" u="sng" dirty="0" smtClean="0">
                <a:latin typeface="Segoe UI" panose="020B0502040204020203" pitchFamily="34" charset="0"/>
                <a:ea typeface="Times New Roman" panose="02020603050405020304" pitchFamily="18" charset="0"/>
                <a:cs typeface="Segoe UI" panose="020B0502040204020203" pitchFamily="34" charset="0"/>
              </a:rPr>
              <a:t>:-</a:t>
            </a:r>
          </a:p>
          <a:p>
            <a:pPr marL="0" indent="0">
              <a:buNone/>
            </a:pPr>
            <a:r>
              <a:rPr lang="en-IN" sz="2400" b="1" u="sng" dirty="0">
                <a:latin typeface="Segoe UI" panose="020B0502040204020203" pitchFamily="34" charset="0"/>
                <a:ea typeface="Times New Roman" panose="02020603050405020304" pitchFamily="18" charset="0"/>
                <a:cs typeface="Segoe UI" panose="020B0502040204020203" pitchFamily="34" charset="0"/>
              </a:rPr>
              <a:t/>
            </a:r>
            <a:br>
              <a:rPr lang="en-IN" sz="2400" b="1" u="sng" dirty="0">
                <a:latin typeface="Segoe UI" panose="020B0502040204020203" pitchFamily="34" charset="0"/>
                <a:ea typeface="Times New Roman" panose="02020603050405020304" pitchFamily="18" charset="0"/>
                <a:cs typeface="Segoe UI" panose="020B0502040204020203" pitchFamily="34" charset="0"/>
              </a:rPr>
            </a:br>
            <a:r>
              <a:rPr lang="en-IN" sz="1800" dirty="0">
                <a:latin typeface="Segoe UI" panose="020B0502040204020203" pitchFamily="34" charset="0"/>
                <a:ea typeface="Times New Roman" panose="02020603050405020304" pitchFamily="18" charset="0"/>
                <a:cs typeface="Segoe UI" panose="020B0502040204020203" pitchFamily="34" charset="0"/>
              </a:rPr>
              <a:t>Banking is an integral part of the whole financial system. It affects the country’s economy by providing investment, credit, and infrastructure. </a:t>
            </a:r>
            <a:r>
              <a:rPr lang="en-IN" sz="1800" dirty="0">
                <a:latin typeface="Segoe UI" panose="020B0502040204020203" pitchFamily="34" charset="0"/>
                <a:ea typeface="Calibri" panose="020F0502020204030204" pitchFamily="34" charset="0"/>
                <a:cs typeface="Segoe UI" panose="020B0502040204020203" pitchFamily="34" charset="0"/>
              </a:rPr>
              <a:t>But nowadays banks are suffering losses due to frauds, multiple options to invest and majorly due to churning . This as whole is affecting economy of our country , which should be major concern for all.</a:t>
            </a:r>
            <a:r>
              <a:rPr lang="en-US" sz="1800" dirty="0">
                <a:latin typeface="Segoe UI" panose="020B0502040204020203" pitchFamily="34" charset="0"/>
                <a:ea typeface="Calibri" panose="020F0502020204030204" pitchFamily="34" charset="0"/>
                <a:cs typeface="Segoe UI" panose="020B0502040204020203" pitchFamily="34" charset="0"/>
              </a:rPr>
              <a:t> Moreover, it should be noted that monitoring churn should be a constant concern of any</a:t>
            </a:r>
            <a:r>
              <a:rPr lang="en-US" sz="1800" spc="5" dirty="0">
                <a:latin typeface="Segoe UI" panose="020B0502040204020203" pitchFamily="34" charset="0"/>
                <a:ea typeface="Calibri" panose="020F0502020204030204" pitchFamily="34" charset="0"/>
                <a:cs typeface="Segoe UI" panose="020B0502040204020203" pitchFamily="34" charset="0"/>
              </a:rPr>
              <a:t> </a:t>
            </a:r>
            <a:r>
              <a:rPr lang="en-US" sz="1800" spc="-5" dirty="0">
                <a:latin typeface="Segoe UI" panose="020B0502040204020203" pitchFamily="34" charset="0"/>
                <a:ea typeface="Calibri" panose="020F0502020204030204" pitchFamily="34" charset="0"/>
                <a:cs typeface="Segoe UI" panose="020B0502040204020203" pitchFamily="34" charset="0"/>
              </a:rPr>
              <a:t>company</a:t>
            </a:r>
            <a:r>
              <a:rPr lang="en-US" sz="1800" spc="-45" dirty="0">
                <a:latin typeface="Segoe UI" panose="020B0502040204020203" pitchFamily="34" charset="0"/>
                <a:ea typeface="Calibri" panose="020F0502020204030204" pitchFamily="34" charset="0"/>
                <a:cs typeface="Segoe UI" panose="020B0502040204020203" pitchFamily="34" charset="0"/>
              </a:rPr>
              <a:t> </a:t>
            </a:r>
            <a:r>
              <a:rPr lang="en-US" sz="1800" spc="-5" dirty="0">
                <a:latin typeface="Segoe UI" panose="020B0502040204020203" pitchFamily="34" charset="0"/>
                <a:ea typeface="Calibri" panose="020F0502020204030204" pitchFamily="34" charset="0"/>
                <a:cs typeface="Segoe UI" panose="020B0502040204020203" pitchFamily="34" charset="0"/>
              </a:rPr>
              <a:t>today,</a:t>
            </a:r>
            <a:r>
              <a:rPr lang="en-US" sz="1800" spc="-50" dirty="0">
                <a:latin typeface="Segoe UI" panose="020B0502040204020203" pitchFamily="34" charset="0"/>
                <a:ea typeface="Calibri" panose="020F0502020204030204" pitchFamily="34" charset="0"/>
                <a:cs typeface="Segoe UI" panose="020B0502040204020203" pitchFamily="34" charset="0"/>
              </a:rPr>
              <a:t> </a:t>
            </a:r>
            <a:r>
              <a:rPr lang="en-US" sz="1800" spc="-5" dirty="0">
                <a:latin typeface="Segoe UI" panose="020B0502040204020203" pitchFamily="34" charset="0"/>
                <a:ea typeface="Calibri" panose="020F0502020204030204" pitchFamily="34" charset="0"/>
                <a:cs typeface="Segoe UI" panose="020B0502040204020203" pitchFamily="34" charset="0"/>
              </a:rPr>
              <a:t>regardless</a:t>
            </a:r>
            <a:r>
              <a:rPr lang="en-US" sz="1800" spc="-45" dirty="0">
                <a:latin typeface="Segoe UI" panose="020B0502040204020203" pitchFamily="34" charset="0"/>
                <a:ea typeface="Calibri" panose="020F0502020204030204" pitchFamily="34" charset="0"/>
                <a:cs typeface="Segoe UI" panose="020B0502040204020203" pitchFamily="34" charset="0"/>
              </a:rPr>
              <a:t> </a:t>
            </a:r>
            <a:r>
              <a:rPr lang="en-US" sz="1800" spc="-5" dirty="0">
                <a:latin typeface="Segoe UI" panose="020B0502040204020203" pitchFamily="34" charset="0"/>
                <a:ea typeface="Calibri" panose="020F0502020204030204" pitchFamily="34" charset="0"/>
                <a:cs typeface="Segoe UI" panose="020B0502040204020203" pitchFamily="34" charset="0"/>
              </a:rPr>
              <a:t>of</a:t>
            </a:r>
            <a:r>
              <a:rPr lang="en-US" sz="1800" spc="-65" dirty="0">
                <a:latin typeface="Segoe UI" panose="020B0502040204020203" pitchFamily="34" charset="0"/>
                <a:ea typeface="Calibri" panose="020F0502020204030204" pitchFamily="34" charset="0"/>
                <a:cs typeface="Segoe UI" panose="020B0502040204020203" pitchFamily="34" charset="0"/>
              </a:rPr>
              <a:t> </a:t>
            </a:r>
            <a:r>
              <a:rPr lang="en-US" sz="1800" spc="-5" dirty="0">
                <a:latin typeface="Segoe UI" panose="020B0502040204020203" pitchFamily="34" charset="0"/>
                <a:ea typeface="Calibri" panose="020F0502020204030204" pitchFamily="34" charset="0"/>
                <a:cs typeface="Segoe UI" panose="020B0502040204020203" pitchFamily="34" charset="0"/>
              </a:rPr>
              <a:t>its</a:t>
            </a:r>
            <a:r>
              <a:rPr lang="en-US" sz="1800" spc="-45" dirty="0">
                <a:latin typeface="Segoe UI" panose="020B0502040204020203" pitchFamily="34" charset="0"/>
                <a:ea typeface="Calibri" panose="020F0502020204030204" pitchFamily="34" charset="0"/>
                <a:cs typeface="Segoe UI" panose="020B0502040204020203" pitchFamily="34" charset="0"/>
              </a:rPr>
              <a:t> </a:t>
            </a:r>
            <a:r>
              <a:rPr lang="en-US" sz="1800" spc="-5" dirty="0">
                <a:latin typeface="Segoe UI" panose="020B0502040204020203" pitchFamily="34" charset="0"/>
                <a:ea typeface="Calibri" panose="020F0502020204030204" pitchFamily="34" charset="0"/>
                <a:cs typeface="Segoe UI" panose="020B0502040204020203" pitchFamily="34" charset="0"/>
              </a:rPr>
              <a:t>industry,</a:t>
            </a:r>
            <a:r>
              <a:rPr lang="en-US" sz="1800" spc="-50" dirty="0">
                <a:latin typeface="Segoe UI" panose="020B0502040204020203" pitchFamily="34" charset="0"/>
                <a:ea typeface="Calibri" panose="020F0502020204030204" pitchFamily="34" charset="0"/>
                <a:cs typeface="Segoe UI" panose="020B0502040204020203" pitchFamily="34" charset="0"/>
              </a:rPr>
              <a:t> </a:t>
            </a:r>
            <a:r>
              <a:rPr lang="en-US" sz="1800" spc="-5" dirty="0">
                <a:latin typeface="Segoe UI" panose="020B0502040204020203" pitchFamily="34" charset="0"/>
                <a:ea typeface="Calibri" panose="020F0502020204030204" pitchFamily="34" charset="0"/>
                <a:cs typeface="Segoe UI" panose="020B0502040204020203" pitchFamily="34" charset="0"/>
              </a:rPr>
              <a:t>as</a:t>
            </a:r>
            <a:r>
              <a:rPr lang="en-US" sz="1800" spc="-65" dirty="0">
                <a:latin typeface="Segoe UI" panose="020B0502040204020203" pitchFamily="34" charset="0"/>
                <a:ea typeface="Calibri" panose="020F0502020204030204" pitchFamily="34" charset="0"/>
                <a:cs typeface="Segoe UI" panose="020B0502040204020203" pitchFamily="34" charset="0"/>
              </a:rPr>
              <a:t> </a:t>
            </a:r>
            <a:r>
              <a:rPr lang="en-US" sz="1800" spc="-5" dirty="0">
                <a:latin typeface="Segoe UI" panose="020B0502040204020203" pitchFamily="34" charset="0"/>
                <a:ea typeface="Calibri" panose="020F0502020204030204" pitchFamily="34" charset="0"/>
                <a:cs typeface="Segoe UI" panose="020B0502040204020203" pitchFamily="34" charset="0"/>
              </a:rPr>
              <a:t>competition</a:t>
            </a:r>
            <a:r>
              <a:rPr lang="en-US" sz="1800" spc="-50"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is</a:t>
            </a:r>
            <a:r>
              <a:rPr lang="en-US" sz="1800" spc="-4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fierce</a:t>
            </a:r>
            <a:r>
              <a:rPr lang="en-US" sz="1800" spc="-70"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and</a:t>
            </a:r>
            <a:r>
              <a:rPr lang="en-US" sz="1800" spc="-5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the</a:t>
            </a:r>
            <a:r>
              <a:rPr lang="en-US" sz="1800" spc="-4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digital</a:t>
            </a:r>
            <a:r>
              <a:rPr lang="en-US" sz="1800" spc="-50"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age</a:t>
            </a:r>
            <a:r>
              <a:rPr lang="en-US" sz="1800" spc="-4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has</a:t>
            </a:r>
            <a:r>
              <a:rPr lang="en-US" sz="1800" spc="-6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made</a:t>
            </a:r>
            <a:r>
              <a:rPr lang="en-US" sz="1800" spc="-25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it</a:t>
            </a:r>
            <a:r>
              <a:rPr lang="en-US" sz="1800" spc="-3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easier</a:t>
            </a:r>
            <a:r>
              <a:rPr lang="en-US" sz="1800" spc="-2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for</a:t>
            </a:r>
            <a:r>
              <a:rPr lang="en-US" sz="1800" spc="-2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customers</a:t>
            </a:r>
            <a:r>
              <a:rPr lang="en-US" sz="1800" spc="-2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to</a:t>
            </a:r>
            <a:r>
              <a:rPr lang="en-US" sz="1800" spc="-40"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move</a:t>
            </a:r>
            <a:r>
              <a:rPr lang="en-US" sz="1800" spc="-2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their</a:t>
            </a:r>
            <a:r>
              <a:rPr lang="en-US" sz="1800" spc="-2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business</a:t>
            </a:r>
            <a:r>
              <a:rPr lang="en-US" sz="1800" spc="-2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elsewhere</a:t>
            </a:r>
            <a:r>
              <a:rPr lang="en-US" sz="1800" spc="-2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if</a:t>
            </a:r>
            <a:r>
              <a:rPr lang="en-US" sz="1800" spc="-20"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so</a:t>
            </a:r>
            <a:r>
              <a:rPr lang="en-US" sz="1800" spc="-3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is</a:t>
            </a:r>
            <a:r>
              <a:rPr lang="en-US" sz="1800" spc="-2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desired.</a:t>
            </a:r>
            <a:r>
              <a:rPr lang="en-US" sz="1800" spc="-3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It</a:t>
            </a:r>
            <a:r>
              <a:rPr lang="en-US" sz="1800" spc="-3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is,</a:t>
            </a:r>
            <a:r>
              <a:rPr lang="en-US" sz="1800" spc="-30"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therefore,</a:t>
            </a:r>
            <a:r>
              <a:rPr lang="en-US" sz="1800" spc="-30"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in</a:t>
            </a:r>
            <a:r>
              <a:rPr lang="en-US" sz="1800" spc="-3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the</a:t>
            </a:r>
            <a:r>
              <a:rPr lang="en-US" sz="1800" spc="-25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best interest of any company to keep track of the behavior of its customers in order to</a:t>
            </a:r>
            <a:r>
              <a:rPr lang="en-US" sz="1800" spc="5" dirty="0">
                <a:latin typeface="Segoe UI" panose="020B0502040204020203" pitchFamily="34" charset="0"/>
                <a:ea typeface="Calibri" panose="020F0502020204030204" pitchFamily="34" charset="0"/>
                <a:cs typeface="Segoe UI" panose="020B0502040204020203" pitchFamily="34" charset="0"/>
              </a:rPr>
              <a:t> </a:t>
            </a:r>
            <a:r>
              <a:rPr lang="en-US" sz="1800" dirty="0">
                <a:latin typeface="Segoe UI" panose="020B0502040204020203" pitchFamily="34" charset="0"/>
                <a:ea typeface="Calibri" panose="020F0502020204030204" pitchFamily="34" charset="0"/>
                <a:cs typeface="Segoe UI" panose="020B0502040204020203" pitchFamily="34" charset="0"/>
              </a:rPr>
              <a:t>potentially anticipate any signs of dissatisfaction that could eventually lead to churning</a:t>
            </a:r>
            <a:endParaRPr lang="en-IN" sz="1800" dirty="0">
              <a:latin typeface="Segoe UI" panose="020B0502040204020203" pitchFamily="34" charset="0"/>
              <a:ea typeface="Calibri" panose="020F0502020204030204"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945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518" y="309282"/>
            <a:ext cx="9305364" cy="677108"/>
          </a:xfrm>
          <a:prstGeom prst="rect">
            <a:avLst/>
          </a:prstGeom>
          <a:noFill/>
        </p:spPr>
        <p:txBody>
          <a:bodyPr wrap="square" rtlCol="0">
            <a:spAutoFit/>
          </a:bodyPr>
          <a:lstStyle/>
          <a:p>
            <a:r>
              <a:rPr lang="en-US" sz="2000" b="1" dirty="0" smtClean="0"/>
              <a:t>CONCLUSION</a:t>
            </a:r>
            <a:r>
              <a:rPr lang="en-US" dirty="0" smtClean="0"/>
              <a:t>:-</a:t>
            </a:r>
          </a:p>
          <a:p>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244" y="1773786"/>
            <a:ext cx="8519037" cy="2793127"/>
          </a:xfrm>
          <a:prstGeom prst="rect">
            <a:avLst/>
          </a:prstGeom>
        </p:spPr>
      </p:pic>
      <p:sp>
        <p:nvSpPr>
          <p:cNvPr id="5" name="TextBox 4"/>
          <p:cNvSpPr txBox="1"/>
          <p:nvPr/>
        </p:nvSpPr>
        <p:spPr>
          <a:xfrm>
            <a:off x="779929" y="1265789"/>
            <a:ext cx="8189259" cy="338554"/>
          </a:xfrm>
          <a:prstGeom prst="rect">
            <a:avLst/>
          </a:prstGeom>
          <a:noFill/>
        </p:spPr>
        <p:txBody>
          <a:bodyPr wrap="square" rtlCol="0">
            <a:spAutoFit/>
          </a:bodyPr>
          <a:lstStyle/>
          <a:p>
            <a:r>
              <a:rPr lang="en-US" sz="1600" dirty="0" smtClean="0">
                <a:latin typeface="Segoe UI" panose="020B0502040204020203" pitchFamily="34" charset="0"/>
                <a:cs typeface="Segoe UI" panose="020B0502040204020203" pitchFamily="34" charset="0"/>
              </a:rPr>
              <a:t>EVALUATION </a:t>
            </a:r>
            <a:r>
              <a:rPr lang="en-US" sz="1600" kern="0" dirty="0" smtClean="0">
                <a:solidFill>
                  <a:srgbClr val="212121"/>
                </a:solidFill>
                <a:latin typeface="Segoe UI" panose="020B0502040204020203" pitchFamily="34" charset="0"/>
                <a:ea typeface="Times New Roman" panose="02020603050405020304" pitchFamily="18" charset="0"/>
                <a:cs typeface="Segoe UI" panose="020B0502040204020203" pitchFamily="34" charset="0"/>
              </a:rPr>
              <a:t>METRICS</a:t>
            </a:r>
            <a:r>
              <a:rPr lang="en-US" sz="1600" dirty="0" smtClean="0">
                <a:latin typeface="Segoe UI" panose="020B0502040204020203" pitchFamily="34" charset="0"/>
                <a:cs typeface="Segoe UI" panose="020B0502040204020203" pitchFamily="34" charset="0"/>
              </a:rPr>
              <a:t> SUMMARY FOR ALL CLASSIFIERS:-</a:t>
            </a:r>
            <a:endParaRPr lang="en-IN" sz="1600" dirty="0">
              <a:latin typeface="Segoe UI" panose="020B0502040204020203" pitchFamily="34" charset="0"/>
              <a:cs typeface="Segoe UI" panose="020B0502040204020203" pitchFamily="34" charset="0"/>
            </a:endParaRPr>
          </a:p>
        </p:txBody>
      </p:sp>
      <p:sp>
        <p:nvSpPr>
          <p:cNvPr id="6" name="TextBox 5"/>
          <p:cNvSpPr txBox="1"/>
          <p:nvPr/>
        </p:nvSpPr>
        <p:spPr>
          <a:xfrm>
            <a:off x="779929" y="5354309"/>
            <a:ext cx="10085294" cy="646331"/>
          </a:xfrm>
          <a:prstGeom prst="rect">
            <a:avLst/>
          </a:prstGeom>
          <a:noFill/>
        </p:spPr>
        <p:txBody>
          <a:bodyPr wrap="square" rtlCol="0">
            <a:spAutoFit/>
          </a:bodyPr>
          <a:lstStyle/>
          <a:p>
            <a:r>
              <a:rPr lang="en-US" dirty="0" smtClean="0"/>
              <a:t>Since, We see that </a:t>
            </a:r>
            <a:r>
              <a:rPr lang="en-US" dirty="0" err="1" smtClean="0"/>
              <a:t>XGBoost</a:t>
            </a:r>
            <a:r>
              <a:rPr lang="en-US" dirty="0" smtClean="0"/>
              <a:t> classifier have highest accuracy, precision, recall and F1 Score,</a:t>
            </a:r>
          </a:p>
          <a:p>
            <a:r>
              <a:rPr lang="en-US" dirty="0" smtClean="0"/>
              <a:t>On the basis of these evaluation metrics, </a:t>
            </a:r>
            <a:r>
              <a:rPr lang="en-US" dirty="0" err="1" smtClean="0"/>
              <a:t>Xgboost</a:t>
            </a:r>
            <a:r>
              <a:rPr lang="en-US" dirty="0" smtClean="0"/>
              <a:t> is the best classifier </a:t>
            </a:r>
            <a:r>
              <a:rPr lang="en-US" dirty="0" err="1" smtClean="0"/>
              <a:t>amongs</a:t>
            </a:r>
            <a:r>
              <a:rPr lang="en-US" dirty="0" smtClean="0"/>
              <a:t> all</a:t>
            </a:r>
            <a:r>
              <a:rPr lang="en-US" dirty="0" smtClean="0"/>
              <a:t>.</a:t>
            </a:r>
            <a:endParaRPr lang="en-IN" dirty="0"/>
          </a:p>
        </p:txBody>
      </p:sp>
    </p:spTree>
    <p:extLst>
      <p:ext uri="{BB962C8B-B14F-4D97-AF65-F5344CB8AC3E}">
        <p14:creationId xmlns:p14="http://schemas.microsoft.com/office/powerpoint/2010/main" val="40605651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25" y="509671"/>
            <a:ext cx="6376853" cy="5004940"/>
          </a:xfrm>
          <a:prstGeom prst="rect">
            <a:avLst/>
          </a:prstGeom>
        </p:spPr>
      </p:pic>
      <p:sp>
        <p:nvSpPr>
          <p:cNvPr id="5" name="Rounded Rectangle 4"/>
          <p:cNvSpPr/>
          <p:nvPr/>
        </p:nvSpPr>
        <p:spPr>
          <a:xfrm>
            <a:off x="7920318" y="1425388"/>
            <a:ext cx="3482788" cy="3805517"/>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Random Forest and </a:t>
            </a:r>
            <a:r>
              <a:rPr lang="en-US" sz="2400" dirty="0" err="1">
                <a:solidFill>
                  <a:schemeClr val="tx1"/>
                </a:solidFill>
              </a:rPr>
              <a:t>XGboost</a:t>
            </a:r>
            <a:r>
              <a:rPr lang="en-US" sz="2400" dirty="0">
                <a:solidFill>
                  <a:schemeClr val="tx1"/>
                </a:solidFill>
              </a:rPr>
              <a:t> both are near to 1, thus both classifiers are the best </a:t>
            </a:r>
            <a:r>
              <a:rPr lang="en-US" sz="2400" dirty="0" smtClean="0">
                <a:solidFill>
                  <a:schemeClr val="tx1"/>
                </a:solidFill>
              </a:rPr>
              <a:t>classifiers </a:t>
            </a:r>
            <a:r>
              <a:rPr lang="en-US" sz="2400" dirty="0">
                <a:solidFill>
                  <a:schemeClr val="tx1"/>
                </a:solidFill>
              </a:rPr>
              <a:t>on the basis of ROC curve.</a:t>
            </a:r>
            <a:endParaRPr lang="en-IN" sz="2400" dirty="0">
              <a:solidFill>
                <a:schemeClr val="tx1"/>
              </a:solidFill>
            </a:endParaRPr>
          </a:p>
        </p:txBody>
      </p:sp>
    </p:spTree>
    <p:extLst>
      <p:ext uri="{BB962C8B-B14F-4D97-AF65-F5344CB8AC3E}">
        <p14:creationId xmlns:p14="http://schemas.microsoft.com/office/powerpoint/2010/main" val="19058969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Thank You Lettering on White Surface Stock Pho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812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692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818" y="365761"/>
            <a:ext cx="11403874" cy="548639"/>
          </a:xfrm>
        </p:spPr>
        <p:txBody>
          <a:bodyPr>
            <a:normAutofit fontScale="90000"/>
          </a:bodyPr>
          <a:lstStyle/>
          <a:p>
            <a:r>
              <a:rPr lang="en-IN" dirty="0"/>
              <a:t>D</a:t>
            </a:r>
            <a:r>
              <a:rPr lang="en-IN" dirty="0" smtClean="0"/>
              <a:t>ataset</a:t>
            </a:r>
            <a:endParaRPr lang="hi-IN" dirty="0"/>
          </a:p>
        </p:txBody>
      </p:sp>
      <p:sp>
        <p:nvSpPr>
          <p:cNvPr id="3" name="Subtitle 2"/>
          <p:cNvSpPr>
            <a:spLocks noGrp="1"/>
          </p:cNvSpPr>
          <p:nvPr>
            <p:ph type="subTitle" idx="1"/>
          </p:nvPr>
        </p:nvSpPr>
        <p:spPr/>
        <p:txBody>
          <a:bodyPr/>
          <a:lstStyle/>
          <a:p>
            <a:endParaRPr lang="hi-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5" y="800055"/>
            <a:ext cx="11900501" cy="5697097"/>
          </a:xfrm>
          <a:prstGeom prst="rect">
            <a:avLst/>
          </a:prstGeom>
        </p:spPr>
      </p:pic>
    </p:spTree>
    <p:extLst>
      <p:ext uri="{BB962C8B-B14F-4D97-AF65-F5344CB8AC3E}">
        <p14:creationId xmlns:p14="http://schemas.microsoft.com/office/powerpoint/2010/main" val="33638850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634" y="587829"/>
            <a:ext cx="11469189" cy="5956662"/>
          </a:xfrm>
          <a:prstGeom prst="rect">
            <a:avLst/>
          </a:prstGeom>
          <a:noFill/>
        </p:spPr>
        <p:txBody>
          <a:bodyPr wrap="square" rtlCol="0">
            <a:spAutoFit/>
          </a:bodyPr>
          <a:lstStyle/>
          <a:p>
            <a:endParaRPr lang="hi-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28" y="587829"/>
            <a:ext cx="11909114" cy="5839097"/>
          </a:xfrm>
          <a:prstGeom prst="rect">
            <a:avLst/>
          </a:prstGeom>
        </p:spPr>
      </p:pic>
    </p:spTree>
    <p:extLst>
      <p:ext uri="{BB962C8B-B14F-4D97-AF65-F5344CB8AC3E}">
        <p14:creationId xmlns:p14="http://schemas.microsoft.com/office/powerpoint/2010/main" val="1437997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8675" y="-78378"/>
            <a:ext cx="11430000" cy="6413863"/>
          </a:xfrm>
          <a:prstGeom prst="rect">
            <a:avLst/>
          </a:prstGeom>
          <a:noFill/>
        </p:spPr>
        <p:txBody>
          <a:bodyPr wrap="square" rtlCol="0">
            <a:spAutoFit/>
          </a:bodyPr>
          <a:lstStyle/>
          <a:p>
            <a:endParaRPr lang="hi-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675" y="500801"/>
            <a:ext cx="4848452" cy="5873873"/>
          </a:xfrm>
          <a:prstGeom prst="rect">
            <a:avLst/>
          </a:prstGeom>
        </p:spPr>
      </p:pic>
      <p:sp>
        <p:nvSpPr>
          <p:cNvPr id="7" name="TextBox 6"/>
          <p:cNvSpPr txBox="1"/>
          <p:nvPr/>
        </p:nvSpPr>
        <p:spPr>
          <a:xfrm>
            <a:off x="6844936" y="500801"/>
            <a:ext cx="4402183" cy="430887"/>
          </a:xfrm>
          <a:prstGeom prst="rect">
            <a:avLst/>
          </a:prstGeom>
          <a:noFill/>
        </p:spPr>
        <p:txBody>
          <a:bodyPr wrap="square" rtlCol="0">
            <a:spAutoFit/>
          </a:bodyPr>
          <a:lstStyle/>
          <a:p>
            <a:r>
              <a:rPr lang="en-US" sz="2200" b="1" dirty="0"/>
              <a:t> </a:t>
            </a:r>
            <a:r>
              <a:rPr lang="en-US" sz="2200" b="1" dirty="0" smtClean="0"/>
              <a:t>Exploratory </a:t>
            </a:r>
            <a:r>
              <a:rPr lang="en-US" sz="2200" b="1" dirty="0"/>
              <a:t>Data Analysis (EDA</a:t>
            </a:r>
            <a:r>
              <a:rPr lang="en-US" sz="2200" b="1" dirty="0" smtClean="0"/>
              <a:t>)</a:t>
            </a:r>
            <a:endParaRPr lang="en-US" sz="2200" dirty="0"/>
          </a:p>
        </p:txBody>
      </p:sp>
      <p:sp>
        <p:nvSpPr>
          <p:cNvPr id="2" name="TextBox 1"/>
          <p:cNvSpPr txBox="1"/>
          <p:nvPr/>
        </p:nvSpPr>
        <p:spPr>
          <a:xfrm>
            <a:off x="7093131" y="1258447"/>
            <a:ext cx="4153987" cy="3970318"/>
          </a:xfrm>
          <a:prstGeom prst="rect">
            <a:avLst/>
          </a:prstGeom>
          <a:solidFill>
            <a:schemeClr val="bg2"/>
          </a:solidFill>
          <a:ln>
            <a:solidFill>
              <a:schemeClr val="accent1"/>
            </a:solidFill>
          </a:ln>
        </p:spPr>
        <p:txBody>
          <a:bodyPr wrap="square" rtlCol="0">
            <a:spAutoFit/>
          </a:bodyPr>
          <a:lstStyle/>
          <a:p>
            <a:r>
              <a:rPr lang="en-US" dirty="0"/>
              <a:t>Exploratory Data Analysis is to uncover the underlying structure. The structure of the various data sets determines the trends, patterns, and relationships among them. </a:t>
            </a:r>
            <a:endParaRPr lang="en-US" dirty="0" smtClean="0"/>
          </a:p>
          <a:p>
            <a:endParaRPr lang="en-US" dirty="0"/>
          </a:p>
          <a:p>
            <a:r>
              <a:rPr lang="en-US" dirty="0"/>
              <a:t> Importance of using EDA for analyzing data sets is:</a:t>
            </a:r>
            <a:endParaRPr lang="en-IN" dirty="0"/>
          </a:p>
          <a:p>
            <a:pPr marL="285750" lvl="0" indent="-285750">
              <a:buFont typeface="Arial" panose="020B0604020202020204" pitchFamily="34" charset="0"/>
              <a:buChar char="•"/>
            </a:pPr>
            <a:r>
              <a:rPr lang="en-US" dirty="0"/>
              <a:t>Helps identify errors in data </a:t>
            </a:r>
            <a:r>
              <a:rPr lang="en-US" dirty="0" smtClean="0"/>
              <a:t>sets.</a:t>
            </a:r>
            <a:endParaRPr lang="en-IN" dirty="0"/>
          </a:p>
          <a:p>
            <a:pPr marL="285750" lvl="0" indent="-285750">
              <a:buFont typeface="Arial" panose="020B0604020202020204" pitchFamily="34" charset="0"/>
              <a:buChar char="•"/>
            </a:pPr>
            <a:r>
              <a:rPr lang="en-US" dirty="0" smtClean="0"/>
              <a:t>Gives </a:t>
            </a:r>
            <a:r>
              <a:rPr lang="en-US" dirty="0"/>
              <a:t>a better understanding of the data set. </a:t>
            </a:r>
            <a:endParaRPr lang="en-IN" dirty="0"/>
          </a:p>
          <a:p>
            <a:pPr marL="285750" lvl="0" indent="-285750">
              <a:buFont typeface="Arial" panose="020B0604020202020204" pitchFamily="34" charset="0"/>
              <a:buChar char="•"/>
            </a:pPr>
            <a:r>
              <a:rPr lang="en-US" dirty="0" smtClean="0"/>
              <a:t>Helps </a:t>
            </a:r>
            <a:r>
              <a:rPr lang="en-US" dirty="0"/>
              <a:t>detect outliers or anomalous </a:t>
            </a:r>
            <a:r>
              <a:rPr lang="en-US" dirty="0" smtClean="0"/>
              <a:t>events.</a:t>
            </a:r>
            <a:endParaRPr lang="en-IN" dirty="0"/>
          </a:p>
          <a:p>
            <a:pPr marL="285750" lvl="0" indent="-285750">
              <a:buFont typeface="Arial" panose="020B0604020202020204" pitchFamily="34" charset="0"/>
              <a:buChar char="•"/>
            </a:pPr>
            <a:r>
              <a:rPr lang="en-US" dirty="0" smtClean="0"/>
              <a:t>Helps </a:t>
            </a:r>
            <a:r>
              <a:rPr lang="en-US" dirty="0"/>
              <a:t>understand data set variables and the relationship among them. </a:t>
            </a:r>
            <a:endParaRPr lang="en-IN" dirty="0"/>
          </a:p>
        </p:txBody>
      </p:sp>
    </p:spTree>
    <p:extLst>
      <p:ext uri="{BB962C8B-B14F-4D97-AF65-F5344CB8AC3E}">
        <p14:creationId xmlns:p14="http://schemas.microsoft.com/office/powerpoint/2010/main" val="1959213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858" y="156754"/>
            <a:ext cx="10868298" cy="369332"/>
          </a:xfrm>
          <a:prstGeom prst="rect">
            <a:avLst/>
          </a:prstGeom>
          <a:noFill/>
        </p:spPr>
        <p:txBody>
          <a:bodyPr wrap="square" rtlCol="0">
            <a:spAutoFit/>
          </a:bodyPr>
          <a:lstStyle/>
          <a:p>
            <a:r>
              <a:rPr lang="en-US" b="1" dirty="0" smtClean="0">
                <a:latin typeface="Segoe UI" panose="020B0502040204020203" pitchFamily="34" charset="0"/>
                <a:cs typeface="Segoe UI" panose="020B0502040204020203" pitchFamily="34" charset="0"/>
              </a:rPr>
              <a:t>Statistical description for all numerical variable:- </a:t>
            </a:r>
            <a:endParaRPr lang="hi-IN" b="1" dirty="0">
              <a:latin typeface="Segoe UI" panose="020B0502040204020203" pitchFamily="34"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858" y="666349"/>
            <a:ext cx="6154009" cy="3801005"/>
          </a:xfrm>
          <a:prstGeom prst="rect">
            <a:avLst/>
          </a:prstGeom>
        </p:spPr>
      </p:pic>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12457"/>
          <a:stretch/>
        </p:blipFill>
        <p:spPr>
          <a:xfrm>
            <a:off x="6442867" y="666348"/>
            <a:ext cx="5475998" cy="3801005"/>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858" y="5333787"/>
            <a:ext cx="7173326" cy="1524213"/>
          </a:xfrm>
          <a:prstGeom prst="rect">
            <a:avLst/>
          </a:prstGeom>
        </p:spPr>
      </p:pic>
      <p:sp>
        <p:nvSpPr>
          <p:cNvPr id="8" name="TextBox 7"/>
          <p:cNvSpPr txBox="1"/>
          <p:nvPr/>
        </p:nvSpPr>
        <p:spPr>
          <a:xfrm>
            <a:off x="288858" y="4807131"/>
            <a:ext cx="6974091" cy="646331"/>
          </a:xfrm>
          <a:prstGeom prst="rect">
            <a:avLst/>
          </a:prstGeom>
          <a:noFill/>
        </p:spPr>
        <p:txBody>
          <a:bodyPr wrap="square" rtlCol="0">
            <a:spAutoFit/>
          </a:bodyPr>
          <a:lstStyle/>
          <a:p>
            <a:r>
              <a:rPr lang="en-US" b="1" i="1" dirty="0">
                <a:latin typeface="Segoe UI" panose="020B0502040204020203" pitchFamily="34" charset="0"/>
                <a:cs typeface="Segoe UI" panose="020B0502040204020203" pitchFamily="34" charset="0"/>
              </a:rPr>
              <a:t>Statistical description for all Categorical Variable</a:t>
            </a:r>
            <a:r>
              <a:rPr lang="en-US" b="1"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endParaRPr lang="hi-IN" dirty="0">
              <a:latin typeface="Segoe UI" panose="020B0502040204020203" pitchFamily="34" charset="0"/>
            </a:endParaRPr>
          </a:p>
        </p:txBody>
      </p:sp>
    </p:spTree>
    <p:extLst>
      <p:ext uri="{BB962C8B-B14F-4D97-AF65-F5344CB8AC3E}">
        <p14:creationId xmlns:p14="http://schemas.microsoft.com/office/powerpoint/2010/main" val="2700888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1703" y="600891"/>
            <a:ext cx="10920548" cy="6463308"/>
          </a:xfrm>
          <a:prstGeom prst="rect">
            <a:avLst/>
          </a:prstGeom>
          <a:noFill/>
        </p:spPr>
        <p:txBody>
          <a:bodyPr wrap="square" rtlCol="0">
            <a:spAutoFit/>
          </a:bodyPr>
          <a:lstStyle/>
          <a:p>
            <a:r>
              <a:rPr lang="en-US" b="1" dirty="0"/>
              <a:t>Correlation test –</a:t>
            </a:r>
            <a:endParaRPr lang="en-US" dirty="0"/>
          </a:p>
          <a:p>
            <a:r>
              <a:rPr lang="en-US" dirty="0"/>
              <a:t>The strength of the association between two variables is known as the correlation test</a:t>
            </a:r>
            <a:r>
              <a:rPr lang="en-US" dirty="0" smtClean="0"/>
              <a:t>.</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a:p>
          <a:p>
            <a:r>
              <a:rPr lang="en-US" b="1" dirty="0"/>
              <a:t>Pearson correlation </a:t>
            </a:r>
            <a:r>
              <a:rPr lang="en-US" b="1" dirty="0" smtClean="0"/>
              <a:t>coefficient:-</a:t>
            </a:r>
          </a:p>
          <a:p>
            <a:r>
              <a:rPr lang="en-US" dirty="0"/>
              <a:t>Pearson correlation quantifies the </a:t>
            </a:r>
            <a:endParaRPr lang="en-US" dirty="0" smtClean="0"/>
          </a:p>
          <a:p>
            <a:r>
              <a:rPr lang="en-US" dirty="0" smtClean="0"/>
              <a:t>linear </a:t>
            </a:r>
            <a:r>
              <a:rPr lang="en-US" dirty="0"/>
              <a:t>relationship between two variables. </a:t>
            </a:r>
            <a:endParaRPr lang="en-US" dirty="0" smtClean="0"/>
          </a:p>
          <a:p>
            <a:endParaRPr lang="en-US" b="1"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a:p>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313123" y="4481830"/>
            <a:ext cx="3708854" cy="1892844"/>
          </a:xfrm>
          <a:prstGeom prst="rect">
            <a:avLst/>
          </a:prstGeom>
        </p:spPr>
      </p:pic>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t="4147"/>
          <a:stretch/>
        </p:blipFill>
        <p:spPr>
          <a:xfrm>
            <a:off x="2155371" y="1336386"/>
            <a:ext cx="5068389" cy="1798700"/>
          </a:xfrm>
          <a:prstGeom prst="rect">
            <a:avLst/>
          </a:prstGeom>
        </p:spPr>
      </p:pic>
    </p:spTree>
    <p:extLst>
      <p:ext uri="{BB962C8B-B14F-4D97-AF65-F5344CB8AC3E}">
        <p14:creationId xmlns:p14="http://schemas.microsoft.com/office/powerpoint/2010/main" val="3664154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35132" y="1149532"/>
            <a:ext cx="8856617" cy="5538651"/>
          </a:xfrm>
          <a:prstGeom prst="rect">
            <a:avLst/>
          </a:prstGeom>
        </p:spPr>
      </p:pic>
      <p:sp>
        <p:nvSpPr>
          <p:cNvPr id="3" name="TextBox 2"/>
          <p:cNvSpPr txBox="1"/>
          <p:nvPr/>
        </p:nvSpPr>
        <p:spPr>
          <a:xfrm>
            <a:off x="1071154" y="39188"/>
            <a:ext cx="9614263" cy="923330"/>
          </a:xfrm>
          <a:prstGeom prst="rect">
            <a:avLst/>
          </a:prstGeom>
          <a:noFill/>
        </p:spPr>
        <p:txBody>
          <a:bodyPr wrap="square" rtlCol="0">
            <a:spAutoFit/>
          </a:bodyPr>
          <a:lstStyle/>
          <a:p>
            <a:r>
              <a:rPr lang="en-US" b="1" dirty="0"/>
              <a:t>Correlation Heatmap:</a:t>
            </a:r>
            <a:endParaRPr lang="en-US" dirty="0"/>
          </a:p>
          <a:p>
            <a:r>
              <a:rPr lang="en-US" dirty="0"/>
              <a:t> </a:t>
            </a:r>
            <a:r>
              <a:rPr lang="en-US" dirty="0" smtClean="0"/>
              <a:t>Correlation </a:t>
            </a:r>
            <a:r>
              <a:rPr lang="en-US" dirty="0"/>
              <a:t>Heatmaps are a type of plot that visualize the strength of relationships between numerical  variables</a:t>
            </a:r>
            <a:endParaRPr lang="hi-IN" dirty="0"/>
          </a:p>
        </p:txBody>
      </p:sp>
      <p:sp>
        <p:nvSpPr>
          <p:cNvPr id="4" name="TextBox 3"/>
          <p:cNvSpPr txBox="1"/>
          <p:nvPr/>
        </p:nvSpPr>
        <p:spPr>
          <a:xfrm>
            <a:off x="9274629" y="1149532"/>
            <a:ext cx="2625634" cy="5078313"/>
          </a:xfrm>
          <a:prstGeom prst="rect">
            <a:avLst/>
          </a:prstGeom>
          <a:solidFill>
            <a:schemeClr val="accent4">
              <a:lumMod val="20000"/>
              <a:lumOff val="80000"/>
            </a:schemeClr>
          </a:solidFill>
          <a:ln>
            <a:solidFill>
              <a:schemeClr val="accent2">
                <a:lumMod val="75000"/>
              </a:schemeClr>
            </a:solidFill>
          </a:ln>
        </p:spPr>
        <p:txBody>
          <a:bodyPr wrap="square" rtlCol="0">
            <a:spAutoFit/>
          </a:bodyPr>
          <a:lstStyle/>
          <a:p>
            <a:r>
              <a:rPr lang="en-US" b="1" dirty="0"/>
              <a:t>Conclusion</a:t>
            </a:r>
            <a:r>
              <a:rPr lang="en-US" b="1" dirty="0" smtClean="0"/>
              <a:t>:</a:t>
            </a:r>
          </a:p>
          <a:p>
            <a:endParaRPr lang="en-US" dirty="0"/>
          </a:p>
          <a:p>
            <a:pPr lvl="0"/>
            <a:r>
              <a:rPr lang="en-US" dirty="0" smtClean="0"/>
              <a:t>1) There </a:t>
            </a:r>
            <a:r>
              <a:rPr lang="en-US" dirty="0"/>
              <a:t>is a perfectly positive correlation between Credit Limit and </a:t>
            </a:r>
            <a:r>
              <a:rPr lang="en-US" dirty="0" err="1"/>
              <a:t>Avg_Open_to_Buy</a:t>
            </a:r>
            <a:r>
              <a:rPr lang="en-US" dirty="0" smtClean="0"/>
              <a:t>.</a:t>
            </a:r>
          </a:p>
          <a:p>
            <a:pPr lvl="0"/>
            <a:endParaRPr lang="en-US" dirty="0"/>
          </a:p>
          <a:p>
            <a:pPr lvl="0"/>
            <a:r>
              <a:rPr lang="en-US" dirty="0" smtClean="0"/>
              <a:t>2) There </a:t>
            </a:r>
            <a:r>
              <a:rPr lang="en-US" dirty="0"/>
              <a:t>is a strong positive Correlation between the pair of </a:t>
            </a:r>
            <a:r>
              <a:rPr lang="en-US" dirty="0" err="1"/>
              <a:t>Total_Trans_Ct</a:t>
            </a:r>
            <a:r>
              <a:rPr lang="en-US" dirty="0"/>
              <a:t> &amp; </a:t>
            </a:r>
            <a:r>
              <a:rPr lang="en-US" dirty="0" err="1"/>
              <a:t>Total_Trans_Amt</a:t>
            </a:r>
            <a:r>
              <a:rPr lang="en-US" dirty="0"/>
              <a:t> and Customer Age and </a:t>
            </a:r>
            <a:r>
              <a:rPr lang="en-US" dirty="0" err="1"/>
              <a:t>Month_on_book</a:t>
            </a:r>
            <a:r>
              <a:rPr lang="en-US" dirty="0" smtClean="0"/>
              <a:t>.</a:t>
            </a:r>
          </a:p>
          <a:p>
            <a:pPr lvl="0"/>
            <a:endParaRPr lang="en-US" dirty="0"/>
          </a:p>
          <a:p>
            <a:pPr lvl="0"/>
            <a:r>
              <a:rPr lang="en-US" dirty="0" smtClean="0"/>
              <a:t>3) Most </a:t>
            </a:r>
            <a:r>
              <a:rPr lang="en-US" dirty="0"/>
              <a:t>of the variables have nearly no correlation with other variables.</a:t>
            </a:r>
          </a:p>
        </p:txBody>
      </p:sp>
    </p:spTree>
    <p:extLst>
      <p:ext uri="{BB962C8B-B14F-4D97-AF65-F5344CB8AC3E}">
        <p14:creationId xmlns:p14="http://schemas.microsoft.com/office/powerpoint/2010/main" val="1321948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1342</Words>
  <Application>Microsoft Office PowerPoint</Application>
  <PresentationFormat>Widescreen</PresentationFormat>
  <Paragraphs>236</Paragraphs>
  <Slides>32</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32</vt:i4>
      </vt:variant>
    </vt:vector>
  </HeadingPairs>
  <TitlesOfParts>
    <vt:vector size="49" baseType="lpstr">
      <vt:lpstr>Arial</vt:lpstr>
      <vt:lpstr>Britannic Bold</vt:lpstr>
      <vt:lpstr>Calibri</vt:lpstr>
      <vt:lpstr>Calibri Light</vt:lpstr>
      <vt:lpstr>Cambria</vt:lpstr>
      <vt:lpstr>Courier New</vt:lpstr>
      <vt:lpstr>Georgia</vt:lpstr>
      <vt:lpstr>Helvetica</vt:lpstr>
      <vt:lpstr>Mangal</vt:lpstr>
      <vt:lpstr>Mongolian Baiti</vt:lpstr>
      <vt:lpstr>Segoe UI</vt:lpstr>
      <vt:lpstr>Symbol</vt:lpstr>
      <vt:lpstr>Times New Roman</vt:lpstr>
      <vt:lpstr>var(--colab-code-font-family)</vt:lpstr>
      <vt:lpstr>Verdana</vt:lpstr>
      <vt:lpstr>Wingdings</vt:lpstr>
      <vt:lpstr>Office Theme</vt:lpstr>
      <vt:lpstr>PowerPoint Presentation</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Dataset</dc:title>
  <dc:creator>Shreya Agrawal</dc:creator>
  <cp:lastModifiedBy>Shreya Agrawal</cp:lastModifiedBy>
  <cp:revision>47</cp:revision>
  <dcterms:created xsi:type="dcterms:W3CDTF">2022-12-18T15:01:58Z</dcterms:created>
  <dcterms:modified xsi:type="dcterms:W3CDTF">2022-12-19T08:28:22Z</dcterms:modified>
</cp:coreProperties>
</file>