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5"/>
  </p:notesMasterIdLst>
  <p:sldIdLst>
    <p:sldId id="278" r:id="rId2"/>
    <p:sldId id="279" r:id="rId3"/>
    <p:sldId id="280" r:id="rId4"/>
    <p:sldId id="298" r:id="rId5"/>
    <p:sldId id="299" r:id="rId6"/>
    <p:sldId id="281" r:id="rId7"/>
    <p:sldId id="294" r:id="rId8"/>
    <p:sldId id="295" r:id="rId9"/>
    <p:sldId id="296" r:id="rId10"/>
    <p:sldId id="297" r:id="rId11"/>
    <p:sldId id="284" r:id="rId12"/>
    <p:sldId id="282"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Gupta" userId="9aaaf1fc39144499" providerId="LiveId" clId="{A4785298-C9D0-47D8-B4AF-8EF3F1911E78}"/>
    <pc:docChg chg="modSld">
      <pc:chgData name="Shreya Gupta" userId="9aaaf1fc39144499" providerId="LiveId" clId="{A4785298-C9D0-47D8-B4AF-8EF3F1911E78}" dt="2023-08-23T11:11:00.306" v="3" actId="20577"/>
      <pc:docMkLst>
        <pc:docMk/>
      </pc:docMkLst>
      <pc:sldChg chg="modSp mod">
        <pc:chgData name="Shreya Gupta" userId="9aaaf1fc39144499" providerId="LiveId" clId="{A4785298-C9D0-47D8-B4AF-8EF3F1911E78}" dt="2023-08-23T10:57:46.659" v="1" actId="20577"/>
        <pc:sldMkLst>
          <pc:docMk/>
          <pc:sldMk cId="1003962426" sldId="293"/>
        </pc:sldMkLst>
        <pc:spChg chg="mod">
          <ac:chgData name="Shreya Gupta" userId="9aaaf1fc39144499" providerId="LiveId" clId="{A4785298-C9D0-47D8-B4AF-8EF3F1911E78}" dt="2023-08-23T10:57:46.659" v="1" actId="20577"/>
          <ac:spMkLst>
            <pc:docMk/>
            <pc:sldMk cId="1003962426" sldId="293"/>
            <ac:spMk id="3" creationId="{B787DFD8-D262-D485-B1F2-817C5A0928C5}"/>
          </ac:spMkLst>
        </pc:spChg>
      </pc:sldChg>
      <pc:sldChg chg="modSp mod">
        <pc:chgData name="Shreya Gupta" userId="9aaaf1fc39144499" providerId="LiveId" clId="{A4785298-C9D0-47D8-B4AF-8EF3F1911E78}" dt="2023-08-23T11:11:00.306" v="3" actId="20577"/>
        <pc:sldMkLst>
          <pc:docMk/>
          <pc:sldMk cId="2038664308" sldId="298"/>
        </pc:sldMkLst>
        <pc:spChg chg="mod">
          <ac:chgData name="Shreya Gupta" userId="9aaaf1fc39144499" providerId="LiveId" clId="{A4785298-C9D0-47D8-B4AF-8EF3F1911E78}" dt="2023-08-23T11:11:00.306" v="3" actId="20577"/>
          <ac:spMkLst>
            <pc:docMk/>
            <pc:sldMk cId="2038664308" sldId="298"/>
            <ac:spMk id="3" creationId="{B1BF7C1D-B7B8-2034-BB06-3F8E8F252056}"/>
          </ac:spMkLst>
        </pc:spChg>
      </pc:sldChg>
    </pc:docChg>
  </pc:docChgLst>
  <pc:docChgLst>
    <pc:chgData name="Shreya Gupta" userId="9aaaf1fc39144499" providerId="LiveId" clId="{9EAEFFAE-98F6-4AC1-A105-4A6930869844}"/>
    <pc:docChg chg="undo custSel addSld delSld modSld">
      <pc:chgData name="Shreya Gupta" userId="9aaaf1fc39144499" providerId="LiveId" clId="{9EAEFFAE-98F6-4AC1-A105-4A6930869844}" dt="2022-10-07T17:41:12.031" v="919" actId="14100"/>
      <pc:docMkLst>
        <pc:docMk/>
      </pc:docMkLst>
      <pc:sldChg chg="modSp mod">
        <pc:chgData name="Shreya Gupta" userId="9aaaf1fc39144499" providerId="LiveId" clId="{9EAEFFAE-98F6-4AC1-A105-4A6930869844}" dt="2022-10-07T17:36:31.416" v="768" actId="403"/>
        <pc:sldMkLst>
          <pc:docMk/>
          <pc:sldMk cId="2131568492" sldId="278"/>
        </pc:sldMkLst>
        <pc:spChg chg="mod">
          <ac:chgData name="Shreya Gupta" userId="9aaaf1fc39144499" providerId="LiveId" clId="{9EAEFFAE-98F6-4AC1-A105-4A6930869844}" dt="2022-10-07T17:36:31.416" v="768" actId="403"/>
          <ac:spMkLst>
            <pc:docMk/>
            <pc:sldMk cId="2131568492" sldId="278"/>
            <ac:spMk id="2" creationId="{516860D9-9D47-C0BB-B2B4-4B6F2B36CFCC}"/>
          </ac:spMkLst>
        </pc:spChg>
      </pc:sldChg>
      <pc:sldChg chg="modSp mod">
        <pc:chgData name="Shreya Gupta" userId="9aaaf1fc39144499" providerId="LiveId" clId="{9EAEFFAE-98F6-4AC1-A105-4A6930869844}" dt="2022-10-07T17:38:37.255" v="866" actId="14100"/>
        <pc:sldMkLst>
          <pc:docMk/>
          <pc:sldMk cId="3855531800" sldId="279"/>
        </pc:sldMkLst>
        <pc:spChg chg="mod">
          <ac:chgData name="Shreya Gupta" userId="9aaaf1fc39144499" providerId="LiveId" clId="{9EAEFFAE-98F6-4AC1-A105-4A6930869844}" dt="2022-10-07T17:37:56.827" v="829" actId="1076"/>
          <ac:spMkLst>
            <pc:docMk/>
            <pc:sldMk cId="3855531800" sldId="279"/>
            <ac:spMk id="2" creationId="{85C565E9-D88A-55D3-9D42-BD1C24B6DE9F}"/>
          </ac:spMkLst>
        </pc:spChg>
        <pc:spChg chg="mod">
          <ac:chgData name="Shreya Gupta" userId="9aaaf1fc39144499" providerId="LiveId" clId="{9EAEFFAE-98F6-4AC1-A105-4A6930869844}" dt="2022-10-07T17:38:37.255" v="866" actId="14100"/>
          <ac:spMkLst>
            <pc:docMk/>
            <pc:sldMk cId="3855531800" sldId="279"/>
            <ac:spMk id="3" creationId="{4D1F66E5-D2D7-172B-46BA-FEBFE092CC7F}"/>
          </ac:spMkLst>
        </pc:spChg>
      </pc:sldChg>
      <pc:sldChg chg="delSp modSp mod">
        <pc:chgData name="Shreya Gupta" userId="9aaaf1fc39144499" providerId="LiveId" clId="{9EAEFFAE-98F6-4AC1-A105-4A6930869844}" dt="2022-10-07T16:42:46.350" v="16" actId="5793"/>
        <pc:sldMkLst>
          <pc:docMk/>
          <pc:sldMk cId="979622006" sldId="280"/>
        </pc:sldMkLst>
        <pc:spChg chg="mod">
          <ac:chgData name="Shreya Gupta" userId="9aaaf1fc39144499" providerId="LiveId" clId="{9EAEFFAE-98F6-4AC1-A105-4A6930869844}" dt="2022-10-07T16:41:10.537" v="4" actId="1076"/>
          <ac:spMkLst>
            <pc:docMk/>
            <pc:sldMk cId="979622006" sldId="280"/>
            <ac:spMk id="2" creationId="{4A940BC6-9DA0-FB4D-8879-DC8B3958C07C}"/>
          </ac:spMkLst>
        </pc:spChg>
        <pc:spChg chg="mod">
          <ac:chgData name="Shreya Gupta" userId="9aaaf1fc39144499" providerId="LiveId" clId="{9EAEFFAE-98F6-4AC1-A105-4A6930869844}" dt="2022-10-07T16:42:46.350" v="16" actId="5793"/>
          <ac:spMkLst>
            <pc:docMk/>
            <pc:sldMk cId="979622006" sldId="280"/>
            <ac:spMk id="5" creationId="{4EC025BA-F46F-34B1-D61C-75F7BA0C708C}"/>
          </ac:spMkLst>
        </pc:spChg>
        <pc:spChg chg="del mod">
          <ac:chgData name="Shreya Gupta" userId="9aaaf1fc39144499" providerId="LiveId" clId="{9EAEFFAE-98F6-4AC1-A105-4A6930869844}" dt="2022-10-07T16:41:03.456" v="3" actId="478"/>
          <ac:spMkLst>
            <pc:docMk/>
            <pc:sldMk cId="979622006" sldId="280"/>
            <ac:spMk id="14" creationId="{03571BF2-FCCE-E7A0-736D-9168D2BBFF63}"/>
          </ac:spMkLst>
        </pc:spChg>
      </pc:sldChg>
      <pc:sldChg chg="addSp delSp modSp mod">
        <pc:chgData name="Shreya Gupta" userId="9aaaf1fc39144499" providerId="LiveId" clId="{9EAEFFAE-98F6-4AC1-A105-4A6930869844}" dt="2022-10-07T17:07:07.850" v="374" actId="14100"/>
        <pc:sldMkLst>
          <pc:docMk/>
          <pc:sldMk cId="2952923800" sldId="281"/>
        </pc:sldMkLst>
        <pc:spChg chg="mod">
          <ac:chgData name="Shreya Gupta" userId="9aaaf1fc39144499" providerId="LiveId" clId="{9EAEFFAE-98F6-4AC1-A105-4A6930869844}" dt="2022-10-07T16:44:30.425" v="29" actId="14100"/>
          <ac:spMkLst>
            <pc:docMk/>
            <pc:sldMk cId="2952923800" sldId="281"/>
            <ac:spMk id="2" creationId="{D53B219B-7E3A-7E84-6386-37313F0CFB09}"/>
          </ac:spMkLst>
        </pc:spChg>
        <pc:spChg chg="add mod">
          <ac:chgData name="Shreya Gupta" userId="9aaaf1fc39144499" providerId="LiveId" clId="{9EAEFFAE-98F6-4AC1-A105-4A6930869844}" dt="2022-10-07T16:50:01.794" v="61"/>
          <ac:spMkLst>
            <pc:docMk/>
            <pc:sldMk cId="2952923800" sldId="281"/>
            <ac:spMk id="4" creationId="{E8F44995-D956-0209-83FC-86E8998A663E}"/>
          </ac:spMkLst>
        </pc:spChg>
        <pc:graphicFrameChg chg="add del mod">
          <ac:chgData name="Shreya Gupta" userId="9aaaf1fc39144499" providerId="LiveId" clId="{9EAEFFAE-98F6-4AC1-A105-4A6930869844}" dt="2022-10-07T16:50:43.321" v="66" actId="3680"/>
          <ac:graphicFrameMkLst>
            <pc:docMk/>
            <pc:sldMk cId="2952923800" sldId="281"/>
            <ac:graphicFrameMk id="5" creationId="{EFF36218-79D8-6BA1-4A06-8131BB1AB88A}"/>
          </ac:graphicFrameMkLst>
        </pc:graphicFrameChg>
        <pc:graphicFrameChg chg="add del mod modGraphic">
          <ac:chgData name="Shreya Gupta" userId="9aaaf1fc39144499" providerId="LiveId" clId="{9EAEFFAE-98F6-4AC1-A105-4A6930869844}" dt="2022-10-07T16:53:52.096" v="150" actId="478"/>
          <ac:graphicFrameMkLst>
            <pc:docMk/>
            <pc:sldMk cId="2952923800" sldId="281"/>
            <ac:graphicFrameMk id="6" creationId="{19DB76B7-0631-67F2-BC17-14A28428E3A3}"/>
          </ac:graphicFrameMkLst>
        </pc:graphicFrameChg>
        <pc:graphicFrameChg chg="add del modGraphic">
          <ac:chgData name="Shreya Gupta" userId="9aaaf1fc39144499" providerId="LiveId" clId="{9EAEFFAE-98F6-4AC1-A105-4A6930869844}" dt="2022-10-07T16:53:13.224" v="144" actId="3680"/>
          <ac:graphicFrameMkLst>
            <pc:docMk/>
            <pc:sldMk cId="2952923800" sldId="281"/>
            <ac:graphicFrameMk id="7" creationId="{8D9BBA61-ADB4-99F3-A36A-2F592217C284}"/>
          </ac:graphicFrameMkLst>
        </pc:graphicFrameChg>
        <pc:graphicFrameChg chg="add mod modGraphic">
          <ac:chgData name="Shreya Gupta" userId="9aaaf1fc39144499" providerId="LiveId" clId="{9EAEFFAE-98F6-4AC1-A105-4A6930869844}" dt="2022-10-07T17:07:07.850" v="374" actId="14100"/>
          <ac:graphicFrameMkLst>
            <pc:docMk/>
            <pc:sldMk cId="2952923800" sldId="281"/>
            <ac:graphicFrameMk id="8" creationId="{1E8C0543-0239-11CB-42C0-5BCF0708CBD6}"/>
          </ac:graphicFrameMkLst>
        </pc:graphicFrameChg>
      </pc:sldChg>
      <pc:sldChg chg="addSp delSp modSp mod">
        <pc:chgData name="Shreya Gupta" userId="9aaaf1fc39144499" providerId="LiveId" clId="{9EAEFFAE-98F6-4AC1-A105-4A6930869844}" dt="2022-10-07T17:40:54.919" v="916" actId="1076"/>
        <pc:sldMkLst>
          <pc:docMk/>
          <pc:sldMk cId="685681062" sldId="282"/>
        </pc:sldMkLst>
        <pc:spChg chg="mod">
          <ac:chgData name="Shreya Gupta" userId="9aaaf1fc39144499" providerId="LiveId" clId="{9EAEFFAE-98F6-4AC1-A105-4A6930869844}" dt="2022-10-07T17:40:54.919" v="916" actId="1076"/>
          <ac:spMkLst>
            <pc:docMk/>
            <pc:sldMk cId="685681062" sldId="282"/>
            <ac:spMk id="2" creationId="{FD5E8954-9BCB-7FD9-A210-38DC54382D45}"/>
          </ac:spMkLst>
        </pc:spChg>
        <pc:spChg chg="add del mod">
          <ac:chgData name="Shreya Gupta" userId="9aaaf1fc39144499" providerId="LiveId" clId="{9EAEFFAE-98F6-4AC1-A105-4A6930869844}" dt="2022-10-07T17:23:07.996" v="609"/>
          <ac:spMkLst>
            <pc:docMk/>
            <pc:sldMk cId="685681062" sldId="282"/>
            <ac:spMk id="3" creationId="{B80663EE-B80A-CB7B-11CA-68B0DEF4284E}"/>
          </ac:spMkLst>
        </pc:spChg>
        <pc:spChg chg="add del mod">
          <ac:chgData name="Shreya Gupta" userId="9aaaf1fc39144499" providerId="LiveId" clId="{9EAEFFAE-98F6-4AC1-A105-4A6930869844}" dt="2022-10-07T17:23:07.996" v="609"/>
          <ac:spMkLst>
            <pc:docMk/>
            <pc:sldMk cId="685681062" sldId="282"/>
            <ac:spMk id="4" creationId="{206DFE30-4EE8-0364-B30C-8BCF25C396F7}"/>
          </ac:spMkLst>
        </pc:spChg>
        <pc:spChg chg="add mod">
          <ac:chgData name="Shreya Gupta" userId="9aaaf1fc39144499" providerId="LiveId" clId="{9EAEFFAE-98F6-4AC1-A105-4A6930869844}" dt="2022-10-07T17:27:11.008" v="630" actId="207"/>
          <ac:spMkLst>
            <pc:docMk/>
            <pc:sldMk cId="685681062" sldId="282"/>
            <ac:spMk id="5" creationId="{33E34034-E738-A71C-FCE0-0FC255EE47ED}"/>
          </ac:spMkLst>
        </pc:spChg>
        <pc:spChg chg="add mod">
          <ac:chgData name="Shreya Gupta" userId="9aaaf1fc39144499" providerId="LiveId" clId="{9EAEFFAE-98F6-4AC1-A105-4A6930869844}" dt="2022-10-07T17:28:08.496" v="633" actId="1076"/>
          <ac:spMkLst>
            <pc:docMk/>
            <pc:sldMk cId="685681062" sldId="282"/>
            <ac:spMk id="6" creationId="{2A6D7A57-5891-EEF2-38FB-2DCD06DF6D2C}"/>
          </ac:spMkLst>
        </pc:spChg>
        <pc:spChg chg="add mod">
          <ac:chgData name="Shreya Gupta" userId="9aaaf1fc39144499" providerId="LiveId" clId="{9EAEFFAE-98F6-4AC1-A105-4A6930869844}" dt="2022-10-07T17:27:27.055" v="631" actId="1076"/>
          <ac:spMkLst>
            <pc:docMk/>
            <pc:sldMk cId="685681062" sldId="282"/>
            <ac:spMk id="7" creationId="{FF13FDA5-08F9-9AA5-1ED5-FC4BCB77AA08}"/>
          </ac:spMkLst>
        </pc:spChg>
        <pc:spChg chg="mod">
          <ac:chgData name="Shreya Gupta" userId="9aaaf1fc39144499" providerId="LiveId" clId="{9EAEFFAE-98F6-4AC1-A105-4A6930869844}" dt="2022-10-07T17:23:07.996" v="609"/>
          <ac:spMkLst>
            <pc:docMk/>
            <pc:sldMk cId="685681062" sldId="282"/>
            <ac:spMk id="23" creationId="{94FF72B7-0438-3641-5939-75128934B0DF}"/>
          </ac:spMkLst>
        </pc:spChg>
      </pc:sldChg>
      <pc:sldChg chg="delSp modSp del mod">
        <pc:chgData name="Shreya Gupta" userId="9aaaf1fc39144499" providerId="LiveId" clId="{9EAEFFAE-98F6-4AC1-A105-4A6930869844}" dt="2022-10-07T17:16:51.196" v="514" actId="47"/>
        <pc:sldMkLst>
          <pc:docMk/>
          <pc:sldMk cId="2903841477" sldId="283"/>
        </pc:sldMkLst>
        <pc:spChg chg="mod">
          <ac:chgData name="Shreya Gupta" userId="9aaaf1fc39144499" providerId="LiveId" clId="{9EAEFFAE-98F6-4AC1-A105-4A6930869844}" dt="2022-10-07T17:16:42.300" v="513" actId="20577"/>
          <ac:spMkLst>
            <pc:docMk/>
            <pc:sldMk cId="2903841477" sldId="283"/>
            <ac:spMk id="2" creationId="{69125542-D540-B766-0FA1-10DE2ED0495C}"/>
          </ac:spMkLst>
        </pc:spChg>
        <pc:spChg chg="del mod">
          <ac:chgData name="Shreya Gupta" userId="9aaaf1fc39144499" providerId="LiveId" clId="{9EAEFFAE-98F6-4AC1-A105-4A6930869844}" dt="2022-10-07T16:43:05.669" v="22" actId="478"/>
          <ac:spMkLst>
            <pc:docMk/>
            <pc:sldMk cId="2903841477" sldId="283"/>
            <ac:spMk id="6" creationId="{A6DDBB02-9464-CEB2-1790-240E71187667}"/>
          </ac:spMkLst>
        </pc:spChg>
      </pc:sldChg>
      <pc:sldChg chg="delSp modSp mod modClrScheme chgLayout">
        <pc:chgData name="Shreya Gupta" userId="9aaaf1fc39144499" providerId="LiveId" clId="{9EAEFFAE-98F6-4AC1-A105-4A6930869844}" dt="2022-10-07T17:41:12.031" v="919" actId="14100"/>
        <pc:sldMkLst>
          <pc:docMk/>
          <pc:sldMk cId="2886474736" sldId="284"/>
        </pc:sldMkLst>
        <pc:spChg chg="mod ord">
          <ac:chgData name="Shreya Gupta" userId="9aaaf1fc39144499" providerId="LiveId" clId="{9EAEFFAE-98F6-4AC1-A105-4A6930869844}" dt="2022-10-07T17:41:07.706" v="918" actId="1076"/>
          <ac:spMkLst>
            <pc:docMk/>
            <pc:sldMk cId="2886474736" sldId="284"/>
            <ac:spMk id="2" creationId="{884B311B-3177-0658-3585-6639F26A9BF6}"/>
          </ac:spMkLst>
        </pc:spChg>
        <pc:spChg chg="mod ord">
          <ac:chgData name="Shreya Gupta" userId="9aaaf1fc39144499" providerId="LiveId" clId="{9EAEFFAE-98F6-4AC1-A105-4A6930869844}" dt="2022-10-07T17:41:12.031" v="919" actId="14100"/>
          <ac:spMkLst>
            <pc:docMk/>
            <pc:sldMk cId="2886474736" sldId="284"/>
            <ac:spMk id="4" creationId="{07FF92E8-C256-6200-91D8-5D3B4F9AB16C}"/>
          </ac:spMkLst>
        </pc:spChg>
        <pc:spChg chg="del mod">
          <ac:chgData name="Shreya Gupta" userId="9aaaf1fc39144499" providerId="LiveId" clId="{9EAEFFAE-98F6-4AC1-A105-4A6930869844}" dt="2022-10-07T17:19:28.262" v="544" actId="478"/>
          <ac:spMkLst>
            <pc:docMk/>
            <pc:sldMk cId="2886474736" sldId="284"/>
            <ac:spMk id="7" creationId="{3A122237-B06F-5E42-B051-D7859FC21D7D}"/>
          </ac:spMkLst>
        </pc:spChg>
        <pc:spChg chg="mod ord">
          <ac:chgData name="Shreya Gupta" userId="9aaaf1fc39144499" providerId="LiveId" clId="{9EAEFFAE-98F6-4AC1-A105-4A6930869844}" dt="2022-10-07T17:39:09.632" v="867" actId="700"/>
          <ac:spMkLst>
            <pc:docMk/>
            <pc:sldMk cId="2886474736" sldId="284"/>
            <ac:spMk id="8" creationId="{AECF22D2-2B16-C40D-AA90-609B5CD08B3D}"/>
          </ac:spMkLst>
        </pc:spChg>
      </pc:sldChg>
      <pc:sldChg chg="addSp delSp modSp new mod">
        <pc:chgData name="Shreya Gupta" userId="9aaaf1fc39144499" providerId="LiveId" clId="{9EAEFFAE-98F6-4AC1-A105-4A6930869844}" dt="2022-10-07T17:06:45.480" v="371" actId="14734"/>
        <pc:sldMkLst>
          <pc:docMk/>
          <pc:sldMk cId="463631844" sldId="294"/>
        </pc:sldMkLst>
        <pc:spChg chg="del mod">
          <ac:chgData name="Shreya Gupta" userId="9aaaf1fc39144499" providerId="LiveId" clId="{9EAEFFAE-98F6-4AC1-A105-4A6930869844}" dt="2022-10-07T16:58:10.313" v="244" actId="478"/>
          <ac:spMkLst>
            <pc:docMk/>
            <pc:sldMk cId="463631844" sldId="294"/>
            <ac:spMk id="2" creationId="{ED071448-038D-D896-6D90-803FCD254E69}"/>
          </ac:spMkLst>
        </pc:spChg>
        <pc:spChg chg="add del mod">
          <ac:chgData name="Shreya Gupta" userId="9aaaf1fc39144499" providerId="LiveId" clId="{9EAEFFAE-98F6-4AC1-A105-4A6930869844}" dt="2022-10-07T17:03:02.922" v="305" actId="478"/>
          <ac:spMkLst>
            <pc:docMk/>
            <pc:sldMk cId="463631844" sldId="294"/>
            <ac:spMk id="3" creationId="{B78578AF-4C73-2B71-58DC-EE6B23980CF5}"/>
          </ac:spMkLst>
        </pc:spChg>
        <pc:graphicFrameChg chg="add del mod modGraphic">
          <ac:chgData name="Shreya Gupta" userId="9aaaf1fc39144499" providerId="LiveId" clId="{9EAEFFAE-98F6-4AC1-A105-4A6930869844}" dt="2022-10-07T17:02:41.965" v="301" actId="3680"/>
          <ac:graphicFrameMkLst>
            <pc:docMk/>
            <pc:sldMk cId="463631844" sldId="294"/>
            <ac:graphicFrameMk id="4" creationId="{37891EAD-CCFA-3361-CAD4-3372F2A1AC14}"/>
          </ac:graphicFrameMkLst>
        </pc:graphicFrameChg>
        <pc:graphicFrameChg chg="add del">
          <ac:chgData name="Shreya Gupta" userId="9aaaf1fc39144499" providerId="LiveId" clId="{9EAEFFAE-98F6-4AC1-A105-4A6930869844}" dt="2022-10-07T17:02:19.871" v="282" actId="3680"/>
          <ac:graphicFrameMkLst>
            <pc:docMk/>
            <pc:sldMk cId="463631844" sldId="294"/>
            <ac:graphicFrameMk id="5" creationId="{30C96B6C-C3F9-A54E-FC66-BF605880B022}"/>
          </ac:graphicFrameMkLst>
        </pc:graphicFrameChg>
        <pc:graphicFrameChg chg="add del">
          <ac:chgData name="Shreya Gupta" userId="9aaaf1fc39144499" providerId="LiveId" clId="{9EAEFFAE-98F6-4AC1-A105-4A6930869844}" dt="2022-10-07T17:02:57.224" v="303" actId="3680"/>
          <ac:graphicFrameMkLst>
            <pc:docMk/>
            <pc:sldMk cId="463631844" sldId="294"/>
            <ac:graphicFrameMk id="6" creationId="{567AFB57-714E-4A25-3D3A-F021DC419123}"/>
          </ac:graphicFrameMkLst>
        </pc:graphicFrameChg>
        <pc:graphicFrameChg chg="add mod modGraphic">
          <ac:chgData name="Shreya Gupta" userId="9aaaf1fc39144499" providerId="LiveId" clId="{9EAEFFAE-98F6-4AC1-A105-4A6930869844}" dt="2022-10-07T17:06:45.480" v="371" actId="14734"/>
          <ac:graphicFrameMkLst>
            <pc:docMk/>
            <pc:sldMk cId="463631844" sldId="294"/>
            <ac:graphicFrameMk id="7" creationId="{5D0B7EB9-BE0D-FE12-1837-4F738A63A573}"/>
          </ac:graphicFrameMkLst>
        </pc:graphicFrameChg>
      </pc:sldChg>
      <pc:sldChg chg="new del">
        <pc:chgData name="Shreya Gupta" userId="9aaaf1fc39144499" providerId="LiveId" clId="{9EAEFFAE-98F6-4AC1-A105-4A6930869844}" dt="2022-10-07T16:57:50.312" v="241" actId="680"/>
        <pc:sldMkLst>
          <pc:docMk/>
          <pc:sldMk cId="3704039260" sldId="294"/>
        </pc:sldMkLst>
      </pc:sldChg>
      <pc:sldChg chg="addSp delSp modSp new mod">
        <pc:chgData name="Shreya Gupta" userId="9aaaf1fc39144499" providerId="LiveId" clId="{9EAEFFAE-98F6-4AC1-A105-4A6930869844}" dt="2022-10-07T17:28:41.925" v="636" actId="14734"/>
        <pc:sldMkLst>
          <pc:docMk/>
          <pc:sldMk cId="3787115021" sldId="295"/>
        </pc:sldMkLst>
        <pc:spChg chg="del mod">
          <ac:chgData name="Shreya Gupta" userId="9aaaf1fc39144499" providerId="LiveId" clId="{9EAEFFAE-98F6-4AC1-A105-4A6930869844}" dt="2022-10-07T17:07:27.477" v="377" actId="478"/>
          <ac:spMkLst>
            <pc:docMk/>
            <pc:sldMk cId="3787115021" sldId="295"/>
            <ac:spMk id="2" creationId="{681914D8-CC59-F6CD-EF35-4BB5E29F9AD9}"/>
          </ac:spMkLst>
        </pc:spChg>
        <pc:spChg chg="del mod">
          <ac:chgData name="Shreya Gupta" userId="9aaaf1fc39144499" providerId="LiveId" clId="{9EAEFFAE-98F6-4AC1-A105-4A6930869844}" dt="2022-10-07T17:07:34.469" v="379" actId="478"/>
          <ac:spMkLst>
            <pc:docMk/>
            <pc:sldMk cId="3787115021" sldId="295"/>
            <ac:spMk id="3" creationId="{03ADE099-5A93-94F6-AE72-F7F451D6A368}"/>
          </ac:spMkLst>
        </pc:spChg>
        <pc:graphicFrameChg chg="add mod modGraphic">
          <ac:chgData name="Shreya Gupta" userId="9aaaf1fc39144499" providerId="LiveId" clId="{9EAEFFAE-98F6-4AC1-A105-4A6930869844}" dt="2022-10-07T17:28:41.925" v="636" actId="14734"/>
          <ac:graphicFrameMkLst>
            <pc:docMk/>
            <pc:sldMk cId="3787115021" sldId="295"/>
            <ac:graphicFrameMk id="4" creationId="{3538D813-510A-A28F-22E6-EC38FA947C61}"/>
          </ac:graphicFrameMkLst>
        </pc:graphicFrameChg>
      </pc:sldChg>
      <pc:sldChg chg="addSp delSp modSp new mod">
        <pc:chgData name="Shreya Gupta" userId="9aaaf1fc39144499" providerId="LiveId" clId="{9EAEFFAE-98F6-4AC1-A105-4A6930869844}" dt="2022-10-07T17:14:15.368" v="506" actId="1076"/>
        <pc:sldMkLst>
          <pc:docMk/>
          <pc:sldMk cId="1238740556" sldId="296"/>
        </pc:sldMkLst>
        <pc:spChg chg="del mod">
          <ac:chgData name="Shreya Gupta" userId="9aaaf1fc39144499" providerId="LiveId" clId="{9EAEFFAE-98F6-4AC1-A105-4A6930869844}" dt="2022-10-07T17:11:40.600" v="451" actId="478"/>
          <ac:spMkLst>
            <pc:docMk/>
            <pc:sldMk cId="1238740556" sldId="296"/>
            <ac:spMk id="2" creationId="{F8CC0D3A-4229-BFFF-AC4A-10C717CE2AB8}"/>
          </ac:spMkLst>
        </pc:spChg>
        <pc:spChg chg="del mod">
          <ac:chgData name="Shreya Gupta" userId="9aaaf1fc39144499" providerId="LiveId" clId="{9EAEFFAE-98F6-4AC1-A105-4A6930869844}" dt="2022-10-07T17:11:49.729" v="454" actId="478"/>
          <ac:spMkLst>
            <pc:docMk/>
            <pc:sldMk cId="1238740556" sldId="296"/>
            <ac:spMk id="3" creationId="{697AF7EF-FEA0-0BB3-33E3-69D25C196D84}"/>
          </ac:spMkLst>
        </pc:spChg>
        <pc:graphicFrameChg chg="add mod modGraphic">
          <ac:chgData name="Shreya Gupta" userId="9aaaf1fc39144499" providerId="LiveId" clId="{9EAEFFAE-98F6-4AC1-A105-4A6930869844}" dt="2022-10-07T17:14:15.368" v="506" actId="1076"/>
          <ac:graphicFrameMkLst>
            <pc:docMk/>
            <pc:sldMk cId="1238740556" sldId="296"/>
            <ac:graphicFrameMk id="4" creationId="{648D3DB1-CCBA-1225-D60C-6271B5A903FA}"/>
          </ac:graphicFrameMkLst>
        </pc:graphicFrameChg>
      </pc:sldChg>
      <pc:sldChg chg="delSp modSp new mod">
        <pc:chgData name="Shreya Gupta" userId="9aaaf1fc39144499" providerId="LiveId" clId="{9EAEFFAE-98F6-4AC1-A105-4A6930869844}" dt="2022-10-07T17:18:28.249" v="541" actId="12"/>
        <pc:sldMkLst>
          <pc:docMk/>
          <pc:sldMk cId="2617371112" sldId="297"/>
        </pc:sldMkLst>
        <pc:spChg chg="mod">
          <ac:chgData name="Shreya Gupta" userId="9aaaf1fc39144499" providerId="LiveId" clId="{9EAEFFAE-98F6-4AC1-A105-4A6930869844}" dt="2022-10-07T17:17:30.624" v="530" actId="1076"/>
          <ac:spMkLst>
            <pc:docMk/>
            <pc:sldMk cId="2617371112" sldId="297"/>
            <ac:spMk id="2" creationId="{4CD08BB1-3CBA-566A-E174-44C68CF40908}"/>
          </ac:spMkLst>
        </pc:spChg>
        <pc:spChg chg="mod">
          <ac:chgData name="Shreya Gupta" userId="9aaaf1fc39144499" providerId="LiveId" clId="{9EAEFFAE-98F6-4AC1-A105-4A6930869844}" dt="2022-10-07T17:18:28.249" v="541" actId="12"/>
          <ac:spMkLst>
            <pc:docMk/>
            <pc:sldMk cId="2617371112" sldId="297"/>
            <ac:spMk id="3" creationId="{747286E6-8479-4D24-39E0-8DC238ED0A2D}"/>
          </ac:spMkLst>
        </pc:spChg>
        <pc:spChg chg="del mod">
          <ac:chgData name="Shreya Gupta" userId="9aaaf1fc39144499" providerId="LiveId" clId="{9EAEFFAE-98F6-4AC1-A105-4A6930869844}" dt="2022-10-07T17:17:16.408" v="519" actId="478"/>
          <ac:spMkLst>
            <pc:docMk/>
            <pc:sldMk cId="2617371112" sldId="297"/>
            <ac:spMk id="4" creationId="{3BAB7290-D3F9-B422-5FC8-A462F0F009B7}"/>
          </ac:spMkLst>
        </pc:spChg>
      </pc:sldChg>
      <pc:sldChg chg="modSp new mod">
        <pc:chgData name="Shreya Gupta" userId="9aaaf1fc39144499" providerId="LiveId" clId="{9EAEFFAE-98F6-4AC1-A105-4A6930869844}" dt="2022-10-07T17:30:45.507" v="673" actId="14100"/>
        <pc:sldMkLst>
          <pc:docMk/>
          <pc:sldMk cId="2038664308" sldId="298"/>
        </pc:sldMkLst>
        <pc:spChg chg="mod">
          <ac:chgData name="Shreya Gupta" userId="9aaaf1fc39144499" providerId="LiveId" clId="{9EAEFFAE-98F6-4AC1-A105-4A6930869844}" dt="2022-10-07T17:30:10.712" v="668" actId="404"/>
          <ac:spMkLst>
            <pc:docMk/>
            <pc:sldMk cId="2038664308" sldId="298"/>
            <ac:spMk id="2" creationId="{F4D2D3DF-DA62-8955-C915-A1FCD16BEBD8}"/>
          </ac:spMkLst>
        </pc:spChg>
        <pc:spChg chg="mod">
          <ac:chgData name="Shreya Gupta" userId="9aaaf1fc39144499" providerId="LiveId" clId="{9EAEFFAE-98F6-4AC1-A105-4A6930869844}" dt="2022-10-07T17:30:45.507" v="673" actId="14100"/>
          <ac:spMkLst>
            <pc:docMk/>
            <pc:sldMk cId="2038664308" sldId="298"/>
            <ac:spMk id="3" creationId="{B1BF7C1D-B7B8-2034-BB06-3F8E8F252056}"/>
          </ac:spMkLst>
        </pc:spChg>
      </pc:sldChg>
      <pc:sldChg chg="modSp new mod">
        <pc:chgData name="Shreya Gupta" userId="9aaaf1fc39144499" providerId="LiveId" clId="{9EAEFFAE-98F6-4AC1-A105-4A6930869844}" dt="2022-10-07T17:35:47.125" v="765" actId="313"/>
        <pc:sldMkLst>
          <pc:docMk/>
          <pc:sldMk cId="2629599238" sldId="299"/>
        </pc:sldMkLst>
        <pc:spChg chg="mod">
          <ac:chgData name="Shreya Gupta" userId="9aaaf1fc39144499" providerId="LiveId" clId="{9EAEFFAE-98F6-4AC1-A105-4A6930869844}" dt="2022-10-07T17:31:14.809" v="686" actId="122"/>
          <ac:spMkLst>
            <pc:docMk/>
            <pc:sldMk cId="2629599238" sldId="299"/>
            <ac:spMk id="4" creationId="{E36CEDB6-DB46-5B75-835B-30259BBFD968}"/>
          </ac:spMkLst>
        </pc:spChg>
        <pc:spChg chg="mod">
          <ac:chgData name="Shreya Gupta" userId="9aaaf1fc39144499" providerId="LiveId" clId="{9EAEFFAE-98F6-4AC1-A105-4A6930869844}" dt="2022-10-07T17:34:44.941" v="749" actId="115"/>
          <ac:spMkLst>
            <pc:docMk/>
            <pc:sldMk cId="2629599238" sldId="299"/>
            <ac:spMk id="5" creationId="{B0BABD4D-245B-9BC7-9B9E-B9B613532113}"/>
          </ac:spMkLst>
        </pc:spChg>
        <pc:spChg chg="mod">
          <ac:chgData name="Shreya Gupta" userId="9aaaf1fc39144499" providerId="LiveId" clId="{9EAEFFAE-98F6-4AC1-A105-4A6930869844}" dt="2022-10-07T17:35:47.125" v="765" actId="313"/>
          <ac:spMkLst>
            <pc:docMk/>
            <pc:sldMk cId="2629599238" sldId="299"/>
            <ac:spMk id="6" creationId="{88AF0CFB-B527-362A-8E61-A1D31E62020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851355" y="1543665"/>
            <a:ext cx="6419334" cy="2408575"/>
          </a:xfrm>
        </p:spPr>
        <p:txBody>
          <a:bodyPr/>
          <a:lstStyle/>
          <a:p>
            <a:r>
              <a:rPr lang="en-US" sz="2000" dirty="0">
                <a:latin typeface="Times New Roman" panose="02020603050405020304" pitchFamily="18" charset="0"/>
                <a:cs typeface="Times New Roman" panose="02020603050405020304" pitchFamily="18" charset="0"/>
              </a:rPr>
              <a:t>DESIGN AND IMPLEMENTATION OF FUZZY LOGIC BASED EXPERT SYSTEM IN AGRICULTURE </a:t>
            </a:r>
            <a:br>
              <a:rPr lang="en-US" sz="1600" dirty="0"/>
            </a:br>
            <a:endParaRPr lang="en-US" sz="16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545840" y="2074096"/>
            <a:ext cx="5039360" cy="1756224"/>
          </a:xfrm>
        </p:spPr>
        <p:txBody>
          <a:bodyPr/>
          <a:lstStyle/>
          <a:p>
            <a:r>
              <a:rPr lang="en-US" dirty="0"/>
              <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8BB1-3CBA-566A-E174-44C68CF40908}"/>
              </a:ext>
            </a:extLst>
          </p:cNvPr>
          <p:cNvSpPr>
            <a:spLocks noGrp="1"/>
          </p:cNvSpPr>
          <p:nvPr>
            <p:ph type="title"/>
          </p:nvPr>
        </p:nvSpPr>
        <p:spPr>
          <a:xfrm>
            <a:off x="4178808" y="347472"/>
            <a:ext cx="6766560" cy="768096"/>
          </a:xfrm>
        </p:spPr>
        <p:txBody>
          <a:bodyPr/>
          <a:lstStyle/>
          <a:p>
            <a:pPr algn="ctr"/>
            <a:r>
              <a:rPr lang="en-IN" dirty="0"/>
              <a:t>Objective</a:t>
            </a:r>
          </a:p>
        </p:txBody>
      </p:sp>
      <p:sp>
        <p:nvSpPr>
          <p:cNvPr id="3" name="Content Placeholder 2">
            <a:extLst>
              <a:ext uri="{FF2B5EF4-FFF2-40B4-BE49-F238E27FC236}">
                <a16:creationId xmlns:a16="http://schemas.microsoft.com/office/drawing/2014/main" id="{747286E6-8479-4D24-39E0-8DC238ED0A2D}"/>
              </a:ext>
            </a:extLst>
          </p:cNvPr>
          <p:cNvSpPr>
            <a:spLocks noGrp="1"/>
          </p:cNvSpPr>
          <p:nvPr>
            <p:ph idx="1"/>
          </p:nvPr>
        </p:nvSpPr>
        <p:spPr>
          <a:xfrm>
            <a:off x="4178808" y="1317523"/>
            <a:ext cx="6812280" cy="4605757"/>
          </a:xfrm>
        </p:spPr>
        <p:txBody>
          <a:bodyPr/>
          <a:lstStyle/>
          <a:p>
            <a:r>
              <a:rPr lang="en-US" sz="1800" b="0" i="0" u="none" strike="noStrike" baseline="0" dirty="0">
                <a:solidFill>
                  <a:srgbClr val="121316"/>
                </a:solidFill>
                <a:latin typeface="Times New Roman" panose="02020603050405020304" pitchFamily="18" charset="0"/>
              </a:rPr>
              <a:t>In order to help agriculturalists, make decisions on water management that are advantageous to both farmers and the environment, we plan to create an expert system. </a:t>
            </a:r>
            <a:endParaRPr lang="en-US"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121316"/>
                </a:solidFill>
                <a:latin typeface="Times New Roman" panose="02020603050405020304" pitchFamily="18" charset="0"/>
              </a:rPr>
              <a:t>Our objective is to determine and monitoring the rainfall, moisture, humidity, temperature, soil quality, water level etc. so as to ensure effective use of water resources, better crop productivity and pre-planning of water structures. </a:t>
            </a:r>
            <a:endParaRPr lang="en-US"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121316"/>
                </a:solidFill>
                <a:latin typeface="Times New Roman" panose="02020603050405020304" pitchFamily="18" charset="0"/>
              </a:rPr>
              <a:t>The aim of the proposal is to develop an automatic system based on sensor actuator technology that can automatically predict the supply, treatment and storage of water. It offers a solution to both water scarcity and the use of abundant water resources intelligently, at the same time. </a:t>
            </a:r>
            <a:endParaRPr lang="en-US"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121316"/>
                </a:solidFill>
                <a:latin typeface="Times New Roman" panose="02020603050405020304" pitchFamily="18" charset="0"/>
              </a:rPr>
              <a:t>We are also developing a Fuzzy logic based Expert system for the purpose of training the data. We are focused mainly on collection of more precise and authentic data directly from the farmers or people engaged in the process. </a:t>
            </a:r>
            <a:endParaRPr lang="en-US" sz="1800" b="0" i="0" u="none" strike="noStrike" baseline="0" dirty="0">
              <a:solidFill>
                <a:srgbClr val="000000"/>
              </a:solidFill>
              <a:latin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BC9262A2-FDBA-F3F5-B7B2-F813B0BD1B70}"/>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617371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ctrTitle"/>
          </p:nvPr>
        </p:nvSpPr>
        <p:spPr>
          <a:xfrm>
            <a:off x="658762" y="-74074"/>
            <a:ext cx="6833419" cy="993392"/>
          </a:xfrm>
        </p:spPr>
        <p:txBody>
          <a:bodyPr/>
          <a:lstStyle/>
          <a:p>
            <a:r>
              <a:rPr lang="en-US" sz="2800" b="1" dirty="0">
                <a:solidFill>
                  <a:schemeClr val="accent6"/>
                </a:solidFill>
                <a:latin typeface="Times New Roman" panose="02020603050405020304" pitchFamily="18" charset="0"/>
                <a:cs typeface="Times New Roman" panose="02020603050405020304" pitchFamily="18" charset="0"/>
              </a:rPr>
              <a:t>Related tools and Framework</a:t>
            </a:r>
          </a:p>
        </p:txBody>
      </p:sp>
      <p:sp>
        <p:nvSpPr>
          <p:cNvPr id="4" name="Content Placeholder 3">
            <a:extLst>
              <a:ext uri="{FF2B5EF4-FFF2-40B4-BE49-F238E27FC236}">
                <a16:creationId xmlns:a16="http://schemas.microsoft.com/office/drawing/2014/main" id="{07FF92E8-C256-6200-91D8-5D3B4F9AB16C}"/>
              </a:ext>
            </a:extLst>
          </p:cNvPr>
          <p:cNvSpPr>
            <a:spLocks noGrp="1"/>
          </p:cNvSpPr>
          <p:nvPr>
            <p:ph type="subTitle" idx="1"/>
          </p:nvPr>
        </p:nvSpPr>
        <p:spPr>
          <a:xfrm>
            <a:off x="658762" y="835742"/>
            <a:ext cx="7384025" cy="5791200"/>
          </a:xfrm>
        </p:spPr>
        <p:txBody>
          <a:bodyPr/>
          <a:lstStyle/>
          <a:p>
            <a:pPr marL="0" indent="0">
              <a:buNone/>
            </a:pPr>
            <a:r>
              <a:rPr lang="en-US" sz="1800" b="0" i="0" u="none" strike="noStrike" baseline="0" dirty="0">
                <a:solidFill>
                  <a:srgbClr val="121316"/>
                </a:solidFill>
                <a:latin typeface="Times New Roman" panose="02020603050405020304" pitchFamily="18" charset="0"/>
              </a:rPr>
              <a:t>The proposed fuzzy expert system's performance was created in MATLAB. We developed the criteria based on professional understanding, and we selected these rules to analyze the data set. The data analysis is automatically supported by the suggested approach. The learned information is then transformed into knowledge, and the suggested technique eventually delivers them as descriptions of people. The findings of the approach suggested are then presented in a way that is easily understood by humans after the information collected is converted into knowledge.</a:t>
            </a:r>
          </a:p>
          <a:p>
            <a:pPr marL="0" indent="0">
              <a:buNone/>
            </a:pPr>
            <a:endParaRPr lang="en-US" sz="1800" b="0" i="0" u="none" strike="noStrike" baseline="0" dirty="0">
              <a:solidFill>
                <a:srgbClr val="121316"/>
              </a:solidFill>
              <a:latin typeface="Times New Roman" panose="02020603050405020304" pitchFamily="18" charset="0"/>
            </a:endParaRPr>
          </a:p>
          <a:p>
            <a:r>
              <a:rPr lang="en-IN" sz="1800" b="0" i="0" u="sng" strike="noStrike" baseline="0" dirty="0">
                <a:solidFill>
                  <a:srgbClr val="000000"/>
                </a:solidFill>
                <a:latin typeface="Times New Roman" panose="02020603050405020304" pitchFamily="18" charset="0"/>
              </a:rPr>
              <a:t>MATLAB</a:t>
            </a:r>
          </a:p>
          <a:p>
            <a:pPr marL="0" indent="0">
              <a:buNone/>
            </a:pPr>
            <a:r>
              <a:rPr lang="en-IN" sz="1800" b="0" i="0" u="sng" strike="noStrike" baseline="0" dirty="0">
                <a:solidFill>
                  <a:srgbClr val="000000"/>
                </a:solidFill>
                <a:latin typeface="Times New Roman" panose="02020603050405020304" pitchFamily="18" charset="0"/>
              </a:rPr>
              <a:t> </a:t>
            </a:r>
            <a:r>
              <a:rPr lang="en-US" sz="1800" b="0" i="0" u="none" strike="noStrike" baseline="0" dirty="0">
                <a:solidFill>
                  <a:srgbClr val="121316"/>
                </a:solidFill>
                <a:latin typeface="Times New Roman" panose="02020603050405020304" pitchFamily="18" charset="0"/>
              </a:rPr>
              <a:t>The MathWorks company created the proprietary multi-paradigm programming language and computer environment known as MATLAB. Matrix manipulation, function and data visualization, algorithm implementation, user interface building, and connecting with other programming languages are all possible with MATLAB. The MATLAB programming language serves as the foundation of the MATLAB application. The MATLAB program is frequently used to run text files containing MATLAB code or to use the "Command Window" as an interactive mathematical shell. </a:t>
            </a:r>
            <a:endParaRPr lang="en-IN"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337757" y="581185"/>
            <a:ext cx="7013448" cy="1627632"/>
          </a:xfrm>
        </p:spPr>
        <p:txBody>
          <a:bodyPr/>
          <a:lstStyle/>
          <a:p>
            <a:pPr algn="ctr"/>
            <a:r>
              <a:rPr lang="en-US" dirty="0"/>
              <a:t>Conclusion</a:t>
            </a:r>
          </a:p>
        </p:txBody>
      </p:sp>
      <p:sp>
        <p:nvSpPr>
          <p:cNvPr id="7" name="Text Placeholder 6">
            <a:extLst>
              <a:ext uri="{FF2B5EF4-FFF2-40B4-BE49-F238E27FC236}">
                <a16:creationId xmlns:a16="http://schemas.microsoft.com/office/drawing/2014/main" id="{FF13FDA5-08F9-9AA5-1ED5-FC4BCB77AA08}"/>
              </a:ext>
            </a:extLst>
          </p:cNvPr>
          <p:cNvSpPr>
            <a:spLocks noGrp="1"/>
          </p:cNvSpPr>
          <p:nvPr>
            <p:ph type="body" sz="quarter" idx="15"/>
          </p:nvPr>
        </p:nvSpPr>
        <p:spPr>
          <a:xfrm>
            <a:off x="2350205" y="847541"/>
            <a:ext cx="768096" cy="1627632"/>
          </a:xfrm>
        </p:spPr>
        <p:txBody>
          <a:bodyPr/>
          <a:lstStyle/>
          <a:p>
            <a:endParaRPr lang="en-IN" dirty="0"/>
          </a:p>
        </p:txBody>
      </p:sp>
      <p:sp>
        <p:nvSpPr>
          <p:cNvPr id="5" name="Text Placeholder 4">
            <a:extLst>
              <a:ext uri="{FF2B5EF4-FFF2-40B4-BE49-F238E27FC236}">
                <a16:creationId xmlns:a16="http://schemas.microsoft.com/office/drawing/2014/main" id="{33E34034-E738-A71C-FCE0-0FC255EE47ED}"/>
              </a:ext>
            </a:extLst>
          </p:cNvPr>
          <p:cNvSpPr>
            <a:spLocks noGrp="1"/>
          </p:cNvSpPr>
          <p:nvPr>
            <p:ph type="body" sz="quarter" idx="13"/>
          </p:nvPr>
        </p:nvSpPr>
        <p:spPr>
          <a:xfrm>
            <a:off x="3038169" y="1627633"/>
            <a:ext cx="7757650" cy="4566690"/>
          </a:xfrm>
        </p:spPr>
        <p:txBody>
          <a:bodyPr/>
          <a:lstStyle/>
          <a:p>
            <a:r>
              <a:rPr lang="en-US" dirty="0">
                <a:solidFill>
                  <a:schemeClr val="tx1"/>
                </a:solidFill>
                <a:latin typeface="Times New Roman" panose="02020603050405020304" pitchFamily="18" charset="0"/>
                <a:cs typeface="Times New Roman" panose="02020603050405020304" pitchFamily="18" charset="0"/>
              </a:rPr>
              <a:t>Agriculture has seen many changes throughout the years, and expert systems have developed the necessary technological approaches. Modern research shows that expert systems are preferable than conventional ones. Expert systems are a technological method of transferring agricultural information from books, research papers, theses, etc. to the level of practical application, i.e. at the farmer levels. Fuzzy logic has proven to be effective in expert systems when handling uncertain information in the agricultural area. Therefore, in the proposed research, we would create an expert system to help farmers make decisions about water management that would be good for both the environment and farmers</a:t>
            </a:r>
            <a:r>
              <a:rPr lang="en-US" dirty="0"/>
              <a:t>.</a:t>
            </a:r>
            <a:endParaRPr lang="en-IN" dirty="0"/>
          </a:p>
        </p:txBody>
      </p:sp>
      <p:sp>
        <p:nvSpPr>
          <p:cNvPr id="6" name="Text Placeholder 5">
            <a:extLst>
              <a:ext uri="{FF2B5EF4-FFF2-40B4-BE49-F238E27FC236}">
                <a16:creationId xmlns:a16="http://schemas.microsoft.com/office/drawing/2014/main" id="{2A6D7A57-5891-EEF2-38FB-2DCD06DF6D2C}"/>
              </a:ext>
            </a:extLst>
          </p:cNvPr>
          <p:cNvSpPr>
            <a:spLocks noGrp="1"/>
          </p:cNvSpPr>
          <p:nvPr>
            <p:ph type="body" sz="quarter" idx="14"/>
          </p:nvPr>
        </p:nvSpPr>
        <p:spPr>
          <a:xfrm>
            <a:off x="11329416" y="5303815"/>
            <a:ext cx="768096" cy="1627632"/>
          </a:xfrm>
        </p:spPr>
        <p:txBody>
          <a:bodyPr/>
          <a:lstStyle/>
          <a:p>
            <a:endParaRPr lang="en-IN"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SHREYA GUPTA (21303007)</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184984" y="181306"/>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101410" y="1514168"/>
            <a:ext cx="5693664" cy="5369002"/>
          </a:xfrm>
        </p:spPr>
        <p:txBody>
          <a:bodyPr/>
          <a:lstStyle/>
          <a:p>
            <a:r>
              <a:rPr lang="en-US" dirty="0"/>
              <a:t>Introduction​</a:t>
            </a:r>
          </a:p>
          <a:p>
            <a:r>
              <a:rPr lang="en-US" dirty="0"/>
              <a:t>Motivation </a:t>
            </a:r>
          </a:p>
          <a:p>
            <a:r>
              <a:rPr lang="en-US" dirty="0"/>
              <a:t>challenges</a:t>
            </a:r>
          </a:p>
          <a:p>
            <a:r>
              <a:rPr lang="en-US" dirty="0"/>
              <a:t>Literature Review</a:t>
            </a:r>
          </a:p>
          <a:p>
            <a:r>
              <a:rPr lang="en-US" dirty="0"/>
              <a:t>​Objective</a:t>
            </a:r>
          </a:p>
          <a:p>
            <a:r>
              <a:rPr lang="en-US" dirty="0"/>
              <a:t>Related Tools and Framework</a:t>
            </a:r>
          </a:p>
          <a:p>
            <a:r>
              <a:rPr lang="en-US" dirty="0"/>
              <a:t>Conclusion</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599964"/>
            <a:ext cx="6766560" cy="768096"/>
          </a:xfrm>
        </p:spPr>
        <p:txBody>
          <a:bodyPr/>
          <a:lstStyle/>
          <a:p>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Content Placeholder 4">
            <a:extLst>
              <a:ext uri="{FF2B5EF4-FFF2-40B4-BE49-F238E27FC236}">
                <a16:creationId xmlns:a16="http://schemas.microsoft.com/office/drawing/2014/main" id="{4EC025BA-F46F-34B1-D61C-75F7BA0C708C}"/>
              </a:ext>
            </a:extLst>
          </p:cNvPr>
          <p:cNvSpPr>
            <a:spLocks noGrp="1"/>
          </p:cNvSpPr>
          <p:nvPr>
            <p:ph idx="1"/>
          </p:nvPr>
        </p:nvSpPr>
        <p:spPr>
          <a:xfrm>
            <a:off x="4178710" y="1651819"/>
            <a:ext cx="7098890" cy="4271461"/>
          </a:xfrm>
        </p:spPr>
        <p:txBody>
          <a:bodyPr/>
          <a:lstStyle/>
          <a:p>
            <a:pPr marL="285750" indent="-285750">
              <a:buFont typeface="Arial" panose="020B0604020202020204" pitchFamily="34" charset="0"/>
              <a:buChar char="•"/>
            </a:pPr>
            <a:r>
              <a:rPr lang="en-US" sz="1800" b="0" i="0" u="none" strike="noStrike" baseline="0" dirty="0">
                <a:solidFill>
                  <a:srgbClr val="121316"/>
                </a:solidFill>
                <a:latin typeface="Times New Roman" panose="02020603050405020304" pitchFamily="18" charset="0"/>
              </a:rPr>
              <a:t>India's history with agriculture is very significant. India is currently rated second in the world for farm output. Due to a lack of initiatives, agriculture has gradually decreased with India's GDP growth throughout the course of the year. Numerous developments and studies have been conducted in this area over the years. </a:t>
            </a:r>
          </a:p>
          <a:p>
            <a:endParaRPr lang="en-US" sz="1800" b="0" i="0" u="none" strike="noStrike" baseline="0" dirty="0">
              <a:solidFill>
                <a:srgbClr val="121316"/>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121316"/>
                </a:solidFill>
                <a:latin typeface="Times New Roman" panose="02020603050405020304" pitchFamily="18" charset="0"/>
              </a:rPr>
              <a:t>One of them is fuzzy expert systems, which are utilized in agriculture for a variety of tasks, including temperature, moisture, humidity, soil type, soil quality, water level, paddy stage, and depth of water, among others. A group of membership functions and rules that are applied to data analysis make up a fuzzy expert system. Fuzzy expert systems are focused on numerical processing, as opposed to traditional expert systems, which are mostly symbolic reasoning engines.</a:t>
            </a:r>
            <a:endParaRPr lang="en-IN"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D3DF-DA62-8955-C915-A1FCD16BEBD8}"/>
              </a:ext>
            </a:extLst>
          </p:cNvPr>
          <p:cNvSpPr>
            <a:spLocks noGrp="1"/>
          </p:cNvSpPr>
          <p:nvPr>
            <p:ph type="title"/>
          </p:nvPr>
        </p:nvSpPr>
        <p:spPr>
          <a:xfrm>
            <a:off x="727587" y="245806"/>
            <a:ext cx="10156723" cy="1691149"/>
          </a:xfrm>
        </p:spPr>
        <p:txBody>
          <a:bodyPr/>
          <a:lstStyle/>
          <a:p>
            <a:r>
              <a:rPr lang="en-IN" sz="4000" dirty="0"/>
              <a:t>Motivations and challenges</a:t>
            </a:r>
          </a:p>
        </p:txBody>
      </p:sp>
      <p:sp>
        <p:nvSpPr>
          <p:cNvPr id="3" name="Content Placeholder 2">
            <a:extLst>
              <a:ext uri="{FF2B5EF4-FFF2-40B4-BE49-F238E27FC236}">
                <a16:creationId xmlns:a16="http://schemas.microsoft.com/office/drawing/2014/main" id="{B1BF7C1D-B7B8-2034-BB06-3F8E8F252056}"/>
              </a:ext>
            </a:extLst>
          </p:cNvPr>
          <p:cNvSpPr>
            <a:spLocks noGrp="1"/>
          </p:cNvSpPr>
          <p:nvPr>
            <p:ph idx="1"/>
          </p:nvPr>
        </p:nvSpPr>
        <p:spPr>
          <a:xfrm>
            <a:off x="816076" y="1209368"/>
            <a:ext cx="10373033" cy="4683432"/>
          </a:xfrm>
        </p:spPr>
        <p:txBody>
          <a:bodyPr/>
          <a:lstStyle/>
          <a:p>
            <a:r>
              <a:rPr lang="en-US" sz="1800" b="0" i="0" u="none" strike="noStrike" baseline="0" dirty="0">
                <a:solidFill>
                  <a:srgbClr val="121316"/>
                </a:solidFill>
                <a:latin typeface="Times New Roman" panose="02020603050405020304" pitchFamily="18" charset="0"/>
              </a:rPr>
              <a:t>The fuzzy expert system for agriculture uses rules based on which the knowledge and experience of a human expert are captured in the form of IF-THEN rules and facts that are utilized to solve problems. This is similar to other knowledge-based systems. The following are some advantages of the expert system for agriculture: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121316"/>
                </a:solidFill>
                <a:latin typeface="Times New Roman" panose="02020603050405020304" pitchFamily="18" charset="0"/>
              </a:rPr>
              <a:t>1. Its capacity for comprehension and transparency improves the usability of relationships. </a:t>
            </a:r>
          </a:p>
          <a:p>
            <a:r>
              <a:rPr lang="en-US" sz="1800" b="0" i="0" u="none" strike="noStrike" baseline="0" dirty="0">
                <a:solidFill>
                  <a:srgbClr val="121316"/>
                </a:solidFill>
                <a:latin typeface="Times New Roman" panose="02020603050405020304" pitchFamily="18" charset="0"/>
              </a:rPr>
              <a:t>2. It is capable of mimicking human thought and reasoning.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121316"/>
                </a:solidFill>
                <a:latin typeface="Times New Roman" panose="02020603050405020304" pitchFamily="18" charset="0"/>
              </a:rPr>
              <a:t>3. The expert system very easily accommodates variations in knowledge. </a:t>
            </a:r>
          </a:p>
          <a:p>
            <a:r>
              <a:rPr lang="en-US" sz="1800" b="0" i="0" u="none" strike="noStrike" baseline="0" dirty="0">
                <a:solidFill>
                  <a:srgbClr val="121316"/>
                </a:solidFill>
                <a:latin typeface="Times New Roman" panose="02020603050405020304" pitchFamily="18" charset="0"/>
              </a:rPr>
              <a:t>4. The proper information may be quickly and effectively provided by using machine learning techniques, which can be directly and automatically learned from experimental data and current examples.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121316"/>
                </a:solidFill>
                <a:latin typeface="Times New Roman" panose="02020603050405020304" pitchFamily="18" charset="0"/>
              </a:rPr>
              <a:t>5. It is capable of handling ambiguous data. </a:t>
            </a:r>
          </a:p>
          <a:p>
            <a:endParaRPr lang="en-IN" dirty="0"/>
          </a:p>
        </p:txBody>
      </p:sp>
    </p:spTree>
    <p:extLst>
      <p:ext uri="{BB962C8B-B14F-4D97-AF65-F5344CB8AC3E}">
        <p14:creationId xmlns:p14="http://schemas.microsoft.com/office/powerpoint/2010/main" val="2038664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6583A8-1DB1-2B43-470C-141A8E876F32}"/>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14A2A400-C65E-7780-4BAF-FC2E6A661307}"/>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Title 3">
            <a:extLst>
              <a:ext uri="{FF2B5EF4-FFF2-40B4-BE49-F238E27FC236}">
                <a16:creationId xmlns:a16="http://schemas.microsoft.com/office/drawing/2014/main" id="{E36CEDB6-DB46-5B75-835B-30259BBFD968}"/>
              </a:ext>
            </a:extLst>
          </p:cNvPr>
          <p:cNvSpPr>
            <a:spLocks noGrp="1"/>
          </p:cNvSpPr>
          <p:nvPr>
            <p:ph type="title"/>
          </p:nvPr>
        </p:nvSpPr>
        <p:spPr>
          <a:xfrm>
            <a:off x="3685032" y="210312"/>
            <a:ext cx="8165592" cy="768096"/>
          </a:xfrm>
        </p:spPr>
        <p:txBody>
          <a:bodyPr/>
          <a:lstStyle/>
          <a:p>
            <a:pPr algn="ctr"/>
            <a:r>
              <a:rPr lang="en-IN" dirty="0"/>
              <a:t>Challenges</a:t>
            </a:r>
          </a:p>
        </p:txBody>
      </p:sp>
      <p:sp>
        <p:nvSpPr>
          <p:cNvPr id="5" name="Content Placeholder 4">
            <a:extLst>
              <a:ext uri="{FF2B5EF4-FFF2-40B4-BE49-F238E27FC236}">
                <a16:creationId xmlns:a16="http://schemas.microsoft.com/office/drawing/2014/main" id="{B0BABD4D-245B-9BC7-9B9E-B9B613532113}"/>
              </a:ext>
            </a:extLst>
          </p:cNvPr>
          <p:cNvSpPr>
            <a:spLocks noGrp="1"/>
          </p:cNvSpPr>
          <p:nvPr>
            <p:ph sz="half" idx="2"/>
          </p:nvPr>
        </p:nvSpPr>
        <p:spPr>
          <a:xfrm>
            <a:off x="3586709" y="1275810"/>
            <a:ext cx="3741928" cy="5582190"/>
          </a:xfrm>
        </p:spPr>
        <p:txBody>
          <a:bodyPr/>
          <a:lstStyle/>
          <a:p>
            <a:pPr marL="0" indent="0" algn="ctr">
              <a:buNone/>
            </a:pPr>
            <a:r>
              <a:rPr lang="en-IN" sz="1800" dirty="0"/>
              <a:t>PROS</a:t>
            </a:r>
            <a:endParaRPr lang="en-IN" sz="1800" b="0" i="0" u="none" strike="noStrike" baseline="0" dirty="0">
              <a:solidFill>
                <a:srgbClr val="000000"/>
              </a:solidFill>
              <a:latin typeface="Times New Roman" panose="02020603050405020304" pitchFamily="18" charset="0"/>
            </a:endParaRPr>
          </a:p>
          <a:p>
            <a:r>
              <a:rPr lang="en-US" sz="1800" b="0" i="0" u="sng" strike="noStrike" baseline="0" dirty="0">
                <a:solidFill>
                  <a:srgbClr val="121316"/>
                </a:solidFill>
                <a:latin typeface="Times New Roman" panose="02020603050405020304" pitchFamily="18" charset="0"/>
                <a:cs typeface="Times New Roman" panose="02020603050405020304" pitchFamily="18" charset="0"/>
              </a:rPr>
              <a:t>Accessibility</a:t>
            </a:r>
            <a:r>
              <a:rPr lang="en-US" sz="1800" b="0" i="0" u="none" strike="noStrike" baseline="0" dirty="0">
                <a:solidFill>
                  <a:srgbClr val="121316"/>
                </a:solidFill>
                <a:latin typeface="Times New Roman" panose="02020603050405020304" pitchFamily="18" charset="0"/>
                <a:cs typeface="Times New Roman" panose="02020603050405020304" pitchFamily="18" charset="0"/>
              </a:rPr>
              <a:t>: Any computer hardware may easily accommodate an expert system.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b="0" i="0" u="sng" strike="noStrike" baseline="0" dirty="0">
                <a:solidFill>
                  <a:srgbClr val="121316"/>
                </a:solidFill>
                <a:latin typeface="Times New Roman" panose="02020603050405020304" pitchFamily="18" charset="0"/>
                <a:cs typeface="Times New Roman" panose="02020603050405020304" pitchFamily="18" charset="0"/>
              </a:rPr>
              <a:t>Information Cost: </a:t>
            </a:r>
            <a:r>
              <a:rPr lang="en-US" sz="1800" b="0" i="0" u="none" strike="noStrike" baseline="0" dirty="0">
                <a:solidFill>
                  <a:srgbClr val="121316"/>
                </a:solidFill>
                <a:latin typeface="Times New Roman" panose="02020603050405020304" pitchFamily="18" charset="0"/>
                <a:cs typeface="Times New Roman" panose="02020603050405020304" pitchFamily="18" charset="0"/>
              </a:rPr>
              <a:t>The cost of giving knowledgeable counsel to each user is significantly decreased. </a:t>
            </a:r>
            <a:endParaRPr lang="en-IN" sz="18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b="0" i="0" u="sng" strike="noStrike" baseline="0" dirty="0">
                <a:solidFill>
                  <a:srgbClr val="121316"/>
                </a:solidFill>
                <a:latin typeface="Times New Roman" panose="02020603050405020304" pitchFamily="18" charset="0"/>
                <a:cs typeface="Times New Roman" panose="02020603050405020304" pitchFamily="18" charset="0"/>
              </a:rPr>
              <a:t>Reliability Expert System: </a:t>
            </a:r>
            <a:r>
              <a:rPr lang="en-US" sz="1800" b="0" i="0" u="none" strike="noStrike" baseline="0" dirty="0">
                <a:solidFill>
                  <a:srgbClr val="121316"/>
                </a:solidFill>
                <a:latin typeface="Times New Roman" panose="02020603050405020304" pitchFamily="18" charset="0"/>
                <a:cs typeface="Times New Roman" panose="02020603050405020304" pitchFamily="18" charset="0"/>
              </a:rPr>
              <a:t>Dependable Except in cases where an expert makes a mistake when supplying data, expert systems produce reliable outcomes since concepts contain expert advice.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b="0" i="0" u="sng" strike="noStrike" baseline="0" dirty="0">
                <a:solidFill>
                  <a:srgbClr val="121316"/>
                </a:solidFill>
                <a:latin typeface="Times New Roman" panose="02020603050405020304" pitchFamily="18" charset="0"/>
                <a:cs typeface="Times New Roman" panose="02020603050405020304" pitchFamily="18" charset="0"/>
              </a:rPr>
              <a:t>Responsive: </a:t>
            </a:r>
            <a:r>
              <a:rPr lang="en-US" sz="1800" b="0" i="0" u="none" strike="noStrike" baseline="0" dirty="0">
                <a:solidFill>
                  <a:srgbClr val="121316"/>
                </a:solidFill>
                <a:latin typeface="Times New Roman" panose="02020603050405020304" pitchFamily="18" charset="0"/>
                <a:cs typeface="Times New Roman" panose="02020603050405020304" pitchFamily="18" charset="0"/>
              </a:rPr>
              <a:t>For some applications, we need a quick or real-time reaction, and an expert system might do it more quickly than a human expert.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lgn="ctr">
              <a:buNone/>
            </a:pPr>
            <a:endParaRPr lang="en-IN" sz="1800" dirty="0"/>
          </a:p>
        </p:txBody>
      </p:sp>
      <p:sp>
        <p:nvSpPr>
          <p:cNvPr id="6" name="Content Placeholder 5">
            <a:extLst>
              <a:ext uri="{FF2B5EF4-FFF2-40B4-BE49-F238E27FC236}">
                <a16:creationId xmlns:a16="http://schemas.microsoft.com/office/drawing/2014/main" id="{88AF0CFB-B527-362A-8E61-A1D31E62020E}"/>
              </a:ext>
            </a:extLst>
          </p:cNvPr>
          <p:cNvSpPr>
            <a:spLocks noGrp="1"/>
          </p:cNvSpPr>
          <p:nvPr>
            <p:ph sz="quarter" idx="4"/>
          </p:nvPr>
        </p:nvSpPr>
        <p:spPr>
          <a:xfrm>
            <a:off x="7842602" y="1275810"/>
            <a:ext cx="3741928" cy="5124990"/>
          </a:xfrm>
        </p:spPr>
        <p:txBody>
          <a:bodyPr/>
          <a:lstStyle/>
          <a:p>
            <a:pPr marL="0" indent="0" algn="ctr">
              <a:buNone/>
            </a:pPr>
            <a:r>
              <a:rPr lang="en-IN" dirty="0"/>
              <a:t>CONS</a:t>
            </a:r>
            <a:endParaRPr lang="en-IN" sz="1800" b="0" i="0" u="none" strike="noStrike" baseline="0" dirty="0">
              <a:solidFill>
                <a:srgbClr val="000000"/>
              </a:solidFill>
              <a:latin typeface="Times New Roman" panose="02020603050405020304" pitchFamily="18" charset="0"/>
            </a:endParaRPr>
          </a:p>
          <a:p>
            <a:r>
              <a:rPr lang="en-US" sz="1800" b="0" i="0" u="sng" strike="noStrike" baseline="0" dirty="0">
                <a:solidFill>
                  <a:srgbClr val="121316"/>
                </a:solidFill>
                <a:latin typeface="Times New Roman" panose="02020603050405020304" pitchFamily="18" charset="0"/>
              </a:rPr>
              <a:t>Adaptability: </a:t>
            </a:r>
            <a:r>
              <a:rPr lang="en-US" sz="1800" b="0" i="0" u="none" strike="noStrike" baseline="0" dirty="0">
                <a:solidFill>
                  <a:srgbClr val="121316"/>
                </a:solidFill>
                <a:latin typeface="Times New Roman" panose="02020603050405020304" pitchFamily="18" charset="0"/>
              </a:rPr>
              <a:t>Expert systems have a difficult time adjusting to new information that is unexpected or unknowable to their knowledge base. </a:t>
            </a:r>
            <a:endParaRPr lang="en-US" sz="1800" b="0" i="0" u="none" strike="noStrike" baseline="0" dirty="0">
              <a:solidFill>
                <a:srgbClr val="000000"/>
              </a:solidFill>
              <a:latin typeface="Times New Roman" panose="02020603050405020304" pitchFamily="18" charset="0"/>
            </a:endParaRPr>
          </a:p>
          <a:p>
            <a:r>
              <a:rPr lang="en-US" sz="1800" b="0" i="0" u="sng" strike="noStrike" baseline="0" dirty="0">
                <a:solidFill>
                  <a:srgbClr val="121316"/>
                </a:solidFill>
                <a:latin typeface="Times New Roman" panose="02020603050405020304" pitchFamily="18" charset="0"/>
              </a:rPr>
              <a:t>Difficulty:</a:t>
            </a:r>
            <a:r>
              <a:rPr lang="en-US" sz="1800" b="0" i="0" u="none" strike="noStrike" baseline="0" dirty="0">
                <a:solidFill>
                  <a:srgbClr val="121316"/>
                </a:solidFill>
                <a:latin typeface="Times New Roman" panose="02020603050405020304" pitchFamily="18" charset="0"/>
              </a:rPr>
              <a:t> If a non-expert makes a mistake when utilizing the system and the advice that results is inaccurate, it might be challenging to use. </a:t>
            </a:r>
            <a:endParaRPr lang="en-US" sz="1800" b="0" i="0" u="none" strike="noStrike" baseline="0" dirty="0">
              <a:solidFill>
                <a:srgbClr val="000000"/>
              </a:solidFill>
              <a:latin typeface="Times New Roman" panose="02020603050405020304" pitchFamily="18" charset="0"/>
            </a:endParaRPr>
          </a:p>
          <a:p>
            <a:r>
              <a:rPr lang="en-US" sz="1800" b="0" i="0" u="sng" strike="noStrike" baseline="0" dirty="0">
                <a:solidFill>
                  <a:srgbClr val="121316"/>
                </a:solidFill>
                <a:latin typeface="Times New Roman" panose="02020603050405020304" pitchFamily="18" charset="0"/>
              </a:rPr>
              <a:t>Hardware:</a:t>
            </a:r>
            <a:r>
              <a:rPr lang="en-US" sz="1800" b="0" i="0" u="none" strike="noStrike" baseline="0" dirty="0">
                <a:solidFill>
                  <a:srgbClr val="121316"/>
                </a:solidFill>
                <a:latin typeface="Times New Roman" panose="02020603050405020304" pitchFamily="18" charset="0"/>
              </a:rPr>
              <a:t> Unlike a human, who may be able to recognize or spot problems that computer hardware may not be able to, these systems lack common sense. </a:t>
            </a:r>
            <a:endParaRPr lang="en-US" sz="1800" b="0" i="0" u="none" strike="noStrike" baseline="0" dirty="0">
              <a:solidFill>
                <a:srgbClr val="000000"/>
              </a:solidFill>
              <a:latin typeface="Times New Roman" panose="02020603050405020304" pitchFamily="18" charset="0"/>
            </a:endParaRPr>
          </a:p>
          <a:p>
            <a:pPr marL="0" indent="0" algn="ctr">
              <a:buNone/>
            </a:pPr>
            <a:endParaRPr lang="en-IN" dirty="0"/>
          </a:p>
        </p:txBody>
      </p:sp>
    </p:spTree>
    <p:extLst>
      <p:ext uri="{BB962C8B-B14F-4D97-AF65-F5344CB8AC3E}">
        <p14:creationId xmlns:p14="http://schemas.microsoft.com/office/powerpoint/2010/main" val="2629599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07690" y="236859"/>
            <a:ext cx="8190271" cy="14538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Literature survey</a:t>
            </a:r>
          </a:p>
        </p:txBody>
      </p:sp>
      <p:sp>
        <p:nvSpPr>
          <p:cNvPr id="4" name="TextBox 3">
            <a:extLst>
              <a:ext uri="{FF2B5EF4-FFF2-40B4-BE49-F238E27FC236}">
                <a16:creationId xmlns:a16="http://schemas.microsoft.com/office/drawing/2014/main" id="{E8F44995-D956-0209-83FC-86E8998A663E}"/>
              </a:ext>
            </a:extLst>
          </p:cNvPr>
          <p:cNvSpPr txBox="1"/>
          <p:nvPr/>
        </p:nvSpPr>
        <p:spPr>
          <a:xfrm>
            <a:off x="1612491" y="1987394"/>
            <a:ext cx="8475406" cy="369332"/>
          </a:xfrm>
          <a:prstGeom prst="rect">
            <a:avLst/>
          </a:prstGeom>
          <a:noFill/>
        </p:spPr>
        <p:txBody>
          <a:bodyPr wrap="square">
            <a:spAutoFit/>
          </a:bodyPr>
          <a:lstStyle/>
          <a:p>
            <a:endParaRPr lang="en-US" sz="1800" b="1" dirty="0">
              <a:solidFill>
                <a:schemeClr val="accent6"/>
              </a:solidFill>
              <a:latin typeface="Arial Black" panose="020B0604020202020204" pitchFamily="34" charset="0"/>
              <a:cs typeface="Arial Black" panose="020B0604020202020204" pitchFamily="34" charset="0"/>
            </a:endParaRPr>
          </a:p>
        </p:txBody>
      </p:sp>
      <p:graphicFrame>
        <p:nvGraphicFramePr>
          <p:cNvPr id="8" name="Table 8">
            <a:extLst>
              <a:ext uri="{FF2B5EF4-FFF2-40B4-BE49-F238E27FC236}">
                <a16:creationId xmlns:a16="http://schemas.microsoft.com/office/drawing/2014/main" id="{1E8C0543-0239-11CB-42C0-5BCF0708CBD6}"/>
              </a:ext>
            </a:extLst>
          </p:cNvPr>
          <p:cNvGraphicFramePr>
            <a:graphicFrameLocks noGrp="1"/>
          </p:cNvGraphicFramePr>
          <p:nvPr>
            <p:extLst>
              <p:ext uri="{D42A27DB-BD31-4B8C-83A1-F6EECF244321}">
                <p14:modId xmlns:p14="http://schemas.microsoft.com/office/powerpoint/2010/main" val="3171237954"/>
              </p:ext>
            </p:extLst>
          </p:nvPr>
        </p:nvGraphicFramePr>
        <p:xfrm>
          <a:off x="1219200" y="1260440"/>
          <a:ext cx="9704440" cy="4393108"/>
        </p:xfrm>
        <a:graphic>
          <a:graphicData uri="http://schemas.openxmlformats.org/drawingml/2006/table">
            <a:tbl>
              <a:tblPr firstRow="1" bandRow="1">
                <a:tableStyleId>{93296810-A885-4BE3-A3E7-6D5BEEA58F35}</a:tableStyleId>
              </a:tblPr>
              <a:tblGrid>
                <a:gridCol w="1088361">
                  <a:extLst>
                    <a:ext uri="{9D8B030D-6E8A-4147-A177-3AD203B41FA5}">
                      <a16:colId xmlns:a16="http://schemas.microsoft.com/office/drawing/2014/main" val="1778035828"/>
                    </a:ext>
                  </a:extLst>
                </a:gridCol>
                <a:gridCol w="2637652">
                  <a:extLst>
                    <a:ext uri="{9D8B030D-6E8A-4147-A177-3AD203B41FA5}">
                      <a16:colId xmlns:a16="http://schemas.microsoft.com/office/drawing/2014/main" val="249348405"/>
                    </a:ext>
                  </a:extLst>
                </a:gridCol>
                <a:gridCol w="2637652">
                  <a:extLst>
                    <a:ext uri="{9D8B030D-6E8A-4147-A177-3AD203B41FA5}">
                      <a16:colId xmlns:a16="http://schemas.microsoft.com/office/drawing/2014/main" val="4066552401"/>
                    </a:ext>
                  </a:extLst>
                </a:gridCol>
                <a:gridCol w="3340775">
                  <a:extLst>
                    <a:ext uri="{9D8B030D-6E8A-4147-A177-3AD203B41FA5}">
                      <a16:colId xmlns:a16="http://schemas.microsoft.com/office/drawing/2014/main" val="1942969486"/>
                    </a:ext>
                  </a:extLst>
                </a:gridCol>
              </a:tblGrid>
              <a:tr h="1071490">
                <a:tc>
                  <a:txBody>
                    <a:bodyPr/>
                    <a:lstStyle/>
                    <a:p>
                      <a:r>
                        <a:rPr lang="en-IN" dirty="0"/>
                        <a:t>S. No.</a:t>
                      </a:r>
                    </a:p>
                  </a:txBody>
                  <a:tcPr/>
                </a:tc>
                <a:tc>
                  <a:txBody>
                    <a:bodyPr/>
                    <a:lstStyle/>
                    <a:p>
                      <a:r>
                        <a:rPr lang="en-IN" dirty="0"/>
                        <a:t>Authors</a:t>
                      </a:r>
                    </a:p>
                  </a:txBody>
                  <a:tcPr/>
                </a:tc>
                <a:tc>
                  <a:txBody>
                    <a:bodyPr/>
                    <a:lstStyle/>
                    <a:p>
                      <a:r>
                        <a:rPr lang="en-IN" dirty="0"/>
                        <a:t>Journal name, Year of publication</a:t>
                      </a:r>
                    </a:p>
                    <a:p>
                      <a:endParaRPr lang="en-IN" dirty="0"/>
                    </a:p>
                  </a:txBody>
                  <a:tcPr/>
                </a:tc>
                <a:tc>
                  <a:txBody>
                    <a:bodyPr/>
                    <a:lstStyle/>
                    <a:p>
                      <a:r>
                        <a:rPr lang="en-IN" dirty="0"/>
                        <a:t>Summary</a:t>
                      </a:r>
                    </a:p>
                  </a:txBody>
                  <a:tcPr/>
                </a:tc>
                <a:extLst>
                  <a:ext uri="{0D108BD9-81ED-4DB2-BD59-A6C34878D82A}">
                    <a16:rowId xmlns:a16="http://schemas.microsoft.com/office/drawing/2014/main" val="734810045"/>
                  </a:ext>
                </a:extLst>
              </a:tr>
              <a:tr h="3321618">
                <a:tc>
                  <a:txBody>
                    <a:bodyPr/>
                    <a:lstStyle/>
                    <a:p>
                      <a:r>
                        <a:rPr lang="en-IN" dirty="0"/>
                        <a:t>1</a:t>
                      </a:r>
                    </a:p>
                  </a:txBody>
                  <a:tcPr/>
                </a:tc>
                <a:tc>
                  <a:txBody>
                    <a:bodyPr/>
                    <a:lstStyle/>
                    <a:p>
                      <a:r>
                        <a:rPr lang="en-IN" sz="1800" b="0" i="0" u="none" strike="noStrike" kern="1200" baseline="0" dirty="0" err="1">
                          <a:solidFill>
                            <a:schemeClr val="dk1"/>
                          </a:solidFill>
                          <a:latin typeface="+mn-lt"/>
                          <a:ea typeface="+mn-ea"/>
                          <a:cs typeface="+mn-cs"/>
                        </a:rPr>
                        <a:t>Harsimranjit</a:t>
                      </a:r>
                      <a:r>
                        <a:rPr lang="en-IN" sz="1800" b="0" i="0" u="none" strike="noStrike" kern="1200" baseline="0" dirty="0">
                          <a:solidFill>
                            <a:schemeClr val="dk1"/>
                          </a:solidFill>
                          <a:latin typeface="+mn-lt"/>
                          <a:ea typeface="+mn-ea"/>
                          <a:cs typeface="+mn-cs"/>
                        </a:rPr>
                        <a:t> Singh1, </a:t>
                      </a:r>
                    </a:p>
                    <a:p>
                      <a:r>
                        <a:rPr lang="en-IN" sz="1800" b="0" i="0" u="none" strike="noStrike" kern="1200" baseline="0" dirty="0">
                          <a:solidFill>
                            <a:schemeClr val="dk1"/>
                          </a:solidFill>
                          <a:latin typeface="+mn-lt"/>
                          <a:ea typeface="+mn-ea"/>
                          <a:cs typeface="+mn-cs"/>
                        </a:rPr>
                        <a:t>Narinder Sharma2 	</a:t>
                      </a:r>
                    </a:p>
                    <a:p>
                      <a:endParaRPr lang="en-IN" dirty="0"/>
                    </a:p>
                  </a:txBody>
                  <a:tcPr/>
                </a:tc>
                <a:tc>
                  <a:txBody>
                    <a:bodyPr/>
                    <a:lstStyle/>
                    <a:p>
                      <a:r>
                        <a:rPr lang="en-US" sz="1800" b="0" i="0" u="none" strike="noStrike" kern="1200" baseline="0" dirty="0">
                          <a:solidFill>
                            <a:schemeClr val="dk1"/>
                          </a:solidFill>
                          <a:latin typeface="+mn-lt"/>
                          <a:ea typeface="+mn-ea"/>
                          <a:cs typeface="+mn-cs"/>
                        </a:rPr>
                        <a:t>International Journal of Engineering Sciences &amp; Research </a:t>
                      </a:r>
                    </a:p>
                    <a:p>
                      <a:r>
                        <a:rPr lang="en-IN" sz="1800" b="0" i="0" u="none" strike="noStrike" kern="1200" baseline="0" dirty="0">
                          <a:solidFill>
                            <a:schemeClr val="dk1"/>
                          </a:solidFill>
                          <a:latin typeface="+mn-lt"/>
                          <a:ea typeface="+mn-ea"/>
                          <a:cs typeface="+mn-cs"/>
                        </a:rPr>
                        <a:t>Technology, 2014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One of these is fuzzy expert systems, which are utilized in agriculture for a variety of tasks with the goal of improving results and crop productivity. This project will describe the function of fuzzy expert systems, as well as many agricultural trials and research. 	</a:t>
                      </a:r>
                    </a:p>
                    <a:p>
                      <a:endParaRPr lang="en-IN" dirty="0"/>
                    </a:p>
                  </a:txBody>
                  <a:tcPr/>
                </a:tc>
                <a:extLst>
                  <a:ext uri="{0D108BD9-81ED-4DB2-BD59-A6C34878D82A}">
                    <a16:rowId xmlns:a16="http://schemas.microsoft.com/office/drawing/2014/main" val="1774323089"/>
                  </a:ext>
                </a:extLst>
              </a:tr>
            </a:tbl>
          </a:graphicData>
        </a:graphic>
      </p:graphicFrame>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5D0B7EB9-BE0D-FE12-1837-4F738A63A573}"/>
              </a:ext>
            </a:extLst>
          </p:cNvPr>
          <p:cNvGraphicFramePr>
            <a:graphicFrameLocks noGrp="1"/>
          </p:cNvGraphicFramePr>
          <p:nvPr>
            <p:extLst>
              <p:ext uri="{D42A27DB-BD31-4B8C-83A1-F6EECF244321}">
                <p14:modId xmlns:p14="http://schemas.microsoft.com/office/powerpoint/2010/main" val="3285158073"/>
              </p:ext>
            </p:extLst>
          </p:nvPr>
        </p:nvGraphicFramePr>
        <p:xfrm>
          <a:off x="1071716" y="719666"/>
          <a:ext cx="10353368" cy="5491480"/>
        </p:xfrm>
        <a:graphic>
          <a:graphicData uri="http://schemas.openxmlformats.org/drawingml/2006/table">
            <a:tbl>
              <a:tblPr firstRow="1" bandRow="1">
                <a:tableStyleId>{93296810-A885-4BE3-A3E7-6D5BEEA58F35}</a:tableStyleId>
              </a:tblPr>
              <a:tblGrid>
                <a:gridCol w="1543665">
                  <a:extLst>
                    <a:ext uri="{9D8B030D-6E8A-4147-A177-3AD203B41FA5}">
                      <a16:colId xmlns:a16="http://schemas.microsoft.com/office/drawing/2014/main" val="583039034"/>
                    </a:ext>
                  </a:extLst>
                </a:gridCol>
                <a:gridCol w="2025445">
                  <a:extLst>
                    <a:ext uri="{9D8B030D-6E8A-4147-A177-3AD203B41FA5}">
                      <a16:colId xmlns:a16="http://schemas.microsoft.com/office/drawing/2014/main" val="2669834252"/>
                    </a:ext>
                  </a:extLst>
                </a:gridCol>
                <a:gridCol w="2664542">
                  <a:extLst>
                    <a:ext uri="{9D8B030D-6E8A-4147-A177-3AD203B41FA5}">
                      <a16:colId xmlns:a16="http://schemas.microsoft.com/office/drawing/2014/main" val="3349056346"/>
                    </a:ext>
                  </a:extLst>
                </a:gridCol>
                <a:gridCol w="4119716">
                  <a:extLst>
                    <a:ext uri="{9D8B030D-6E8A-4147-A177-3AD203B41FA5}">
                      <a16:colId xmlns:a16="http://schemas.microsoft.com/office/drawing/2014/main" val="2216365360"/>
                    </a:ext>
                  </a:extLst>
                </a:gridCol>
              </a:tblGrid>
              <a:tr h="370840">
                <a:tc>
                  <a:txBody>
                    <a:bodyPr/>
                    <a:lstStyle/>
                    <a:p>
                      <a:r>
                        <a:rPr lang="en-IN" dirty="0"/>
                        <a:t>S. No.</a:t>
                      </a:r>
                    </a:p>
                  </a:txBody>
                  <a:tcPr/>
                </a:tc>
                <a:tc>
                  <a:txBody>
                    <a:bodyPr/>
                    <a:lstStyle/>
                    <a:p>
                      <a:r>
                        <a:rPr lang="en-IN" dirty="0"/>
                        <a:t>Authors</a:t>
                      </a:r>
                    </a:p>
                  </a:txBody>
                  <a:tcPr/>
                </a:tc>
                <a:tc>
                  <a:txBody>
                    <a:bodyPr/>
                    <a:lstStyle/>
                    <a:p>
                      <a:r>
                        <a:rPr lang="en-IN" dirty="0"/>
                        <a:t>Journal name , year</a:t>
                      </a:r>
                    </a:p>
                  </a:txBody>
                  <a:tcPr/>
                </a:tc>
                <a:tc>
                  <a:txBody>
                    <a:bodyPr/>
                    <a:lstStyle/>
                    <a:p>
                      <a:r>
                        <a:rPr lang="en-IN" dirty="0"/>
                        <a:t>Summary</a:t>
                      </a:r>
                    </a:p>
                  </a:txBody>
                  <a:tcPr/>
                </a:tc>
                <a:extLst>
                  <a:ext uri="{0D108BD9-81ED-4DB2-BD59-A6C34878D82A}">
                    <a16:rowId xmlns:a16="http://schemas.microsoft.com/office/drawing/2014/main" val="236154868"/>
                  </a:ext>
                </a:extLst>
              </a:tr>
              <a:tr h="370840">
                <a:tc>
                  <a:txBody>
                    <a:bodyPr/>
                    <a:lstStyle/>
                    <a:p>
                      <a:r>
                        <a:rPr lang="en-IN" dirty="0"/>
                        <a:t>2</a:t>
                      </a:r>
                    </a:p>
                  </a:txBody>
                  <a:tcPr/>
                </a:tc>
                <a:tc>
                  <a:txBody>
                    <a:bodyPr/>
                    <a:lstStyle/>
                    <a:p>
                      <a:r>
                        <a:rPr lang="en-IN" sz="1800" b="0" i="0" u="none" strike="noStrike" kern="1200" baseline="0" dirty="0" err="1">
                          <a:solidFill>
                            <a:schemeClr val="dk1"/>
                          </a:solidFill>
                          <a:latin typeface="+mn-lt"/>
                          <a:ea typeface="+mn-ea"/>
                          <a:cs typeface="+mn-cs"/>
                        </a:rPr>
                        <a:t>Sonal</a:t>
                      </a:r>
                      <a:r>
                        <a:rPr lang="en-IN" sz="1800" b="0" i="0" u="none" strike="noStrike" kern="1200" baseline="0" dirty="0">
                          <a:solidFill>
                            <a:schemeClr val="dk1"/>
                          </a:solidFill>
                          <a:latin typeface="+mn-lt"/>
                          <a:ea typeface="+mn-ea"/>
                          <a:cs typeface="+mn-cs"/>
                        </a:rPr>
                        <a:t> Dubey, </a:t>
                      </a:r>
                    </a:p>
                    <a:p>
                      <a:r>
                        <a:rPr lang="en-IN" sz="1800" b="0" i="0" u="none" strike="noStrike" kern="1200" baseline="0" dirty="0">
                          <a:solidFill>
                            <a:schemeClr val="dk1"/>
                          </a:solidFill>
                          <a:latin typeface="+mn-lt"/>
                          <a:ea typeface="+mn-ea"/>
                          <a:cs typeface="+mn-cs"/>
                        </a:rPr>
                        <a:t>R.K. Pandey, </a:t>
                      </a:r>
                    </a:p>
                    <a:p>
                      <a:r>
                        <a:rPr lang="en-IN" sz="1800" b="0" i="0" u="none" strike="noStrike" kern="1200" baseline="0" dirty="0">
                          <a:solidFill>
                            <a:schemeClr val="dk1"/>
                          </a:solidFill>
                          <a:latin typeface="+mn-lt"/>
                          <a:ea typeface="+mn-ea"/>
                          <a:cs typeface="+mn-cs"/>
                        </a:rPr>
                        <a:t>S.S. Gautam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International Journal of Soft Computing and Engineering (IJSCE), 2013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The fact that many agricultural decision-making processes are sometimes hazy or rely on intuition adds to this uncertainty. To deal with uncertainty, ambiguity, and insufficient knowledge, fuzzy logic is used.. 	</a:t>
                      </a:r>
                    </a:p>
                    <a:p>
                      <a:endParaRPr lang="en-IN" dirty="0"/>
                    </a:p>
                  </a:txBody>
                  <a:tcPr/>
                </a:tc>
                <a:extLst>
                  <a:ext uri="{0D108BD9-81ED-4DB2-BD59-A6C34878D82A}">
                    <a16:rowId xmlns:a16="http://schemas.microsoft.com/office/drawing/2014/main" val="2811870222"/>
                  </a:ext>
                </a:extLst>
              </a:tr>
              <a:tr h="370840">
                <a:tc>
                  <a:txBody>
                    <a:bodyPr/>
                    <a:lstStyle/>
                    <a:p>
                      <a:r>
                        <a:rPr lang="en-IN" dirty="0"/>
                        <a:t>3</a:t>
                      </a:r>
                    </a:p>
                  </a:txBody>
                  <a:tcPr/>
                </a:tc>
                <a:tc>
                  <a:txBody>
                    <a:bodyPr/>
                    <a:lstStyle/>
                    <a:p>
                      <a:r>
                        <a:rPr lang="en-IN" sz="1800" b="0" i="0" u="none" strike="noStrike" kern="1200" baseline="0" dirty="0">
                          <a:solidFill>
                            <a:schemeClr val="dk1"/>
                          </a:solidFill>
                          <a:latin typeface="+mn-lt"/>
                          <a:ea typeface="+mn-ea"/>
                          <a:cs typeface="+mn-cs"/>
                        </a:rPr>
                        <a:t>Savita </a:t>
                      </a:r>
                      <a:r>
                        <a:rPr lang="en-IN" sz="1800" b="0" i="0" u="none" strike="noStrike" kern="1200" baseline="0" dirty="0" err="1">
                          <a:solidFill>
                            <a:schemeClr val="dk1"/>
                          </a:solidFill>
                          <a:latin typeface="+mn-lt"/>
                          <a:ea typeface="+mn-ea"/>
                          <a:cs typeface="+mn-cs"/>
                        </a:rPr>
                        <a:t>Kolhe</a:t>
                      </a:r>
                      <a:r>
                        <a:rPr lang="en-IN" sz="1800" b="0" i="0" u="none" strike="noStrike" kern="1200" baseline="0" dirty="0">
                          <a:solidFill>
                            <a:schemeClr val="dk1"/>
                          </a:solidFill>
                          <a:latin typeface="+mn-lt"/>
                          <a:ea typeface="+mn-ea"/>
                          <a:cs typeface="+mn-cs"/>
                        </a:rPr>
                        <a:t>, </a:t>
                      </a:r>
                    </a:p>
                    <a:p>
                      <a:r>
                        <a:rPr lang="en-IN" sz="1800" b="0" i="0" u="none" strike="noStrike" kern="1200" baseline="0" dirty="0">
                          <a:solidFill>
                            <a:schemeClr val="dk1"/>
                          </a:solidFill>
                          <a:latin typeface="+mn-lt"/>
                          <a:ea typeface="+mn-ea"/>
                          <a:cs typeface="+mn-cs"/>
                        </a:rPr>
                        <a:t>Raj Kamal, </a:t>
                      </a:r>
                    </a:p>
                    <a:p>
                      <a:r>
                        <a:rPr lang="en-IN" sz="1800" b="0" i="0" u="none" strike="noStrike" kern="1200" baseline="0" dirty="0">
                          <a:solidFill>
                            <a:schemeClr val="dk1"/>
                          </a:solidFill>
                          <a:latin typeface="+mn-lt"/>
                          <a:ea typeface="+mn-ea"/>
                          <a:cs typeface="+mn-cs"/>
                        </a:rPr>
                        <a:t>Harvinder S. Saini, </a:t>
                      </a:r>
                    </a:p>
                    <a:p>
                      <a:r>
                        <a:rPr lang="en-IN" sz="1800" b="0" i="0" u="none" strike="noStrike" kern="1200" baseline="0" dirty="0">
                          <a:solidFill>
                            <a:schemeClr val="dk1"/>
                          </a:solidFill>
                          <a:latin typeface="+mn-lt"/>
                          <a:ea typeface="+mn-ea"/>
                          <a:cs typeface="+mn-cs"/>
                        </a:rPr>
                        <a:t>G.K. Gupta b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Journal paper from ELSEVIER, 2011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The paper describes an interface for three subsystems: an intelligent disease diagnosis subsystem with an object-oriented intelligent-inference model, an intelligent tutor for crop disease with an audio-visual graphical user web interface, and the knowledge acquisition subsystem</a:t>
                      </a:r>
                      <a:r>
                        <a:rPr lang="en-US" sz="1800" b="0" i="0" u="none" strike="noStrike" kern="1200" baseline="0" dirty="0">
                          <a:solidFill>
                            <a:schemeClr val="dk1"/>
                          </a:solidFill>
                          <a:latin typeface="+mn-lt"/>
                          <a:ea typeface="+mn-ea"/>
                          <a:cs typeface="+mn-cs"/>
                        </a:rPr>
                        <a:t>with a dynamic knowledge base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	</a:t>
                      </a:r>
                    </a:p>
                    <a:p>
                      <a:r>
                        <a:rPr lang="en-IN" dirty="0"/>
                        <a:t> </a:t>
                      </a:r>
                    </a:p>
                  </a:txBody>
                  <a:tcPr/>
                </a:tc>
                <a:extLst>
                  <a:ext uri="{0D108BD9-81ED-4DB2-BD59-A6C34878D82A}">
                    <a16:rowId xmlns:a16="http://schemas.microsoft.com/office/drawing/2014/main" val="633384044"/>
                  </a:ext>
                </a:extLst>
              </a:tr>
            </a:tbl>
          </a:graphicData>
        </a:graphic>
      </p:graphicFrame>
    </p:spTree>
    <p:extLst>
      <p:ext uri="{BB962C8B-B14F-4D97-AF65-F5344CB8AC3E}">
        <p14:creationId xmlns:p14="http://schemas.microsoft.com/office/powerpoint/2010/main" val="463631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538D813-510A-A28F-22E6-EC38FA947C61}"/>
              </a:ext>
            </a:extLst>
          </p:cNvPr>
          <p:cNvGraphicFramePr>
            <a:graphicFrameLocks noGrp="1"/>
          </p:cNvGraphicFramePr>
          <p:nvPr>
            <p:extLst>
              <p:ext uri="{D42A27DB-BD31-4B8C-83A1-F6EECF244321}">
                <p14:modId xmlns:p14="http://schemas.microsoft.com/office/powerpoint/2010/main" val="757766657"/>
              </p:ext>
            </p:extLst>
          </p:nvPr>
        </p:nvGraphicFramePr>
        <p:xfrm>
          <a:off x="619431" y="422787"/>
          <a:ext cx="10835149" cy="5641750"/>
        </p:xfrm>
        <a:graphic>
          <a:graphicData uri="http://schemas.openxmlformats.org/drawingml/2006/table">
            <a:tbl>
              <a:tblPr firstRow="1" bandRow="1">
                <a:tableStyleId>{93296810-A885-4BE3-A3E7-6D5BEEA58F35}</a:tableStyleId>
              </a:tblPr>
              <a:tblGrid>
                <a:gridCol w="1501500">
                  <a:extLst>
                    <a:ext uri="{9D8B030D-6E8A-4147-A177-3AD203B41FA5}">
                      <a16:colId xmlns:a16="http://schemas.microsoft.com/office/drawing/2014/main" val="2884649530"/>
                    </a:ext>
                  </a:extLst>
                </a:gridCol>
                <a:gridCol w="1866730">
                  <a:extLst>
                    <a:ext uri="{9D8B030D-6E8A-4147-A177-3AD203B41FA5}">
                      <a16:colId xmlns:a16="http://schemas.microsoft.com/office/drawing/2014/main" val="2484031055"/>
                    </a:ext>
                  </a:extLst>
                </a:gridCol>
                <a:gridCol w="2708787">
                  <a:extLst>
                    <a:ext uri="{9D8B030D-6E8A-4147-A177-3AD203B41FA5}">
                      <a16:colId xmlns:a16="http://schemas.microsoft.com/office/drawing/2014/main" val="2536411353"/>
                    </a:ext>
                  </a:extLst>
                </a:gridCol>
                <a:gridCol w="4758132">
                  <a:extLst>
                    <a:ext uri="{9D8B030D-6E8A-4147-A177-3AD203B41FA5}">
                      <a16:colId xmlns:a16="http://schemas.microsoft.com/office/drawing/2014/main" val="476547380"/>
                    </a:ext>
                  </a:extLst>
                </a:gridCol>
              </a:tblGrid>
              <a:tr h="521110">
                <a:tc>
                  <a:txBody>
                    <a:bodyPr/>
                    <a:lstStyle/>
                    <a:p>
                      <a:r>
                        <a:rPr lang="en-IN" dirty="0"/>
                        <a:t>S. No</a:t>
                      </a:r>
                    </a:p>
                  </a:txBody>
                  <a:tcPr/>
                </a:tc>
                <a:tc>
                  <a:txBody>
                    <a:bodyPr/>
                    <a:lstStyle/>
                    <a:p>
                      <a:r>
                        <a:rPr lang="en-IN" dirty="0"/>
                        <a:t>Authors</a:t>
                      </a:r>
                    </a:p>
                  </a:txBody>
                  <a:tcPr/>
                </a:tc>
                <a:tc>
                  <a:txBody>
                    <a:bodyPr/>
                    <a:lstStyle/>
                    <a:p>
                      <a:r>
                        <a:rPr lang="en-IN" dirty="0"/>
                        <a:t>Journal name, year</a:t>
                      </a:r>
                    </a:p>
                  </a:txBody>
                  <a:tcPr/>
                </a:tc>
                <a:tc>
                  <a:txBody>
                    <a:bodyPr/>
                    <a:lstStyle/>
                    <a:p>
                      <a:r>
                        <a:rPr lang="en-IN" dirty="0"/>
                        <a:t>Summary</a:t>
                      </a:r>
                    </a:p>
                  </a:txBody>
                  <a:tcPr/>
                </a:tc>
                <a:extLst>
                  <a:ext uri="{0D108BD9-81ED-4DB2-BD59-A6C34878D82A}">
                    <a16:rowId xmlns:a16="http://schemas.microsoft.com/office/drawing/2014/main" val="742031195"/>
                  </a:ext>
                </a:extLst>
              </a:tr>
              <a:tr h="2001963">
                <a:tc>
                  <a:txBody>
                    <a:bodyPr/>
                    <a:lstStyle/>
                    <a:p>
                      <a:r>
                        <a:rPr lang="en-IN" dirty="0"/>
                        <a:t>4</a:t>
                      </a:r>
                    </a:p>
                  </a:txBody>
                  <a:tcPr/>
                </a:tc>
                <a:tc>
                  <a:txBody>
                    <a:bodyPr/>
                    <a:lstStyle/>
                    <a:p>
                      <a:r>
                        <a:rPr lang="en-IN" sz="1800" b="0" i="0" u="none" strike="noStrike" kern="1200" baseline="0" dirty="0" err="1">
                          <a:solidFill>
                            <a:schemeClr val="dk1"/>
                          </a:solidFill>
                          <a:latin typeface="+mn-lt"/>
                          <a:ea typeface="+mn-ea"/>
                          <a:cs typeface="+mn-cs"/>
                        </a:rPr>
                        <a:t>Hemanta</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Kalita</a:t>
                      </a:r>
                      <a:r>
                        <a:rPr lang="en-IN" sz="1800" b="0" i="0" u="none" strike="noStrike" kern="1200" baseline="0" dirty="0">
                          <a:solidFill>
                            <a:schemeClr val="dk1"/>
                          </a:solidFill>
                          <a:latin typeface="+mn-lt"/>
                          <a:ea typeface="+mn-ea"/>
                          <a:cs typeface="+mn-cs"/>
                        </a:rPr>
                        <a:t>, </a:t>
                      </a:r>
                    </a:p>
                    <a:p>
                      <a:r>
                        <a:rPr lang="en-IN" sz="1800" b="0" i="0" u="none" strike="noStrike" kern="1200" baseline="0" dirty="0" err="1">
                          <a:solidFill>
                            <a:schemeClr val="dk1"/>
                          </a:solidFill>
                          <a:latin typeface="+mn-lt"/>
                          <a:ea typeface="+mn-ea"/>
                          <a:cs typeface="+mn-cs"/>
                        </a:rPr>
                        <a:t>Ridip</a:t>
                      </a:r>
                      <a:r>
                        <a:rPr lang="en-IN" sz="1800" b="0" i="0" u="none" strike="noStrike" kern="1200" baseline="0" dirty="0">
                          <a:solidFill>
                            <a:schemeClr val="dk1"/>
                          </a:solidFill>
                          <a:latin typeface="+mn-lt"/>
                          <a:ea typeface="+mn-ea"/>
                          <a:cs typeface="+mn-cs"/>
                        </a:rPr>
                        <a:t> Dev Choudhary, </a:t>
                      </a:r>
                    </a:p>
                    <a:p>
                      <a:r>
                        <a:rPr lang="en-IN" sz="1800" b="0" i="0" u="none" strike="noStrike" kern="1200" baseline="0" dirty="0">
                          <a:solidFill>
                            <a:schemeClr val="dk1"/>
                          </a:solidFill>
                          <a:latin typeface="+mn-lt"/>
                          <a:ea typeface="+mn-ea"/>
                          <a:cs typeface="+mn-cs"/>
                        </a:rPr>
                        <a:t>Shikhar kr. </a:t>
                      </a:r>
                      <a:r>
                        <a:rPr lang="en-IN" sz="1800" b="0" i="0" u="none" strike="noStrike" kern="1200" baseline="0" dirty="0" err="1">
                          <a:solidFill>
                            <a:schemeClr val="dk1"/>
                          </a:solidFill>
                          <a:latin typeface="+mn-lt"/>
                          <a:ea typeface="+mn-ea"/>
                          <a:cs typeface="+mn-cs"/>
                        </a:rPr>
                        <a:t>Sarma</a:t>
                      </a:r>
                      <a:r>
                        <a:rPr lang="en-IN" sz="1800" b="0" i="0" u="none" strike="noStrike" kern="1200" baseline="0" dirty="0">
                          <a:solidFill>
                            <a:schemeClr val="dk1"/>
                          </a:solidFill>
                          <a:latin typeface="+mn-lt"/>
                          <a:ea typeface="+mn-ea"/>
                          <a:cs typeface="+mn-cs"/>
                        </a:rPr>
                        <a:t>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IEEE 2016 International Conference on Automatic Control and Dynamic Optimization Techniques (ICACDOT)- Pune, India.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This research describes the design and creation of an expert system that aims to supply rice plants with appropriate water. The knowledge base, inference mechanism, or control structure, and user interface make up the proposed system. </a:t>
                      </a:r>
                    </a:p>
                  </a:txBody>
                  <a:tcPr/>
                </a:tc>
                <a:extLst>
                  <a:ext uri="{0D108BD9-81ED-4DB2-BD59-A6C34878D82A}">
                    <a16:rowId xmlns:a16="http://schemas.microsoft.com/office/drawing/2014/main" val="917010370"/>
                  </a:ext>
                </a:extLst>
              </a:tr>
              <a:tr h="3092011">
                <a:tc>
                  <a:txBody>
                    <a:bodyPr/>
                    <a:lstStyle/>
                    <a:p>
                      <a:r>
                        <a:rPr lang="en-IN" dirty="0"/>
                        <a:t>5</a:t>
                      </a:r>
                    </a:p>
                  </a:txBody>
                  <a:tcPr/>
                </a:tc>
                <a:tc>
                  <a:txBody>
                    <a:bodyPr/>
                    <a:lstStyle/>
                    <a:p>
                      <a:r>
                        <a:rPr lang="en-IN" sz="1800" b="0" i="0" u="none" strike="noStrike" kern="1200" baseline="0" dirty="0">
                          <a:solidFill>
                            <a:schemeClr val="dk1"/>
                          </a:solidFill>
                          <a:latin typeface="+mn-lt"/>
                          <a:ea typeface="+mn-ea"/>
                          <a:cs typeface="+mn-cs"/>
                        </a:rPr>
                        <a:t>Pinaki Chakraborty, </a:t>
                      </a:r>
                    </a:p>
                    <a:p>
                      <a:r>
                        <a:rPr lang="en-IN" sz="1800" b="0" i="0" u="none" strike="noStrike" kern="1200" baseline="0" dirty="0" err="1">
                          <a:solidFill>
                            <a:schemeClr val="dk1"/>
                          </a:solidFill>
                          <a:latin typeface="+mn-lt"/>
                          <a:ea typeface="+mn-ea"/>
                          <a:cs typeface="+mn-cs"/>
                        </a:rPr>
                        <a:t>Dilip</a:t>
                      </a:r>
                      <a:r>
                        <a:rPr lang="en-IN" sz="1800" b="0" i="0" u="none" strike="noStrike" kern="1200" baseline="0" dirty="0">
                          <a:solidFill>
                            <a:schemeClr val="dk1"/>
                          </a:solidFill>
                          <a:latin typeface="+mn-lt"/>
                          <a:ea typeface="+mn-ea"/>
                          <a:cs typeface="+mn-cs"/>
                        </a:rPr>
                        <a:t> Kumar Chakrabarti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Journal paper from Elsevier, 2007 	</a:t>
                      </a:r>
                    </a:p>
                    <a:p>
                      <a:endParaRPr lang="en-IN" dirty="0"/>
                    </a:p>
                  </a:txBody>
                  <a:tcPr/>
                </a:tc>
                <a:tc>
                  <a:txBody>
                    <a:bodyPr/>
                    <a:lstStyle/>
                    <a:p>
                      <a:r>
                        <a:rPr lang="en-US" sz="1800" b="0" i="0" u="none" strike="noStrike" kern="1200" baseline="0" dirty="0">
                          <a:solidFill>
                            <a:schemeClr val="dk1"/>
                          </a:solidFill>
                          <a:latin typeface="+mn-lt"/>
                          <a:ea typeface="+mn-ea"/>
                          <a:cs typeface="+mn-cs"/>
                        </a:rPr>
                        <a:t>The crop protection expert systems need special mention among all agricultural expert systems. These expert systems are designed for use by farmers and other people with little computer skills. Therefore, particular consideration must be given to their development. The current research creates a taxonomy for crop protection expert systems and briefly describes four such crop protection expert systems utilized in India. 	</a:t>
                      </a:r>
                    </a:p>
                    <a:p>
                      <a:endParaRPr lang="en-IN" dirty="0"/>
                    </a:p>
                  </a:txBody>
                  <a:tcPr/>
                </a:tc>
                <a:extLst>
                  <a:ext uri="{0D108BD9-81ED-4DB2-BD59-A6C34878D82A}">
                    <a16:rowId xmlns:a16="http://schemas.microsoft.com/office/drawing/2014/main" val="3757041340"/>
                  </a:ext>
                </a:extLst>
              </a:tr>
            </a:tbl>
          </a:graphicData>
        </a:graphic>
      </p:graphicFrame>
    </p:spTree>
    <p:extLst>
      <p:ext uri="{BB962C8B-B14F-4D97-AF65-F5344CB8AC3E}">
        <p14:creationId xmlns:p14="http://schemas.microsoft.com/office/powerpoint/2010/main" val="378711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48D3DB1-CCBA-1225-D60C-6271B5A903FA}"/>
              </a:ext>
            </a:extLst>
          </p:cNvPr>
          <p:cNvGraphicFramePr>
            <a:graphicFrameLocks noGrp="1"/>
          </p:cNvGraphicFramePr>
          <p:nvPr>
            <p:extLst>
              <p:ext uri="{D42A27DB-BD31-4B8C-83A1-F6EECF244321}">
                <p14:modId xmlns:p14="http://schemas.microsoft.com/office/powerpoint/2010/main" val="292587"/>
              </p:ext>
            </p:extLst>
          </p:nvPr>
        </p:nvGraphicFramePr>
        <p:xfrm>
          <a:off x="575186" y="737419"/>
          <a:ext cx="11041628" cy="5674360"/>
        </p:xfrm>
        <a:graphic>
          <a:graphicData uri="http://schemas.openxmlformats.org/drawingml/2006/table">
            <a:tbl>
              <a:tblPr firstRow="1" bandRow="1">
                <a:tableStyleId>{93296810-A885-4BE3-A3E7-6D5BEEA58F35}</a:tableStyleId>
              </a:tblPr>
              <a:tblGrid>
                <a:gridCol w="2760407">
                  <a:extLst>
                    <a:ext uri="{9D8B030D-6E8A-4147-A177-3AD203B41FA5}">
                      <a16:colId xmlns:a16="http://schemas.microsoft.com/office/drawing/2014/main" val="3440715108"/>
                    </a:ext>
                  </a:extLst>
                </a:gridCol>
                <a:gridCol w="2760407">
                  <a:extLst>
                    <a:ext uri="{9D8B030D-6E8A-4147-A177-3AD203B41FA5}">
                      <a16:colId xmlns:a16="http://schemas.microsoft.com/office/drawing/2014/main" val="2715421198"/>
                    </a:ext>
                  </a:extLst>
                </a:gridCol>
                <a:gridCol w="2760407">
                  <a:extLst>
                    <a:ext uri="{9D8B030D-6E8A-4147-A177-3AD203B41FA5}">
                      <a16:colId xmlns:a16="http://schemas.microsoft.com/office/drawing/2014/main" val="2233535520"/>
                    </a:ext>
                  </a:extLst>
                </a:gridCol>
                <a:gridCol w="2760407">
                  <a:extLst>
                    <a:ext uri="{9D8B030D-6E8A-4147-A177-3AD203B41FA5}">
                      <a16:colId xmlns:a16="http://schemas.microsoft.com/office/drawing/2014/main" val="3748164365"/>
                    </a:ext>
                  </a:extLst>
                </a:gridCol>
              </a:tblGrid>
              <a:tr h="370840">
                <a:tc>
                  <a:txBody>
                    <a:bodyPr/>
                    <a:lstStyle/>
                    <a:p>
                      <a:r>
                        <a:rPr lang="en-IN" dirty="0"/>
                        <a:t>S. No</a:t>
                      </a:r>
                    </a:p>
                  </a:txBody>
                  <a:tcPr/>
                </a:tc>
                <a:tc>
                  <a:txBody>
                    <a:bodyPr/>
                    <a:lstStyle/>
                    <a:p>
                      <a:r>
                        <a:rPr lang="en-IN" dirty="0"/>
                        <a:t>Authors</a:t>
                      </a:r>
                    </a:p>
                  </a:txBody>
                  <a:tcPr/>
                </a:tc>
                <a:tc>
                  <a:txBody>
                    <a:bodyPr/>
                    <a:lstStyle/>
                    <a:p>
                      <a:r>
                        <a:rPr lang="en-IN" dirty="0"/>
                        <a:t>Journal name, year</a:t>
                      </a:r>
                    </a:p>
                  </a:txBody>
                  <a:tcPr/>
                </a:tc>
                <a:tc>
                  <a:txBody>
                    <a:bodyPr/>
                    <a:lstStyle/>
                    <a:p>
                      <a:r>
                        <a:rPr lang="en-IN" dirty="0"/>
                        <a:t>Summary</a:t>
                      </a:r>
                    </a:p>
                  </a:txBody>
                  <a:tcPr/>
                </a:tc>
                <a:extLst>
                  <a:ext uri="{0D108BD9-81ED-4DB2-BD59-A6C34878D82A}">
                    <a16:rowId xmlns:a16="http://schemas.microsoft.com/office/drawing/2014/main" val="4032018439"/>
                  </a:ext>
                </a:extLst>
              </a:tr>
              <a:tr h="370840">
                <a:tc>
                  <a:txBody>
                    <a:bodyPr/>
                    <a:lstStyle/>
                    <a:p>
                      <a:r>
                        <a:rPr lang="en-IN" dirty="0"/>
                        <a:t>6</a:t>
                      </a:r>
                    </a:p>
                  </a:txBody>
                  <a:tcPr/>
                </a:tc>
                <a:tc>
                  <a:txBody>
                    <a:bodyPr/>
                    <a:lstStyle/>
                    <a:p>
                      <a:r>
                        <a:rPr lang="en-IN" sz="1800" b="0" i="0" u="none" strike="noStrike" kern="1200" baseline="0" dirty="0">
                          <a:solidFill>
                            <a:schemeClr val="dk1"/>
                          </a:solidFill>
                          <a:latin typeface="+mn-lt"/>
                          <a:ea typeface="+mn-ea"/>
                          <a:cs typeface="+mn-cs"/>
                        </a:rPr>
                        <a:t>M. Safdar Munir, </a:t>
                      </a:r>
                    </a:p>
                    <a:p>
                      <a:r>
                        <a:rPr lang="en-IN" sz="1800" b="0" i="0" u="none" strike="noStrike" kern="1200" baseline="0" dirty="0">
                          <a:solidFill>
                            <a:schemeClr val="dk1"/>
                          </a:solidFill>
                          <a:latin typeface="+mn-lt"/>
                          <a:ea typeface="+mn-ea"/>
                          <a:cs typeface="+mn-cs"/>
                        </a:rPr>
                        <a:t>Imran Sarwar </a:t>
                      </a:r>
                      <a:r>
                        <a:rPr lang="en-IN" sz="1800" b="0" i="0" u="none" strike="noStrike" kern="1200" baseline="0" dirty="0" err="1">
                          <a:solidFill>
                            <a:schemeClr val="dk1"/>
                          </a:solidFill>
                          <a:latin typeface="+mn-lt"/>
                          <a:ea typeface="+mn-ea"/>
                          <a:cs typeface="+mn-cs"/>
                        </a:rPr>
                        <a:t>Bajwa</a:t>
                      </a:r>
                      <a:r>
                        <a:rPr lang="en-IN" sz="1800" b="0" i="0" u="none" strike="noStrike" kern="1200" baseline="0" dirty="0">
                          <a:solidFill>
                            <a:schemeClr val="dk1"/>
                          </a:solidFill>
                          <a:latin typeface="+mn-lt"/>
                          <a:ea typeface="+mn-ea"/>
                          <a:cs typeface="+mn-cs"/>
                        </a:rPr>
                        <a:t>, </a:t>
                      </a:r>
                    </a:p>
                    <a:p>
                      <a:r>
                        <a:rPr lang="en-IN" sz="1800" b="0" i="0" u="none" strike="noStrike" kern="1200" baseline="0" dirty="0" err="1">
                          <a:solidFill>
                            <a:schemeClr val="dk1"/>
                          </a:solidFill>
                          <a:latin typeface="+mn-lt"/>
                          <a:ea typeface="+mn-ea"/>
                          <a:cs typeface="+mn-cs"/>
                        </a:rPr>
                        <a:t>Sehrish</a:t>
                      </a:r>
                      <a:r>
                        <a:rPr lang="en-IN" sz="1800" b="0" i="0" u="none" strike="noStrike" kern="1200" baseline="0" dirty="0">
                          <a:solidFill>
                            <a:schemeClr val="dk1"/>
                          </a:solidFill>
                          <a:latin typeface="+mn-lt"/>
                          <a:ea typeface="+mn-ea"/>
                          <a:cs typeface="+mn-cs"/>
                        </a:rPr>
                        <a:t> Munawar </a:t>
                      </a:r>
                      <a:r>
                        <a:rPr lang="en-IN" sz="1800" b="0" i="0" u="none" strike="noStrike" kern="1200" baseline="0" dirty="0" err="1">
                          <a:solidFill>
                            <a:schemeClr val="dk1"/>
                          </a:solidFill>
                          <a:latin typeface="+mn-lt"/>
                          <a:ea typeface="+mn-ea"/>
                          <a:cs typeface="+mn-cs"/>
                        </a:rPr>
                        <a:t>Cheemaa</a:t>
                      </a:r>
                      <a:r>
                        <a:rPr lang="en-IN" sz="1800" b="0" i="0" u="none" strike="noStrike" kern="1200" baseline="0" dirty="0">
                          <a:solidFill>
                            <a:schemeClr val="dk1"/>
                          </a:solidFill>
                          <a:latin typeface="+mn-lt"/>
                          <a:ea typeface="+mn-ea"/>
                          <a:cs typeface="+mn-cs"/>
                        </a:rPr>
                        <a:t>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Journal paper from Elsevier, 2019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This research presents an intelligent Smart Watering System (SWS) that is helped by an Android application for smart water consumption in small and medium-scale gardens and fields. The suggested system relies on a collection of affordable and widely available sensors that record information about plants and environmental variables in real-time, such as temperature, humidity, light intensity, and soil moisture level.</a:t>
                      </a:r>
                    </a:p>
                    <a:p>
                      <a:endParaRPr lang="en-IN" dirty="0"/>
                    </a:p>
                  </a:txBody>
                  <a:tcPr/>
                </a:tc>
                <a:extLst>
                  <a:ext uri="{0D108BD9-81ED-4DB2-BD59-A6C34878D82A}">
                    <a16:rowId xmlns:a16="http://schemas.microsoft.com/office/drawing/2014/main" val="3994391107"/>
                  </a:ext>
                </a:extLst>
              </a:tr>
            </a:tbl>
          </a:graphicData>
        </a:graphic>
      </p:graphicFrame>
    </p:spTree>
    <p:extLst>
      <p:ext uri="{BB962C8B-B14F-4D97-AF65-F5344CB8AC3E}">
        <p14:creationId xmlns:p14="http://schemas.microsoft.com/office/powerpoint/2010/main" val="123874055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{0578F24D-BC09-4C4E-8B1A-D69B53FA5AB4}tf78438558_win32</Template>
  <TotalTime>103</TotalTime>
  <Words>1444</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Sabon Next LT</vt:lpstr>
      <vt:lpstr>Times New Roman</vt:lpstr>
      <vt:lpstr>Office Theme</vt:lpstr>
      <vt:lpstr>DESIGN AND IMPLEMENTATION OF FUZZY LOGIC BASED EXPERT SYSTEM IN AGRICULTURE  </vt:lpstr>
      <vt:lpstr>AGENDA</vt:lpstr>
      <vt:lpstr>Introduction</vt:lpstr>
      <vt:lpstr>Motivations and challenges</vt:lpstr>
      <vt:lpstr>Challenges</vt:lpstr>
      <vt:lpstr>Literature survey</vt:lpstr>
      <vt:lpstr>PowerPoint Presentation</vt:lpstr>
      <vt:lpstr>PowerPoint Presentation</vt:lpstr>
      <vt:lpstr>PowerPoint Presentation</vt:lpstr>
      <vt:lpstr>Objective</vt:lpstr>
      <vt:lpstr>Related tools and Framework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FUZZY LOGIC BASED EXPERT SYSTEM IN AGRICULTURE</dc:title>
  <dc:subject/>
  <dc:creator>Hari Narayan Pandey</dc:creator>
  <cp:lastModifiedBy>Shreya Gupta</cp:lastModifiedBy>
  <cp:revision>2</cp:revision>
  <dcterms:created xsi:type="dcterms:W3CDTF">2022-10-07T09:14:58Z</dcterms:created>
  <dcterms:modified xsi:type="dcterms:W3CDTF">2023-08-23T11:11:09Z</dcterms:modified>
</cp:coreProperties>
</file>