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9" r:id="rId10"/>
    <p:sldId id="272" r:id="rId11"/>
    <p:sldId id="275"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63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92215759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e348f45cba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e348f45cba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e348f45cba_0_1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e348f45cba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e348f45cba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e348f45cb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e348f45cba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e348f45cba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348f45cba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348f45cba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e348f45cba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e348f45cba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e348f45cba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e348f45cba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ec325c1a61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ec325c1a61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ec325c1a61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ec325c1a61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e348f45cba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e348f45cba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CAR PRICE PREDICTION</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solidFill>
                  <a:srgbClr val="ADADAD"/>
                </a:solidFill>
              </a:rPr>
              <a:t>By </a:t>
            </a:r>
            <a:r>
              <a:rPr lang="en" dirty="0" smtClean="0">
                <a:solidFill>
                  <a:srgbClr val="ADADAD"/>
                </a:solidFill>
              </a:rPr>
              <a:t>Shreya Jain</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Random Forest Regressor</a:t>
            </a:r>
            <a:endParaRPr dirty="0"/>
          </a:p>
        </p:txBody>
      </p:sp>
      <p:pic>
        <p:nvPicPr>
          <p:cNvPr id="3" name="Picture 2">
            <a:extLst>
              <a:ext uri="{FF2B5EF4-FFF2-40B4-BE49-F238E27FC236}">
                <a16:creationId xmlns:a16="http://schemas.microsoft.com/office/drawing/2014/main" xmlns="" id="{0490A10A-C4C2-4349-98C2-E426FAC14F50}"/>
              </a:ext>
            </a:extLst>
          </p:cNvPr>
          <p:cNvPicPr>
            <a:picLocks noChangeAspect="1"/>
          </p:cNvPicPr>
          <p:nvPr/>
        </p:nvPicPr>
        <p:blipFill>
          <a:blip r:embed="rId3"/>
          <a:stretch>
            <a:fillRect/>
          </a:stretch>
        </p:blipFill>
        <p:spPr>
          <a:xfrm>
            <a:off x="1241777" y="1017725"/>
            <a:ext cx="6203218" cy="381033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In this project we learned about car resale market and how data science and machine learning can be so helpful in this field. </a:t>
            </a:r>
            <a:endParaRPr dirty="0"/>
          </a:p>
          <a:p>
            <a:pPr marL="0" lvl="0" indent="0" algn="l" rtl="0">
              <a:spcBef>
                <a:spcPts val="1200"/>
              </a:spcBef>
              <a:spcAft>
                <a:spcPts val="0"/>
              </a:spcAft>
              <a:buNone/>
            </a:pPr>
            <a:r>
              <a:rPr lang="en" dirty="0"/>
              <a:t>Using predictive modeling and EDA we can determine which factors impact the market and which factors can be helpful in determining the prices.</a:t>
            </a:r>
            <a:endParaRPr dirty="0"/>
          </a:p>
          <a:p>
            <a:pPr marL="0" lvl="0" indent="0" algn="l" rtl="0">
              <a:spcBef>
                <a:spcPts val="1200"/>
              </a:spcBef>
              <a:spcAft>
                <a:spcPts val="1200"/>
              </a:spcAft>
              <a:buNone/>
            </a:pPr>
            <a:r>
              <a:rPr lang="en" dirty="0"/>
              <a:t>After treating outliers, getting rid of redundant columns and other preprocessing, we manage to build a model which will give us fairly accurate results.</a:t>
            </a:r>
            <a:endParaRPr dirty="0"/>
          </a:p>
        </p:txBody>
      </p:sp>
      <p:sp>
        <p:nvSpPr>
          <p:cNvPr id="191" name="Google Shape;191;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Problem Statement</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With the covid 19 impact in the market, we have seen lot of changes in the car market. Now some cars are in demand hence making them costly and some are not in demand hence cheaper. 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Business Goal</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You have to scrape used cars data from sites like olx, cars24, cardekho, etc.</a:t>
            </a:r>
            <a:endParaRPr/>
          </a:p>
          <a:p>
            <a:pPr marL="0" lvl="0" indent="0" algn="l" rtl="0">
              <a:spcBef>
                <a:spcPts val="1200"/>
              </a:spcBef>
              <a:spcAft>
                <a:spcPts val="1200"/>
              </a:spcAft>
              <a:buNone/>
            </a:pPr>
            <a:r>
              <a:rPr lang="en"/>
              <a:t>You are required to model the price of cars with the available independent variables. This 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About Dataset</a:t>
            </a: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Data was collected from olx.in.</a:t>
            </a:r>
            <a:endParaRPr dirty="0"/>
          </a:p>
          <a:p>
            <a:pPr marL="0" lvl="0" indent="0" algn="l" rtl="0">
              <a:spcBef>
                <a:spcPts val="1200"/>
              </a:spcBef>
              <a:spcAft>
                <a:spcPts val="0"/>
              </a:spcAft>
              <a:buNone/>
            </a:pPr>
            <a:r>
              <a:rPr lang="en" dirty="0"/>
              <a:t>Data contains 18000 entries each having 9 variables.</a:t>
            </a:r>
            <a:endParaRPr dirty="0"/>
          </a:p>
          <a:p>
            <a:pPr marL="0" lvl="0" indent="0" algn="l" rtl="0">
              <a:spcBef>
                <a:spcPts val="1200"/>
              </a:spcBef>
              <a:spcAft>
                <a:spcPts val="0"/>
              </a:spcAft>
              <a:buNone/>
            </a:pPr>
            <a:r>
              <a:rPr lang="en" dirty="0"/>
              <a:t>Data contains Null values.</a:t>
            </a:r>
            <a:endParaRPr dirty="0"/>
          </a:p>
          <a:p>
            <a:pPr marL="0" lvl="0" indent="0" algn="l" rtl="0">
              <a:spcBef>
                <a:spcPts val="1200"/>
              </a:spcBef>
              <a:spcAft>
                <a:spcPts val="1200"/>
              </a:spcAft>
              <a:buNone/>
            </a:pPr>
            <a:r>
              <a:rPr lang="en" dirty="0"/>
              <a:t>Data contains numerical as well as categorical variable.</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Null Values</a:t>
            </a:r>
            <a:endParaRPr/>
          </a:p>
        </p:txBody>
      </p:sp>
      <p:sp>
        <p:nvSpPr>
          <p:cNvPr id="79" name="Google Shape;79;p17"/>
          <p:cNvSpPr txBox="1">
            <a:spLocks noGrp="1"/>
          </p:cNvSpPr>
          <p:nvPr>
            <p:ph type="body" idx="1"/>
          </p:nvPr>
        </p:nvSpPr>
        <p:spPr>
          <a:xfrm>
            <a:off x="311700" y="1152475"/>
            <a:ext cx="67152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There are many missing values present in the dataset. For the treatment of missing values, all the rows with missing values were dropped.</a:t>
            </a:r>
            <a:endParaRPr dirty="0"/>
          </a:p>
          <a:p>
            <a:pPr marL="0" lvl="0" indent="0" algn="l" rtl="0">
              <a:spcBef>
                <a:spcPts val="1200"/>
              </a:spcBef>
              <a:spcAft>
                <a:spcPts val="1200"/>
              </a:spcAft>
              <a:buNone/>
            </a:pPr>
            <a:r>
              <a:rPr lang="en" dirty="0"/>
              <a:t>After dropping missing values the shape of the dataset changed to (18000, 9).</a:t>
            </a:r>
            <a:endParaRPr dirty="0"/>
          </a:p>
        </p:txBody>
      </p:sp>
      <p:pic>
        <p:nvPicPr>
          <p:cNvPr id="3" name="Picture 2">
            <a:extLst>
              <a:ext uri="{FF2B5EF4-FFF2-40B4-BE49-F238E27FC236}">
                <a16:creationId xmlns:a16="http://schemas.microsoft.com/office/drawing/2014/main" xmlns="" id="{6F88C436-F5C7-450B-843D-9D62D2265E05}"/>
              </a:ext>
            </a:extLst>
          </p:cNvPr>
          <p:cNvPicPr>
            <a:picLocks noChangeAspect="1"/>
          </p:cNvPicPr>
          <p:nvPr/>
        </p:nvPicPr>
        <p:blipFill rotWithShape="1">
          <a:blip r:embed="rId3"/>
          <a:srcRect l="334" t="204" r="-334" b="88862"/>
          <a:stretch/>
        </p:blipFill>
        <p:spPr>
          <a:xfrm>
            <a:off x="1883356" y="2860675"/>
            <a:ext cx="4877223" cy="434968"/>
          </a:xfrm>
          <a:prstGeom prst="rect">
            <a:avLst/>
          </a:prstGeom>
        </p:spPr>
      </p:pic>
      <p:pic>
        <p:nvPicPr>
          <p:cNvPr id="5" name="Picture 4">
            <a:extLst>
              <a:ext uri="{FF2B5EF4-FFF2-40B4-BE49-F238E27FC236}">
                <a16:creationId xmlns:a16="http://schemas.microsoft.com/office/drawing/2014/main" xmlns="" id="{E59F2599-2DFA-494D-94C3-41C5733EE5B0}"/>
              </a:ext>
            </a:extLst>
          </p:cNvPr>
          <p:cNvPicPr>
            <a:picLocks noChangeAspect="1"/>
          </p:cNvPicPr>
          <p:nvPr/>
        </p:nvPicPr>
        <p:blipFill rotWithShape="1">
          <a:blip r:embed="rId3"/>
          <a:srcRect t="10934" r="71092"/>
          <a:stretch/>
        </p:blipFill>
        <p:spPr>
          <a:xfrm>
            <a:off x="7188644" y="1089166"/>
            <a:ext cx="1409912" cy="354301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This is the countplot for one of the variable, Brand.</a:t>
            </a:r>
            <a:endParaRPr dirty="0"/>
          </a:p>
          <a:p>
            <a:pPr marL="0" lvl="0" indent="0" algn="l" rtl="0">
              <a:spcBef>
                <a:spcPts val="1200"/>
              </a:spcBef>
              <a:spcAft>
                <a:spcPts val="1200"/>
              </a:spcAft>
              <a:buNone/>
            </a:pPr>
            <a:r>
              <a:rPr lang="en" dirty="0"/>
              <a:t>As we can see, Maruti Suzuki has the highest count, followed by Hyundai.</a:t>
            </a:r>
            <a:endParaRPr dirty="0"/>
          </a:p>
        </p:txBody>
      </p:sp>
      <p:sp>
        <p:nvSpPr>
          <p:cNvPr id="86" name="Google Shape;86;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EDA</a:t>
            </a:r>
            <a:endParaRPr/>
          </a:p>
        </p:txBody>
      </p:sp>
      <p:pic>
        <p:nvPicPr>
          <p:cNvPr id="3" name="Picture 2">
            <a:extLst>
              <a:ext uri="{FF2B5EF4-FFF2-40B4-BE49-F238E27FC236}">
                <a16:creationId xmlns:a16="http://schemas.microsoft.com/office/drawing/2014/main" xmlns="" id="{53745444-ADE0-4BAD-9B67-D0F74FF57D6B}"/>
              </a:ext>
            </a:extLst>
          </p:cNvPr>
          <p:cNvPicPr>
            <a:picLocks noChangeAspect="1"/>
          </p:cNvPicPr>
          <p:nvPr/>
        </p:nvPicPr>
        <p:blipFill>
          <a:blip r:embed="rId3"/>
          <a:stretch>
            <a:fillRect/>
          </a:stretch>
        </p:blipFill>
        <p:spPr>
          <a:xfrm>
            <a:off x="795963" y="2035968"/>
            <a:ext cx="7552074" cy="286464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body" idx="1"/>
          </p:nvPr>
        </p:nvSpPr>
        <p:spPr>
          <a:xfrm>
            <a:off x="311699" y="1152475"/>
            <a:ext cx="8520599"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This is the countplot for one of the variable, Fuel Types.</a:t>
            </a:r>
            <a:endParaRPr dirty="0"/>
          </a:p>
          <a:p>
            <a:pPr marL="0" lvl="0" indent="0" algn="l" rtl="0">
              <a:spcBef>
                <a:spcPts val="1200"/>
              </a:spcBef>
              <a:spcAft>
                <a:spcPts val="0"/>
              </a:spcAft>
              <a:buNone/>
            </a:pPr>
            <a:r>
              <a:rPr lang="en" dirty="0"/>
              <a:t>As we can see, Petrol has the highest count, followed by Diesel.</a:t>
            </a:r>
            <a:endParaRPr dirty="0"/>
          </a:p>
          <a:p>
            <a:pPr marL="0" lvl="0" indent="0" algn="l" rtl="0">
              <a:spcBef>
                <a:spcPts val="1200"/>
              </a:spcBef>
              <a:spcAft>
                <a:spcPts val="1200"/>
              </a:spcAft>
              <a:buNone/>
            </a:pPr>
            <a:r>
              <a:rPr lang="en" dirty="0"/>
              <a:t>While CNG &amp; Hybrid has the least value.</a:t>
            </a:r>
            <a:endParaRPr dirty="0"/>
          </a:p>
        </p:txBody>
      </p:sp>
      <p:sp>
        <p:nvSpPr>
          <p:cNvPr id="93" name="Google Shape;93;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EDA</a:t>
            </a:r>
            <a:endParaRPr/>
          </a:p>
        </p:txBody>
      </p:sp>
      <p:pic>
        <p:nvPicPr>
          <p:cNvPr id="3" name="Picture 2">
            <a:extLst>
              <a:ext uri="{FF2B5EF4-FFF2-40B4-BE49-F238E27FC236}">
                <a16:creationId xmlns:a16="http://schemas.microsoft.com/office/drawing/2014/main" xmlns="" id="{1AE284B3-06BA-484E-A0B0-8ADB531EF984}"/>
              </a:ext>
            </a:extLst>
          </p:cNvPr>
          <p:cNvPicPr>
            <a:picLocks noChangeAspect="1"/>
          </p:cNvPicPr>
          <p:nvPr/>
        </p:nvPicPr>
        <p:blipFill>
          <a:blip r:embed="rId3"/>
          <a:stretch>
            <a:fillRect/>
          </a:stretch>
        </p:blipFill>
        <p:spPr>
          <a:xfrm>
            <a:off x="4571998" y="2128838"/>
            <a:ext cx="4129891" cy="207041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body" idx="1"/>
          </p:nvPr>
        </p:nvSpPr>
        <p:spPr>
          <a:xfrm>
            <a:off x="311699" y="1152475"/>
            <a:ext cx="8520599"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This is the countplot for one of the variable, States.</a:t>
            </a:r>
            <a:endParaRPr dirty="0"/>
          </a:p>
          <a:p>
            <a:pPr marL="0" lvl="0" indent="0" algn="l" rtl="0">
              <a:spcBef>
                <a:spcPts val="1200"/>
              </a:spcBef>
              <a:spcAft>
                <a:spcPts val="1200"/>
              </a:spcAft>
              <a:buNone/>
            </a:pPr>
            <a:r>
              <a:rPr lang="en" dirty="0"/>
              <a:t>As we can see, the data in this graph is well spread. Haryana seems to have highest count while Maharashtra has the lowest count among them.</a:t>
            </a:r>
            <a:endParaRPr dirty="0"/>
          </a:p>
        </p:txBody>
      </p:sp>
      <p:sp>
        <p:nvSpPr>
          <p:cNvPr id="100" name="Google Shape;100;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EDA</a:t>
            </a:r>
            <a:endParaRPr dirty="0"/>
          </a:p>
        </p:txBody>
      </p:sp>
      <p:pic>
        <p:nvPicPr>
          <p:cNvPr id="3" name="Picture 2">
            <a:extLst>
              <a:ext uri="{FF2B5EF4-FFF2-40B4-BE49-F238E27FC236}">
                <a16:creationId xmlns:a16="http://schemas.microsoft.com/office/drawing/2014/main" xmlns="" id="{6CA8935F-7490-4C7A-A669-81ABE998B71B}"/>
              </a:ext>
            </a:extLst>
          </p:cNvPr>
          <p:cNvPicPr>
            <a:picLocks noChangeAspect="1"/>
          </p:cNvPicPr>
          <p:nvPr/>
        </p:nvPicPr>
        <p:blipFill>
          <a:blip r:embed="rId3"/>
          <a:stretch>
            <a:fillRect/>
          </a:stretch>
        </p:blipFill>
        <p:spPr>
          <a:xfrm>
            <a:off x="799773" y="2371724"/>
            <a:ext cx="7544454" cy="259318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Model Building</a:t>
            </a:r>
            <a:endParaRPr dirty="0"/>
          </a:p>
        </p:txBody>
      </p:sp>
      <p:sp>
        <p:nvSpPr>
          <p:cNvPr id="143" name="Google Shape;143;p26"/>
          <p:cNvSpPr txBox="1">
            <a:spLocks noGrp="1"/>
          </p:cNvSpPr>
          <p:nvPr>
            <p:ph type="body" idx="1"/>
          </p:nvPr>
        </p:nvSpPr>
        <p:spPr>
          <a:xfrm>
            <a:off x="311700" y="1152475"/>
            <a:ext cx="2612122"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The first thing we will do is get the best random state, for train test split. We will do this with the help of a simple linear regression model.</a:t>
            </a:r>
            <a:endParaRPr dirty="0"/>
          </a:p>
        </p:txBody>
      </p:sp>
      <p:pic>
        <p:nvPicPr>
          <p:cNvPr id="9" name="Picture 8">
            <a:extLst>
              <a:ext uri="{FF2B5EF4-FFF2-40B4-BE49-F238E27FC236}">
                <a16:creationId xmlns:a16="http://schemas.microsoft.com/office/drawing/2014/main" xmlns="" id="{4169ADE9-CF41-4E58-AE8E-C2F95017C079}"/>
              </a:ext>
            </a:extLst>
          </p:cNvPr>
          <p:cNvPicPr>
            <a:picLocks noChangeAspect="1"/>
          </p:cNvPicPr>
          <p:nvPr/>
        </p:nvPicPr>
        <p:blipFill>
          <a:blip r:embed="rId3"/>
          <a:stretch>
            <a:fillRect/>
          </a:stretch>
        </p:blipFill>
        <p:spPr>
          <a:xfrm>
            <a:off x="3429252" y="634497"/>
            <a:ext cx="5403048" cy="3932261"/>
          </a:xfrm>
          <a:prstGeom prst="rect">
            <a:avLst/>
          </a:prstGeom>
        </p:spPr>
      </p:pic>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TotalTime>
  <Words>503</Words>
  <Application>Microsoft Office PowerPoint</Application>
  <PresentationFormat>On-screen Show (16:9)</PresentationFormat>
  <Paragraphs>32</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Simple Dark</vt:lpstr>
      <vt:lpstr>CAR PRICE PREDICTION</vt:lpstr>
      <vt:lpstr>Problem Statement</vt:lpstr>
      <vt:lpstr>Business Goal</vt:lpstr>
      <vt:lpstr>About Dataset</vt:lpstr>
      <vt:lpstr>Null Values</vt:lpstr>
      <vt:lpstr>EDA</vt:lpstr>
      <vt:lpstr>EDA</vt:lpstr>
      <vt:lpstr>EDA</vt:lpstr>
      <vt:lpstr>Model Building</vt:lpstr>
      <vt:lpstr>Random Forest Regressor</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PRICE PREDICTION</dc:title>
  <dc:creator>Shubham Dewangan</dc:creator>
  <cp:lastModifiedBy>User</cp:lastModifiedBy>
  <cp:revision>3</cp:revision>
  <dcterms:modified xsi:type="dcterms:W3CDTF">2021-09-26T12:30:06Z</dcterms:modified>
</cp:coreProperties>
</file>