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48" r:id="rId1"/>
  </p:sldMasterIdLst>
  <p:notesMasterIdLst>
    <p:notesMasterId r:id="rId36"/>
  </p:notesMasterIdLst>
  <p:sldIdLst>
    <p:sldId id="302" r:id="rId2"/>
    <p:sldId id="257" r:id="rId3"/>
    <p:sldId id="303" r:id="rId4"/>
    <p:sldId id="258" r:id="rId5"/>
    <p:sldId id="286" r:id="rId6"/>
    <p:sldId id="305" r:id="rId7"/>
    <p:sldId id="306" r:id="rId8"/>
    <p:sldId id="307" r:id="rId9"/>
    <p:sldId id="308" r:id="rId10"/>
    <p:sldId id="265" r:id="rId11"/>
    <p:sldId id="310" r:id="rId12"/>
    <p:sldId id="311" r:id="rId13"/>
    <p:sldId id="312" r:id="rId14"/>
    <p:sldId id="313" r:id="rId15"/>
    <p:sldId id="309" r:id="rId16"/>
    <p:sldId id="334" r:id="rId17"/>
    <p:sldId id="288" r:id="rId18"/>
    <p:sldId id="289" r:id="rId19"/>
    <p:sldId id="314" r:id="rId20"/>
    <p:sldId id="316" r:id="rId21"/>
    <p:sldId id="317" r:id="rId22"/>
    <p:sldId id="318" r:id="rId23"/>
    <p:sldId id="319" r:id="rId24"/>
    <p:sldId id="320" r:id="rId25"/>
    <p:sldId id="321" r:id="rId26"/>
    <p:sldId id="335" r:id="rId27"/>
    <p:sldId id="322" r:id="rId28"/>
    <p:sldId id="324" r:id="rId29"/>
    <p:sldId id="325" r:id="rId30"/>
    <p:sldId id="326" r:id="rId31"/>
    <p:sldId id="327" r:id="rId32"/>
    <p:sldId id="331" r:id="rId33"/>
    <p:sldId id="270" r:id="rId34"/>
    <p:sldId id="33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8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1B039-BF79-4EB8-AFB5-C4D06EB80066}" type="datetimeFigureOut">
              <a:rPr lang="en-US" smtClean="0"/>
              <a:t>10/12/2021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A57E6-510D-48C4-B3CB-0A4B36D3AED0}" type="slidenum">
              <a:rPr lang="en-US" smtClean="0"/>
              <a:t>‹#›</a:t>
            </a:fld>
            <a:endParaRPr lang="en-US"/>
          </a:p>
        </p:txBody>
      </p:sp>
    </p:spTree>
    <p:extLst>
      <p:ext uri="{BB962C8B-B14F-4D97-AF65-F5344CB8AC3E}">
        <p14:creationId xmlns:p14="http://schemas.microsoft.com/office/powerpoint/2010/main" val="42139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150378-18D8-42B2-AA1B-885D515A0878}" type="datetime1">
              <a:rPr lang="en-US" smtClean="0"/>
              <a:t>10/12/2021</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3571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D4EAF-84EB-4409-BD44-13319F1F106B}" type="datetime1">
              <a:rPr lang="en-US" smtClean="0"/>
              <a:t>10/12/2021</a:t>
            </a:fld>
            <a:endParaRPr lang="en-US" dirty="0"/>
          </a:p>
        </p:txBody>
      </p:sp>
      <p:sp>
        <p:nvSpPr>
          <p:cNvPr id="5"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8128417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D4EAF-84EB-4409-BD44-13319F1F106B}" type="datetime1">
              <a:rPr lang="en-US" smtClean="0"/>
              <a:t>10/12/2021</a:t>
            </a:fld>
            <a:endParaRPr lang="en-US" dirty="0"/>
          </a:p>
        </p:txBody>
      </p:sp>
      <p:sp>
        <p:nvSpPr>
          <p:cNvPr id="5"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7081240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D4EAF-84EB-4409-BD44-13319F1F106B}" type="datetime1">
              <a:rPr lang="en-US" smtClean="0"/>
              <a:t>10/12/2021</a:t>
            </a:fld>
            <a:endParaRPr lang="en-US" dirty="0"/>
          </a:p>
        </p:txBody>
      </p:sp>
      <p:sp>
        <p:nvSpPr>
          <p:cNvPr id="5"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2723630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0FA951A-F4D3-4955-8F24-92D20D315AD8}" type="datetime1">
              <a:rPr lang="en-US" smtClean="0"/>
              <a:t>10/12/2021</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FLIPROBO TECHNOLOGIES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3B850FF-6169-4056-8077-06FFA93A5366}" type="slidenum">
              <a:rPr lang="en-US" smtClean="0"/>
              <a:t>‹#›</a:t>
            </a:fld>
            <a:endParaRPr lang="en-US"/>
          </a:p>
        </p:txBody>
      </p:sp>
    </p:spTree>
    <p:extLst>
      <p:ext uri="{BB962C8B-B14F-4D97-AF65-F5344CB8AC3E}">
        <p14:creationId xmlns:p14="http://schemas.microsoft.com/office/powerpoint/2010/main" val="278495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D4EAF-84EB-4409-BD44-13319F1F106B}" type="datetime1">
              <a:rPr lang="en-US" smtClean="0"/>
              <a:t>10/12/2021</a:t>
            </a:fld>
            <a:endParaRPr lang="en-US" dirty="0"/>
          </a:p>
        </p:txBody>
      </p:sp>
      <p:sp>
        <p:nvSpPr>
          <p:cNvPr id="6" name="Footer Placeholder 5"/>
          <p:cNvSpPr>
            <a:spLocks noGrp="1"/>
          </p:cNvSpPr>
          <p:nvPr>
            <p:ph type="ftr" sz="quarter" idx="11"/>
          </p:nvPr>
        </p:nvSpPr>
        <p:spPr/>
        <p:txBody>
          <a:bodyPr/>
          <a:lstStyle/>
          <a:p>
            <a:r>
              <a:rPr lang="en-US"/>
              <a:t>FLIPROBO TECHNOLOGIES</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76728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D4EAF-84EB-4409-BD44-13319F1F106B}" type="datetime1">
              <a:rPr lang="en-US" smtClean="0"/>
              <a:t>10/12/2021</a:t>
            </a:fld>
            <a:endParaRPr lang="en-US" dirty="0"/>
          </a:p>
        </p:txBody>
      </p:sp>
      <p:sp>
        <p:nvSpPr>
          <p:cNvPr id="8" name="Footer Placeholder 7"/>
          <p:cNvSpPr>
            <a:spLocks noGrp="1"/>
          </p:cNvSpPr>
          <p:nvPr>
            <p:ph type="ftr" sz="quarter" idx="11"/>
          </p:nvPr>
        </p:nvSpPr>
        <p:spPr/>
        <p:txBody>
          <a:bodyPr/>
          <a:lstStyle/>
          <a:p>
            <a:r>
              <a:rPr lang="en-US"/>
              <a:t>FLIPROBO TECHNOLOGIES</a:t>
            </a:r>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5246523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2D75A-B0FD-4720-A136-ADD1126BAEC8}" type="datetime1">
              <a:rPr lang="en-US" smtClean="0"/>
              <a:t>10/12/2021</a:t>
            </a:fld>
            <a:endParaRPr lang="en-US"/>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155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BC663-FC9E-456C-B417-73D232E00C02}" type="datetime1">
              <a:rPr lang="en-US" smtClean="0"/>
              <a:t>10/12/2021</a:t>
            </a:fld>
            <a:endParaRPr lang="en-US"/>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63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D4EAF-84EB-4409-BD44-13319F1F106B}" type="datetime1">
              <a:rPr lang="en-US" smtClean="0"/>
              <a:t>10/12/2021</a:t>
            </a:fld>
            <a:endParaRPr lang="en-US" dirty="0"/>
          </a:p>
        </p:txBody>
      </p:sp>
      <p:sp>
        <p:nvSpPr>
          <p:cNvPr id="6" name="Footer Placeholder 5"/>
          <p:cNvSpPr>
            <a:spLocks noGrp="1"/>
          </p:cNvSpPr>
          <p:nvPr>
            <p:ph type="ftr" sz="quarter" idx="11"/>
          </p:nvPr>
        </p:nvSpPr>
        <p:spPr/>
        <p:txBody>
          <a:bodyPr/>
          <a:lstStyle/>
          <a:p>
            <a:r>
              <a:rPr lang="en-US"/>
              <a:t>FLIPROBO TECHNOLOGIES</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1104691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58EE0-12FC-478C-B733-FC29126B9262}" type="datetime1">
              <a:rPr lang="en-US" smtClean="0"/>
              <a:t>10/12/2021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45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71D4EAF-84EB-4409-BD44-13319F1F106B}" type="datetime1">
              <a:rPr lang="en-US" smtClean="0"/>
              <a:t>10/12/2021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FLIPROBO TECHNOLOGIES</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28812829"/>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 y="2013621"/>
            <a:ext cx="11551920" cy="1829761"/>
          </a:xfrm>
        </p:spPr>
        <p:txBody>
          <a:bodyPr>
            <a:normAutofit/>
          </a:bodyPr>
          <a:lstStyle/>
          <a:p>
            <a:pPr algn="ctr"/>
            <a:r>
              <a:rPr lang="en-US" sz="5400" dirty="0">
                <a:solidFill>
                  <a:srgbClr val="AB2400"/>
                </a:solidFill>
                <a:effectLst/>
                <a:latin typeface="Cooper Black" panose="0208090404030B020404" pitchFamily="18" charset="0"/>
                <a:cs typeface="Arial" panose="020B0604020202020204" pitchFamily="34" charset="0"/>
              </a:rPr>
              <a:t>Malignant Comment Classifier Project</a:t>
            </a:r>
            <a:endParaRPr lang="en-IN" sz="5400" dirty="0">
              <a:solidFill>
                <a:srgbClr val="AB2400"/>
              </a:solidFill>
              <a:effectLst/>
              <a:latin typeface="Cooper Black" panose="0208090404030B020404" pitchFamily="18" charset="0"/>
              <a:cs typeface="Arial" panose="020B0604020202020204" pitchFamily="34" charset="0"/>
            </a:endParaRPr>
          </a:p>
        </p:txBody>
      </p:sp>
      <p:sp>
        <p:nvSpPr>
          <p:cNvPr id="3" name="Subtitle 2"/>
          <p:cNvSpPr>
            <a:spLocks noGrp="1"/>
          </p:cNvSpPr>
          <p:nvPr>
            <p:ph type="subTitle" idx="1"/>
          </p:nvPr>
        </p:nvSpPr>
        <p:spPr>
          <a:xfrm>
            <a:off x="6982690" y="5584310"/>
            <a:ext cx="4775199" cy="484905"/>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                	Submitted </a:t>
            </a:r>
            <a:r>
              <a:rPr lang="en-US" sz="2400" b="1" dirty="0">
                <a:solidFill>
                  <a:schemeClr val="tx1"/>
                </a:solidFill>
                <a:latin typeface="Arial" panose="020B0604020202020204" pitchFamily="34" charset="0"/>
                <a:cs typeface="Arial" panose="020B0604020202020204" pitchFamily="34" charset="0"/>
              </a:rPr>
              <a:t>by:			 </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Shreya</a:t>
            </a:r>
            <a:r>
              <a:rPr lang="en-US" sz="2400" b="1" dirty="0" smtClean="0">
                <a:solidFill>
                  <a:schemeClr val="tx1"/>
                </a:solidFill>
                <a:latin typeface="Arial" panose="020B0604020202020204" pitchFamily="34" charset="0"/>
                <a:cs typeface="Arial" panose="020B0604020202020204" pitchFamily="34" charset="0"/>
              </a:rPr>
              <a:t> Jain </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522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10</a:t>
            </a:fld>
            <a:endParaRPr lang="en-US"/>
          </a:p>
        </p:txBody>
      </p:sp>
      <p:pic>
        <p:nvPicPr>
          <p:cNvPr id="9" name="Picture 8">
            <a:extLst>
              <a:ext uri="{FF2B5EF4-FFF2-40B4-BE49-F238E27FC236}">
                <a16:creationId xmlns:a16="http://schemas.microsoft.com/office/drawing/2014/main" xmlns="" id="{26CE6AAD-DE02-4105-8191-86B1670C79B6}"/>
              </a:ext>
            </a:extLst>
          </p:cNvPr>
          <p:cNvPicPr>
            <a:picLocks noChangeAspect="1"/>
          </p:cNvPicPr>
          <p:nvPr/>
        </p:nvPicPr>
        <p:blipFill>
          <a:blip r:embed="rId2"/>
          <a:stretch>
            <a:fillRect/>
          </a:stretch>
        </p:blipFill>
        <p:spPr>
          <a:xfrm>
            <a:off x="819150" y="1104699"/>
            <a:ext cx="3718882" cy="2324301"/>
          </a:xfrm>
          <a:prstGeom prst="rect">
            <a:avLst/>
          </a:prstGeom>
        </p:spPr>
      </p:pic>
      <p:pic>
        <p:nvPicPr>
          <p:cNvPr id="11" name="Picture 10">
            <a:extLst>
              <a:ext uri="{FF2B5EF4-FFF2-40B4-BE49-F238E27FC236}">
                <a16:creationId xmlns:a16="http://schemas.microsoft.com/office/drawing/2014/main" xmlns="" id="{864DDC00-DCC5-4206-8AAC-9DEC8446C3DD}"/>
              </a:ext>
            </a:extLst>
          </p:cNvPr>
          <p:cNvPicPr>
            <a:picLocks noChangeAspect="1"/>
          </p:cNvPicPr>
          <p:nvPr/>
        </p:nvPicPr>
        <p:blipFill>
          <a:blip r:embed="rId3"/>
          <a:stretch>
            <a:fillRect/>
          </a:stretch>
        </p:blipFill>
        <p:spPr>
          <a:xfrm>
            <a:off x="835664" y="3600168"/>
            <a:ext cx="4572396" cy="1867062"/>
          </a:xfrm>
          <a:prstGeom prst="rect">
            <a:avLst/>
          </a:prstGeom>
        </p:spPr>
      </p:pic>
      <p:pic>
        <p:nvPicPr>
          <p:cNvPr id="13" name="Picture 12">
            <a:extLst>
              <a:ext uri="{FF2B5EF4-FFF2-40B4-BE49-F238E27FC236}">
                <a16:creationId xmlns:a16="http://schemas.microsoft.com/office/drawing/2014/main" xmlns="" id="{317163E2-4ECF-429E-A337-913D62EB7E4B}"/>
              </a:ext>
            </a:extLst>
          </p:cNvPr>
          <p:cNvPicPr>
            <a:picLocks noChangeAspect="1"/>
          </p:cNvPicPr>
          <p:nvPr/>
        </p:nvPicPr>
        <p:blipFill>
          <a:blip r:embed="rId4"/>
          <a:stretch>
            <a:fillRect/>
          </a:stretch>
        </p:blipFill>
        <p:spPr>
          <a:xfrm>
            <a:off x="5687793" y="1466383"/>
            <a:ext cx="4999153" cy="4000847"/>
          </a:xfrm>
          <a:prstGeom prst="rect">
            <a:avLst/>
          </a:prstGeom>
        </p:spPr>
      </p:pic>
    </p:spTree>
    <p:extLst>
      <p:ext uri="{BB962C8B-B14F-4D97-AF65-F5344CB8AC3E}">
        <p14:creationId xmlns:p14="http://schemas.microsoft.com/office/powerpoint/2010/main" val="107425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11</a:t>
            </a:fld>
            <a:endParaRPr lang="en-US"/>
          </a:p>
        </p:txBody>
      </p:sp>
      <p:pic>
        <p:nvPicPr>
          <p:cNvPr id="11" name="Picture 10">
            <a:extLst>
              <a:ext uri="{FF2B5EF4-FFF2-40B4-BE49-F238E27FC236}">
                <a16:creationId xmlns:a16="http://schemas.microsoft.com/office/drawing/2014/main" xmlns="" id="{2BE87E51-8DF5-4C8A-820E-D5BA5CAC1F90}"/>
              </a:ext>
            </a:extLst>
          </p:cNvPr>
          <p:cNvPicPr>
            <a:picLocks noChangeAspect="1"/>
          </p:cNvPicPr>
          <p:nvPr/>
        </p:nvPicPr>
        <p:blipFill>
          <a:blip r:embed="rId2"/>
          <a:stretch>
            <a:fillRect/>
          </a:stretch>
        </p:blipFill>
        <p:spPr>
          <a:xfrm>
            <a:off x="418768" y="1249491"/>
            <a:ext cx="3833192" cy="4359018"/>
          </a:xfrm>
          <a:prstGeom prst="rect">
            <a:avLst/>
          </a:prstGeom>
        </p:spPr>
      </p:pic>
      <p:pic>
        <p:nvPicPr>
          <p:cNvPr id="13" name="Picture 12">
            <a:extLst>
              <a:ext uri="{FF2B5EF4-FFF2-40B4-BE49-F238E27FC236}">
                <a16:creationId xmlns:a16="http://schemas.microsoft.com/office/drawing/2014/main" xmlns="" id="{2AB3F09F-46CA-4CEE-9A11-258988D3AB97}"/>
              </a:ext>
            </a:extLst>
          </p:cNvPr>
          <p:cNvPicPr>
            <a:picLocks noChangeAspect="1"/>
          </p:cNvPicPr>
          <p:nvPr/>
        </p:nvPicPr>
        <p:blipFill>
          <a:blip r:embed="rId3"/>
          <a:stretch>
            <a:fillRect/>
          </a:stretch>
        </p:blipFill>
        <p:spPr>
          <a:xfrm>
            <a:off x="4542337" y="1485731"/>
            <a:ext cx="3154953" cy="3886537"/>
          </a:xfrm>
          <a:prstGeom prst="rect">
            <a:avLst/>
          </a:prstGeom>
        </p:spPr>
      </p:pic>
      <p:pic>
        <p:nvPicPr>
          <p:cNvPr id="15" name="Picture 14">
            <a:extLst>
              <a:ext uri="{FF2B5EF4-FFF2-40B4-BE49-F238E27FC236}">
                <a16:creationId xmlns:a16="http://schemas.microsoft.com/office/drawing/2014/main" xmlns="" id="{6BDCD76F-017A-4EEB-A59C-8422AC32C952}"/>
              </a:ext>
            </a:extLst>
          </p:cNvPr>
          <p:cNvPicPr>
            <a:picLocks noChangeAspect="1"/>
          </p:cNvPicPr>
          <p:nvPr/>
        </p:nvPicPr>
        <p:blipFill>
          <a:blip r:embed="rId4"/>
          <a:stretch>
            <a:fillRect/>
          </a:stretch>
        </p:blipFill>
        <p:spPr>
          <a:xfrm>
            <a:off x="7987667" y="1470423"/>
            <a:ext cx="3048264" cy="3993226"/>
          </a:xfrm>
          <a:prstGeom prst="rect">
            <a:avLst/>
          </a:prstGeom>
        </p:spPr>
      </p:pic>
      <p:pic>
        <p:nvPicPr>
          <p:cNvPr id="17" name="Picture 16">
            <a:extLst>
              <a:ext uri="{FF2B5EF4-FFF2-40B4-BE49-F238E27FC236}">
                <a16:creationId xmlns:a16="http://schemas.microsoft.com/office/drawing/2014/main" xmlns="" id="{87AE21C5-FE87-4A1D-87FF-BA3F062CACF9}"/>
              </a:ext>
            </a:extLst>
          </p:cNvPr>
          <p:cNvPicPr>
            <a:picLocks noChangeAspect="1"/>
          </p:cNvPicPr>
          <p:nvPr/>
        </p:nvPicPr>
        <p:blipFill>
          <a:blip r:embed="rId5"/>
          <a:stretch>
            <a:fillRect/>
          </a:stretch>
        </p:blipFill>
        <p:spPr>
          <a:xfrm>
            <a:off x="838200" y="5608509"/>
            <a:ext cx="5204911" cy="457240"/>
          </a:xfrm>
          <a:prstGeom prst="rect">
            <a:avLst/>
          </a:prstGeom>
        </p:spPr>
      </p:pic>
    </p:spTree>
    <p:extLst>
      <p:ext uri="{BB962C8B-B14F-4D97-AF65-F5344CB8AC3E}">
        <p14:creationId xmlns:p14="http://schemas.microsoft.com/office/powerpoint/2010/main" val="81593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12</a:t>
            </a:fld>
            <a:endParaRPr lang="en-US"/>
          </a:p>
        </p:txBody>
      </p:sp>
      <p:pic>
        <p:nvPicPr>
          <p:cNvPr id="6" name="Picture 5">
            <a:extLst>
              <a:ext uri="{FF2B5EF4-FFF2-40B4-BE49-F238E27FC236}">
                <a16:creationId xmlns:a16="http://schemas.microsoft.com/office/drawing/2014/main" xmlns="" id="{01D9385F-DDB6-49EB-9BD4-DA480FB8BA2E}"/>
              </a:ext>
            </a:extLst>
          </p:cNvPr>
          <p:cNvPicPr>
            <a:picLocks noChangeAspect="1"/>
          </p:cNvPicPr>
          <p:nvPr/>
        </p:nvPicPr>
        <p:blipFill>
          <a:blip r:embed="rId2"/>
          <a:stretch>
            <a:fillRect/>
          </a:stretch>
        </p:blipFill>
        <p:spPr>
          <a:xfrm>
            <a:off x="3085839" y="1584800"/>
            <a:ext cx="6020322" cy="3688400"/>
          </a:xfrm>
          <a:prstGeom prst="rect">
            <a:avLst/>
          </a:prstGeom>
        </p:spPr>
      </p:pic>
    </p:spTree>
    <p:extLst>
      <p:ext uri="{BB962C8B-B14F-4D97-AF65-F5344CB8AC3E}">
        <p14:creationId xmlns:p14="http://schemas.microsoft.com/office/powerpoint/2010/main" val="85804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13</a:t>
            </a:fld>
            <a:endParaRPr lang="en-US"/>
          </a:p>
        </p:txBody>
      </p:sp>
      <p:pic>
        <p:nvPicPr>
          <p:cNvPr id="6" name="Picture 5">
            <a:extLst>
              <a:ext uri="{FF2B5EF4-FFF2-40B4-BE49-F238E27FC236}">
                <a16:creationId xmlns:a16="http://schemas.microsoft.com/office/drawing/2014/main" xmlns="" id="{E3BE5988-4072-4BB0-AFFE-4A09E325C1BC}"/>
              </a:ext>
            </a:extLst>
          </p:cNvPr>
          <p:cNvPicPr>
            <a:picLocks noChangeAspect="1"/>
          </p:cNvPicPr>
          <p:nvPr/>
        </p:nvPicPr>
        <p:blipFill>
          <a:blip r:embed="rId2"/>
          <a:stretch>
            <a:fillRect/>
          </a:stretch>
        </p:blipFill>
        <p:spPr>
          <a:xfrm>
            <a:off x="2274239" y="1136459"/>
            <a:ext cx="7643522" cy="5136325"/>
          </a:xfrm>
          <a:prstGeom prst="rect">
            <a:avLst/>
          </a:prstGeom>
        </p:spPr>
      </p:pic>
    </p:spTree>
    <p:extLst>
      <p:ext uri="{BB962C8B-B14F-4D97-AF65-F5344CB8AC3E}">
        <p14:creationId xmlns:p14="http://schemas.microsoft.com/office/powerpoint/2010/main" val="98616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14</a:t>
            </a:fld>
            <a:endParaRPr lang="en-US"/>
          </a:p>
        </p:txBody>
      </p:sp>
      <p:pic>
        <p:nvPicPr>
          <p:cNvPr id="9" name="Picture 8">
            <a:extLst>
              <a:ext uri="{FF2B5EF4-FFF2-40B4-BE49-F238E27FC236}">
                <a16:creationId xmlns:a16="http://schemas.microsoft.com/office/drawing/2014/main" xmlns="" id="{C6F6B7B4-1892-412E-96D3-CCACF779E2BF}"/>
              </a:ext>
            </a:extLst>
          </p:cNvPr>
          <p:cNvPicPr>
            <a:picLocks noChangeAspect="1"/>
          </p:cNvPicPr>
          <p:nvPr/>
        </p:nvPicPr>
        <p:blipFill>
          <a:blip r:embed="rId2"/>
          <a:stretch>
            <a:fillRect/>
          </a:stretch>
        </p:blipFill>
        <p:spPr>
          <a:xfrm>
            <a:off x="2258997" y="1006584"/>
            <a:ext cx="7674005" cy="5334462"/>
          </a:xfrm>
          <a:prstGeom prst="rect">
            <a:avLst/>
          </a:prstGeom>
        </p:spPr>
      </p:pic>
    </p:spTree>
    <p:extLst>
      <p:ext uri="{BB962C8B-B14F-4D97-AF65-F5344CB8AC3E}">
        <p14:creationId xmlns:p14="http://schemas.microsoft.com/office/powerpoint/2010/main" val="363901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15</a:t>
            </a:fld>
            <a:endParaRPr lang="en-US"/>
          </a:p>
        </p:txBody>
      </p:sp>
      <p:sp>
        <p:nvSpPr>
          <p:cNvPr id="5" name="Rectangle 4"/>
          <p:cNvSpPr/>
          <p:nvPr/>
        </p:nvSpPr>
        <p:spPr>
          <a:xfrm>
            <a:off x="950540" y="2168840"/>
            <a:ext cx="2135521" cy="369332"/>
          </a:xfrm>
          <a:prstGeom prst="rect">
            <a:avLst/>
          </a:prstGeom>
        </p:spPr>
        <p:txBody>
          <a:bodyPr wrap="none">
            <a:spAutoFit/>
          </a:bodyPr>
          <a:lstStyle/>
          <a:p>
            <a:r>
              <a:rPr lang="en-US" b="1" dirty="0"/>
              <a:t>Malignant Words:</a:t>
            </a:r>
            <a:endParaRPr lang="en-US" dirty="0"/>
          </a:p>
        </p:txBody>
      </p:sp>
      <p:sp>
        <p:nvSpPr>
          <p:cNvPr id="10" name="Rectangle 9"/>
          <p:cNvSpPr/>
          <p:nvPr/>
        </p:nvSpPr>
        <p:spPr>
          <a:xfrm>
            <a:off x="3709459" y="1454814"/>
            <a:ext cx="3353803" cy="584775"/>
          </a:xfrm>
          <a:prstGeom prst="rect">
            <a:avLst/>
          </a:prstGeom>
        </p:spPr>
        <p:txBody>
          <a:bodyPr wrap="none">
            <a:spAutoFit/>
          </a:bodyPr>
          <a:lstStyle/>
          <a:p>
            <a:r>
              <a:rPr lang="en-US" sz="3200" b="1" dirty="0">
                <a:solidFill>
                  <a:srgbClr val="AB2400"/>
                </a:solidFill>
                <a:latin typeface="Arial" panose="020B0604020202020204" pitchFamily="34" charset="0"/>
                <a:cs typeface="Arial" panose="020B0604020202020204" pitchFamily="34" charset="0"/>
              </a:rPr>
              <a:t>WORD-CLOUDS</a:t>
            </a:r>
          </a:p>
        </p:txBody>
      </p:sp>
      <p:pic>
        <p:nvPicPr>
          <p:cNvPr id="11" name="Picture 10">
            <a:extLst>
              <a:ext uri="{FF2B5EF4-FFF2-40B4-BE49-F238E27FC236}">
                <a16:creationId xmlns:a16="http://schemas.microsoft.com/office/drawing/2014/main" xmlns="" id="{EF7A7626-825E-4482-AF3F-7124D96B6D68}"/>
              </a:ext>
            </a:extLst>
          </p:cNvPr>
          <p:cNvPicPr>
            <a:picLocks noChangeAspect="1"/>
          </p:cNvPicPr>
          <p:nvPr/>
        </p:nvPicPr>
        <p:blipFill>
          <a:blip r:embed="rId2"/>
          <a:stretch>
            <a:fillRect/>
          </a:stretch>
        </p:blipFill>
        <p:spPr>
          <a:xfrm>
            <a:off x="3223657" y="2168840"/>
            <a:ext cx="6950042" cy="3657917"/>
          </a:xfrm>
          <a:prstGeom prst="rect">
            <a:avLst/>
          </a:prstGeom>
        </p:spPr>
      </p:pic>
    </p:spTree>
    <p:extLst>
      <p:ext uri="{BB962C8B-B14F-4D97-AF65-F5344CB8AC3E}">
        <p14:creationId xmlns:p14="http://schemas.microsoft.com/office/powerpoint/2010/main" val="244054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586E-75FF-43C7-BDD4-13700468F851}"/>
              </a:ext>
            </a:extLst>
          </p:cNvPr>
          <p:cNvSpPr>
            <a:spLocks noGrp="1"/>
          </p:cNvSpPr>
          <p:nvPr>
            <p:ph type="title"/>
          </p:nvPr>
        </p:nvSpPr>
        <p:spPr>
          <a:xfrm>
            <a:off x="838199"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16</a:t>
            </a:fld>
            <a:endParaRPr lang="en-US"/>
          </a:p>
        </p:txBody>
      </p:sp>
      <p:sp>
        <p:nvSpPr>
          <p:cNvPr id="7" name="Rectangle 6"/>
          <p:cNvSpPr/>
          <p:nvPr/>
        </p:nvSpPr>
        <p:spPr>
          <a:xfrm>
            <a:off x="838199" y="2234066"/>
            <a:ext cx="2691763" cy="369332"/>
          </a:xfrm>
          <a:prstGeom prst="rect">
            <a:avLst/>
          </a:prstGeom>
        </p:spPr>
        <p:txBody>
          <a:bodyPr wrap="none">
            <a:spAutoFit/>
          </a:bodyPr>
          <a:lstStyle/>
          <a:p>
            <a:r>
              <a:rPr lang="en-US" b="1" dirty="0" err="1"/>
              <a:t>NoN</a:t>
            </a:r>
            <a:r>
              <a:rPr lang="en-US" b="1" dirty="0"/>
              <a:t> Malignant Words:</a:t>
            </a:r>
            <a:endParaRPr lang="en-US" dirty="0"/>
          </a:p>
        </p:txBody>
      </p:sp>
      <p:sp>
        <p:nvSpPr>
          <p:cNvPr id="10" name="Rectangle 9"/>
          <p:cNvSpPr/>
          <p:nvPr/>
        </p:nvSpPr>
        <p:spPr>
          <a:xfrm>
            <a:off x="4419097" y="1296688"/>
            <a:ext cx="3353803" cy="584775"/>
          </a:xfrm>
          <a:prstGeom prst="rect">
            <a:avLst/>
          </a:prstGeom>
        </p:spPr>
        <p:txBody>
          <a:bodyPr wrap="none">
            <a:spAutoFit/>
          </a:bodyPr>
          <a:lstStyle/>
          <a:p>
            <a:r>
              <a:rPr lang="en-US" sz="3200" b="1" dirty="0">
                <a:solidFill>
                  <a:srgbClr val="AB2400"/>
                </a:solidFill>
                <a:latin typeface="Arial" panose="020B0604020202020204" pitchFamily="34" charset="0"/>
                <a:cs typeface="Arial" panose="020B0604020202020204" pitchFamily="34" charset="0"/>
              </a:rPr>
              <a:t>WORD-CLOUDS</a:t>
            </a:r>
          </a:p>
        </p:txBody>
      </p:sp>
      <p:pic>
        <p:nvPicPr>
          <p:cNvPr id="11" name="Picture 10">
            <a:extLst>
              <a:ext uri="{FF2B5EF4-FFF2-40B4-BE49-F238E27FC236}">
                <a16:creationId xmlns:a16="http://schemas.microsoft.com/office/drawing/2014/main" xmlns="" id="{35831DFB-356C-44F4-9B12-80D7F00C3E6F}"/>
              </a:ext>
            </a:extLst>
          </p:cNvPr>
          <p:cNvPicPr>
            <a:picLocks noChangeAspect="1"/>
          </p:cNvPicPr>
          <p:nvPr/>
        </p:nvPicPr>
        <p:blipFill>
          <a:blip r:embed="rId2"/>
          <a:stretch>
            <a:fillRect/>
          </a:stretch>
        </p:blipFill>
        <p:spPr>
          <a:xfrm>
            <a:off x="3675879" y="2234066"/>
            <a:ext cx="6774767" cy="3665538"/>
          </a:xfrm>
          <a:prstGeom prst="rect">
            <a:avLst/>
          </a:prstGeom>
        </p:spPr>
      </p:pic>
    </p:spTree>
    <p:extLst>
      <p:ext uri="{BB962C8B-B14F-4D97-AF65-F5344CB8AC3E}">
        <p14:creationId xmlns:p14="http://schemas.microsoft.com/office/powerpoint/2010/main" val="300012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B9515-BC8C-43CC-A83C-A0ACE07F7D38}"/>
              </a:ext>
            </a:extLst>
          </p:cNvPr>
          <p:cNvSpPr>
            <a:spLocks noGrp="1"/>
          </p:cNvSpPr>
          <p:nvPr>
            <p:ph type="title"/>
          </p:nvPr>
        </p:nvSpPr>
        <p:spPr>
          <a:xfrm>
            <a:off x="1066800" y="0"/>
            <a:ext cx="10058400" cy="1609344"/>
          </a:xfrm>
        </p:spPr>
        <p:txBody>
          <a:bodyPr>
            <a:noAutofit/>
          </a:bodyPr>
          <a:lstStyle/>
          <a:p>
            <a:r>
              <a:rPr lang="en-US" sz="4400" dirty="0">
                <a:solidFill>
                  <a:srgbClr val="AB2400"/>
                </a:solidFill>
                <a:effectLst/>
                <a:latin typeface="Arial" panose="020B0604020202020204" pitchFamily="34" charset="0"/>
                <a:cs typeface="Arial" panose="020B0604020202020204" pitchFamily="34" charset="0"/>
              </a:rPr>
              <a:t>ADDED NEW FEATURE – COMMENT LABEL</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17</a:t>
            </a:fld>
            <a:endParaRPr lang="en-US"/>
          </a:p>
        </p:txBody>
      </p:sp>
      <p:pic>
        <p:nvPicPr>
          <p:cNvPr id="6" name="Picture 5">
            <a:extLst>
              <a:ext uri="{FF2B5EF4-FFF2-40B4-BE49-F238E27FC236}">
                <a16:creationId xmlns:a16="http://schemas.microsoft.com/office/drawing/2014/main" xmlns="" id="{9CC22D4A-51D6-4CE2-9D32-7BD7C123BA5F}"/>
              </a:ext>
            </a:extLst>
          </p:cNvPr>
          <p:cNvPicPr>
            <a:picLocks noChangeAspect="1"/>
          </p:cNvPicPr>
          <p:nvPr/>
        </p:nvPicPr>
        <p:blipFill>
          <a:blip r:embed="rId2"/>
          <a:stretch>
            <a:fillRect/>
          </a:stretch>
        </p:blipFill>
        <p:spPr>
          <a:xfrm>
            <a:off x="1088136" y="2770252"/>
            <a:ext cx="6850974" cy="3330229"/>
          </a:xfrm>
          <a:prstGeom prst="rect">
            <a:avLst/>
          </a:prstGeom>
        </p:spPr>
      </p:pic>
      <p:pic>
        <p:nvPicPr>
          <p:cNvPr id="10" name="Picture 9">
            <a:extLst>
              <a:ext uri="{FF2B5EF4-FFF2-40B4-BE49-F238E27FC236}">
                <a16:creationId xmlns:a16="http://schemas.microsoft.com/office/drawing/2014/main" xmlns="" id="{BBDB839E-1B36-4BCA-8AB6-64383177E59B}"/>
              </a:ext>
            </a:extLst>
          </p:cNvPr>
          <p:cNvPicPr>
            <a:picLocks noChangeAspect="1"/>
          </p:cNvPicPr>
          <p:nvPr/>
        </p:nvPicPr>
        <p:blipFill>
          <a:blip r:embed="rId3"/>
          <a:stretch>
            <a:fillRect/>
          </a:stretch>
        </p:blipFill>
        <p:spPr>
          <a:xfrm>
            <a:off x="4304709" y="1272149"/>
            <a:ext cx="6820491" cy="1158340"/>
          </a:xfrm>
          <a:prstGeom prst="rect">
            <a:avLst/>
          </a:prstGeom>
        </p:spPr>
      </p:pic>
    </p:spTree>
    <p:extLst>
      <p:ext uri="{BB962C8B-B14F-4D97-AF65-F5344CB8AC3E}">
        <p14:creationId xmlns:p14="http://schemas.microsoft.com/office/powerpoint/2010/main" val="60994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2396"/>
            <a:ext cx="10472928"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PREPRATION</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18</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xmlns="" id="{8CF78637-0915-4BB8-8CEA-90DE6ED2438B}"/>
              </a:ext>
            </a:extLst>
          </p:cNvPr>
          <p:cNvPicPr>
            <a:picLocks noChangeAspect="1"/>
          </p:cNvPicPr>
          <p:nvPr/>
        </p:nvPicPr>
        <p:blipFill>
          <a:blip r:embed="rId2"/>
          <a:stretch>
            <a:fillRect/>
          </a:stretch>
        </p:blipFill>
        <p:spPr>
          <a:xfrm>
            <a:off x="398054" y="971447"/>
            <a:ext cx="7620660" cy="2362405"/>
          </a:xfrm>
          <a:prstGeom prst="rect">
            <a:avLst/>
          </a:prstGeom>
        </p:spPr>
      </p:pic>
      <p:pic>
        <p:nvPicPr>
          <p:cNvPr id="14" name="Picture 13">
            <a:extLst>
              <a:ext uri="{FF2B5EF4-FFF2-40B4-BE49-F238E27FC236}">
                <a16:creationId xmlns:a16="http://schemas.microsoft.com/office/drawing/2014/main" xmlns="" id="{59B236D4-B64F-4B6C-A3B6-43F0D0B966EC}"/>
              </a:ext>
            </a:extLst>
          </p:cNvPr>
          <p:cNvPicPr>
            <a:picLocks noChangeAspect="1"/>
          </p:cNvPicPr>
          <p:nvPr/>
        </p:nvPicPr>
        <p:blipFill>
          <a:blip r:embed="rId3"/>
          <a:stretch>
            <a:fillRect/>
          </a:stretch>
        </p:blipFill>
        <p:spPr>
          <a:xfrm>
            <a:off x="409485" y="3429000"/>
            <a:ext cx="7597798" cy="2179509"/>
          </a:xfrm>
          <a:prstGeom prst="rect">
            <a:avLst/>
          </a:prstGeom>
        </p:spPr>
      </p:pic>
    </p:spTree>
    <p:extLst>
      <p:ext uri="{BB962C8B-B14F-4D97-AF65-F5344CB8AC3E}">
        <p14:creationId xmlns:p14="http://schemas.microsoft.com/office/powerpoint/2010/main" val="294268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PREPRATION</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19</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xmlns="" id="{69F683D9-AC19-4476-859A-852BD10C1DA1}"/>
              </a:ext>
            </a:extLst>
          </p:cNvPr>
          <p:cNvPicPr>
            <a:picLocks noChangeAspect="1"/>
          </p:cNvPicPr>
          <p:nvPr/>
        </p:nvPicPr>
        <p:blipFill>
          <a:blip r:embed="rId2"/>
          <a:stretch>
            <a:fillRect/>
          </a:stretch>
        </p:blipFill>
        <p:spPr>
          <a:xfrm>
            <a:off x="453061" y="1142787"/>
            <a:ext cx="7597798" cy="4915326"/>
          </a:xfrm>
          <a:prstGeom prst="rect">
            <a:avLst/>
          </a:prstGeom>
        </p:spPr>
      </p:pic>
    </p:spTree>
    <p:extLst>
      <p:ext uri="{BB962C8B-B14F-4D97-AF65-F5344CB8AC3E}">
        <p14:creationId xmlns:p14="http://schemas.microsoft.com/office/powerpoint/2010/main" val="242971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96374-EF3E-49F9-9124-DA6705E44C7F}"/>
              </a:ext>
            </a:extLst>
          </p:cNvPr>
          <p:cNvSpPr>
            <a:spLocks noGrp="1"/>
          </p:cNvSpPr>
          <p:nvPr>
            <p:ph type="title"/>
          </p:nvPr>
        </p:nvSpPr>
        <p:spPr>
          <a:xfrm>
            <a:off x="913774" y="0"/>
            <a:ext cx="10364451" cy="1596177"/>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BUSINESS PROBLEM FRAMING</a:t>
            </a:r>
            <a:endParaRPr lang="en-US" sz="4400" dirty="0">
              <a:solidFill>
                <a:srgbClr val="AB2400"/>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3C248A7-C68C-4C5D-9A8F-96DB900E1245}"/>
              </a:ext>
            </a:extLst>
          </p:cNvPr>
          <p:cNvSpPr>
            <a:spLocks noGrp="1"/>
          </p:cNvSpPr>
          <p:nvPr>
            <p:ph idx="1"/>
          </p:nvPr>
        </p:nvSpPr>
        <p:spPr>
          <a:xfrm>
            <a:off x="913773" y="1596177"/>
            <a:ext cx="10364452" cy="4513998"/>
          </a:xfrm>
        </p:spPr>
        <p:txBody>
          <a:bodyPr>
            <a:noAutofit/>
          </a:bodyPr>
          <a:lstStyle/>
          <a:p>
            <a:pPr lvl="0"/>
            <a:r>
              <a:rPr lang="en-IN"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t>
            </a:r>
            <a:r>
              <a:rPr lang="en-IN" dirty="0" err="1">
                <a:latin typeface="Arial" panose="020B0604020202020204" pitchFamily="34" charset="0"/>
                <a:cs typeface="Arial" panose="020B0604020202020204" pitchFamily="34" charset="0"/>
              </a:rPr>
              <a:t>and</a:t>
            </a:r>
            <a:r>
              <a:rPr lang="en-IN" sz="2000" dirty="0" err="1">
                <a:latin typeface="Arial" panose="020B0604020202020204" pitchFamily="34" charset="0"/>
                <a:cs typeface="Arial" panose="020B0604020202020204" pitchFamily="34" charset="0"/>
              </a:rPr>
              <a:t>offensive</a:t>
            </a:r>
            <a:r>
              <a:rPr lang="en-IN" sz="2000" dirty="0">
                <a:latin typeface="Arial" panose="020B0604020202020204" pitchFamily="34" charset="0"/>
                <a:cs typeface="Arial" panose="020B0604020202020204" pitchFamily="34" charset="0"/>
              </a:rPr>
              <a:t> comments. This can take a toll on anyone and affect them mentally leading to depression, mental illness, self-hatred and suicidal thoughts.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2</a:t>
            </a:fld>
            <a:endParaRPr lang="en-US"/>
          </a:p>
        </p:txBody>
      </p:sp>
    </p:spTree>
    <p:extLst>
      <p:ext uri="{BB962C8B-B14F-4D97-AF65-F5344CB8AC3E}">
        <p14:creationId xmlns:p14="http://schemas.microsoft.com/office/powerpoint/2010/main" val="176842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11628"/>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20</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10" name="Picture 9">
            <a:extLst>
              <a:ext uri="{FF2B5EF4-FFF2-40B4-BE49-F238E27FC236}">
                <a16:creationId xmlns:a16="http://schemas.microsoft.com/office/drawing/2014/main" xmlns="" id="{47D861A3-ACD7-4A76-B186-8006261EABEC}"/>
              </a:ext>
            </a:extLst>
          </p:cNvPr>
          <p:cNvPicPr/>
          <p:nvPr/>
        </p:nvPicPr>
        <p:blipFill>
          <a:blip r:embed="rId2"/>
          <a:stretch>
            <a:fillRect/>
          </a:stretch>
        </p:blipFill>
        <p:spPr>
          <a:xfrm>
            <a:off x="133648" y="1094061"/>
            <a:ext cx="9693254" cy="3663841"/>
          </a:xfrm>
          <a:prstGeom prst="rect">
            <a:avLst/>
          </a:prstGeom>
        </p:spPr>
      </p:pic>
      <p:pic>
        <p:nvPicPr>
          <p:cNvPr id="11" name="Picture 10">
            <a:extLst>
              <a:ext uri="{FF2B5EF4-FFF2-40B4-BE49-F238E27FC236}">
                <a16:creationId xmlns:a16="http://schemas.microsoft.com/office/drawing/2014/main" xmlns="" id="{D1B32161-B3D4-42D9-8903-4FCAD94AD0B2}"/>
              </a:ext>
            </a:extLst>
          </p:cNvPr>
          <p:cNvPicPr/>
          <p:nvPr/>
        </p:nvPicPr>
        <p:blipFill rotWithShape="1">
          <a:blip r:embed="rId3"/>
          <a:srcRect r="30520"/>
          <a:stretch/>
        </p:blipFill>
        <p:spPr>
          <a:xfrm>
            <a:off x="4680586" y="1027429"/>
            <a:ext cx="6968490" cy="3510598"/>
          </a:xfrm>
          <a:prstGeom prst="rect">
            <a:avLst/>
          </a:prstGeom>
        </p:spPr>
      </p:pic>
    </p:spTree>
    <p:extLst>
      <p:ext uri="{BB962C8B-B14F-4D97-AF65-F5344CB8AC3E}">
        <p14:creationId xmlns:p14="http://schemas.microsoft.com/office/powerpoint/2010/main" val="119829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21</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a:extLst>
              <a:ext uri="{FF2B5EF4-FFF2-40B4-BE49-F238E27FC236}">
                <a16:creationId xmlns:a16="http://schemas.microsoft.com/office/drawing/2014/main" xmlns="" id="{9C97CCB7-6F3C-414F-B4D8-2B39FB3D9B16}"/>
              </a:ext>
            </a:extLst>
          </p:cNvPr>
          <p:cNvPicPr/>
          <p:nvPr/>
        </p:nvPicPr>
        <p:blipFill>
          <a:blip r:embed="rId2"/>
          <a:stretch>
            <a:fillRect/>
          </a:stretch>
        </p:blipFill>
        <p:spPr>
          <a:xfrm>
            <a:off x="0" y="1096727"/>
            <a:ext cx="10834279" cy="3458708"/>
          </a:xfrm>
          <a:prstGeom prst="rect">
            <a:avLst/>
          </a:prstGeom>
        </p:spPr>
      </p:pic>
      <p:pic>
        <p:nvPicPr>
          <p:cNvPr id="9" name="Picture 8">
            <a:extLst>
              <a:ext uri="{FF2B5EF4-FFF2-40B4-BE49-F238E27FC236}">
                <a16:creationId xmlns:a16="http://schemas.microsoft.com/office/drawing/2014/main" xmlns="" id="{B3894848-916A-41DF-9D79-09311F21231D}"/>
              </a:ext>
            </a:extLst>
          </p:cNvPr>
          <p:cNvPicPr/>
          <p:nvPr/>
        </p:nvPicPr>
        <p:blipFill rotWithShape="1">
          <a:blip r:embed="rId3"/>
          <a:srcRect l="6605" r="31483"/>
          <a:stretch/>
        </p:blipFill>
        <p:spPr>
          <a:xfrm>
            <a:off x="5347252" y="1439012"/>
            <a:ext cx="6603956" cy="3798909"/>
          </a:xfrm>
          <a:prstGeom prst="rect">
            <a:avLst/>
          </a:prstGeom>
        </p:spPr>
      </p:pic>
    </p:spTree>
    <p:extLst>
      <p:ext uri="{BB962C8B-B14F-4D97-AF65-F5344CB8AC3E}">
        <p14:creationId xmlns:p14="http://schemas.microsoft.com/office/powerpoint/2010/main" val="243537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22</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a16="http://schemas.microsoft.com/office/drawing/2014/main" xmlns="" id="{246FB827-2847-42D7-AE82-4A1700343DB6}"/>
              </a:ext>
            </a:extLst>
          </p:cNvPr>
          <p:cNvPicPr/>
          <p:nvPr/>
        </p:nvPicPr>
        <p:blipFill>
          <a:blip r:embed="rId2"/>
          <a:stretch>
            <a:fillRect/>
          </a:stretch>
        </p:blipFill>
        <p:spPr>
          <a:xfrm>
            <a:off x="0" y="993554"/>
            <a:ext cx="10077152" cy="3364230"/>
          </a:xfrm>
          <a:prstGeom prst="rect">
            <a:avLst/>
          </a:prstGeom>
        </p:spPr>
      </p:pic>
      <p:pic>
        <p:nvPicPr>
          <p:cNvPr id="10" name="Picture 9">
            <a:extLst>
              <a:ext uri="{FF2B5EF4-FFF2-40B4-BE49-F238E27FC236}">
                <a16:creationId xmlns:a16="http://schemas.microsoft.com/office/drawing/2014/main" xmlns="" id="{944618D7-C57D-42EA-BFCE-26C372584769}"/>
              </a:ext>
            </a:extLst>
          </p:cNvPr>
          <p:cNvPicPr/>
          <p:nvPr/>
        </p:nvPicPr>
        <p:blipFill rotWithShape="1">
          <a:blip r:embed="rId3"/>
          <a:srcRect l="6384" r="31288"/>
          <a:stretch/>
        </p:blipFill>
        <p:spPr>
          <a:xfrm>
            <a:off x="5396948" y="780670"/>
            <a:ext cx="6554260" cy="3324225"/>
          </a:xfrm>
          <a:prstGeom prst="rect">
            <a:avLst/>
          </a:prstGeom>
        </p:spPr>
      </p:pic>
    </p:spTree>
    <p:extLst>
      <p:ext uri="{BB962C8B-B14F-4D97-AF65-F5344CB8AC3E}">
        <p14:creationId xmlns:p14="http://schemas.microsoft.com/office/powerpoint/2010/main" val="268764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656409" y="17"/>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23</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a16="http://schemas.microsoft.com/office/drawing/2014/main" xmlns="" id="{7C29FD34-C365-40AF-B0F3-576F05AF2C88}"/>
              </a:ext>
            </a:extLst>
          </p:cNvPr>
          <p:cNvPicPr/>
          <p:nvPr/>
        </p:nvPicPr>
        <p:blipFill rotWithShape="1">
          <a:blip r:embed="rId2"/>
          <a:srcRect l="3104" r="51117"/>
          <a:stretch/>
        </p:blipFill>
        <p:spPr>
          <a:xfrm>
            <a:off x="133647" y="1134876"/>
            <a:ext cx="5491901" cy="3642167"/>
          </a:xfrm>
          <a:prstGeom prst="rect">
            <a:avLst/>
          </a:prstGeom>
        </p:spPr>
      </p:pic>
      <p:pic>
        <p:nvPicPr>
          <p:cNvPr id="10" name="Picture 9">
            <a:extLst>
              <a:ext uri="{FF2B5EF4-FFF2-40B4-BE49-F238E27FC236}">
                <a16:creationId xmlns:a16="http://schemas.microsoft.com/office/drawing/2014/main" xmlns="" id="{3D4D5FB6-67C7-4D63-A24D-6A14909F6F70}"/>
              </a:ext>
            </a:extLst>
          </p:cNvPr>
          <p:cNvPicPr/>
          <p:nvPr/>
        </p:nvPicPr>
        <p:blipFill rotWithShape="1">
          <a:blip r:embed="rId3"/>
          <a:srcRect l="7063" r="33264"/>
          <a:stretch/>
        </p:blipFill>
        <p:spPr>
          <a:xfrm>
            <a:off x="5625548" y="1325580"/>
            <a:ext cx="6464808" cy="3988054"/>
          </a:xfrm>
          <a:prstGeom prst="rect">
            <a:avLst/>
          </a:prstGeom>
        </p:spPr>
      </p:pic>
    </p:spTree>
    <p:extLst>
      <p:ext uri="{BB962C8B-B14F-4D97-AF65-F5344CB8AC3E}">
        <p14:creationId xmlns:p14="http://schemas.microsoft.com/office/powerpoint/2010/main" val="352558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24</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a16="http://schemas.microsoft.com/office/drawing/2014/main" xmlns="" id="{30E3A371-9A04-4E4C-9470-6D9FC4F21B8E}"/>
              </a:ext>
            </a:extLst>
          </p:cNvPr>
          <p:cNvPicPr/>
          <p:nvPr/>
        </p:nvPicPr>
        <p:blipFill rotWithShape="1">
          <a:blip r:embed="rId2"/>
          <a:srcRect l="4954" r="50999"/>
          <a:stretch/>
        </p:blipFill>
        <p:spPr>
          <a:xfrm>
            <a:off x="364490" y="1014987"/>
            <a:ext cx="4864735" cy="4014213"/>
          </a:xfrm>
          <a:prstGeom prst="rect">
            <a:avLst/>
          </a:prstGeom>
        </p:spPr>
      </p:pic>
      <p:pic>
        <p:nvPicPr>
          <p:cNvPr id="10" name="Picture 9">
            <a:extLst>
              <a:ext uri="{FF2B5EF4-FFF2-40B4-BE49-F238E27FC236}">
                <a16:creationId xmlns:a16="http://schemas.microsoft.com/office/drawing/2014/main" xmlns="" id="{F494FDC8-9D96-414D-BA3D-ECFD4608905A}"/>
              </a:ext>
            </a:extLst>
          </p:cNvPr>
          <p:cNvPicPr/>
          <p:nvPr/>
        </p:nvPicPr>
        <p:blipFill rotWithShape="1">
          <a:blip r:embed="rId3"/>
          <a:srcRect l="6667" r="33670"/>
          <a:stretch/>
        </p:blipFill>
        <p:spPr>
          <a:xfrm>
            <a:off x="5229225" y="1461769"/>
            <a:ext cx="6721983" cy="3693795"/>
          </a:xfrm>
          <a:prstGeom prst="rect">
            <a:avLst/>
          </a:prstGeom>
        </p:spPr>
      </p:pic>
    </p:spTree>
    <p:extLst>
      <p:ext uri="{BB962C8B-B14F-4D97-AF65-F5344CB8AC3E}">
        <p14:creationId xmlns:p14="http://schemas.microsoft.com/office/powerpoint/2010/main" val="194555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7226"/>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25</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a16="http://schemas.microsoft.com/office/drawing/2014/main" xmlns="" id="{2434E0D0-98B3-49CD-A6BC-2A1D2ABA93F9}"/>
              </a:ext>
            </a:extLst>
          </p:cNvPr>
          <p:cNvPicPr/>
          <p:nvPr/>
        </p:nvPicPr>
        <p:blipFill>
          <a:blip r:embed="rId2"/>
          <a:stretch>
            <a:fillRect/>
          </a:stretch>
        </p:blipFill>
        <p:spPr>
          <a:xfrm>
            <a:off x="133648" y="1026336"/>
            <a:ext cx="10181927" cy="3688596"/>
          </a:xfrm>
          <a:prstGeom prst="rect">
            <a:avLst/>
          </a:prstGeom>
        </p:spPr>
      </p:pic>
      <p:pic>
        <p:nvPicPr>
          <p:cNvPr id="10" name="Picture 9">
            <a:extLst>
              <a:ext uri="{FF2B5EF4-FFF2-40B4-BE49-F238E27FC236}">
                <a16:creationId xmlns:a16="http://schemas.microsoft.com/office/drawing/2014/main" xmlns="" id="{F952FF5C-384B-4682-91A4-AE9A56BA21FF}"/>
              </a:ext>
            </a:extLst>
          </p:cNvPr>
          <p:cNvPicPr/>
          <p:nvPr/>
        </p:nvPicPr>
        <p:blipFill rotWithShape="1">
          <a:blip r:embed="rId3"/>
          <a:srcRect l="6049" r="32892"/>
          <a:stretch/>
        </p:blipFill>
        <p:spPr>
          <a:xfrm>
            <a:off x="5224611" y="1066313"/>
            <a:ext cx="6524625" cy="3608642"/>
          </a:xfrm>
          <a:prstGeom prst="rect">
            <a:avLst/>
          </a:prstGeom>
        </p:spPr>
      </p:pic>
    </p:spTree>
    <p:extLst>
      <p:ext uri="{BB962C8B-B14F-4D97-AF65-F5344CB8AC3E}">
        <p14:creationId xmlns:p14="http://schemas.microsoft.com/office/powerpoint/2010/main" val="53883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7226"/>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26</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a:extLst>
              <a:ext uri="{FF2B5EF4-FFF2-40B4-BE49-F238E27FC236}">
                <a16:creationId xmlns:a16="http://schemas.microsoft.com/office/drawing/2014/main" xmlns="" id="{7E7905A6-D8CF-4A27-9814-27AD18AA808F}"/>
              </a:ext>
            </a:extLst>
          </p:cNvPr>
          <p:cNvPicPr/>
          <p:nvPr/>
        </p:nvPicPr>
        <p:blipFill>
          <a:blip r:embed="rId2"/>
          <a:stretch>
            <a:fillRect/>
          </a:stretch>
        </p:blipFill>
        <p:spPr>
          <a:xfrm>
            <a:off x="41825" y="1150177"/>
            <a:ext cx="10515599" cy="3524778"/>
          </a:xfrm>
          <a:prstGeom prst="rect">
            <a:avLst/>
          </a:prstGeom>
        </p:spPr>
      </p:pic>
      <p:pic>
        <p:nvPicPr>
          <p:cNvPr id="11" name="Picture 10">
            <a:extLst>
              <a:ext uri="{FF2B5EF4-FFF2-40B4-BE49-F238E27FC236}">
                <a16:creationId xmlns:a16="http://schemas.microsoft.com/office/drawing/2014/main" xmlns="" id="{A53AEFED-0818-403B-9B15-2C33C79F21DF}"/>
              </a:ext>
            </a:extLst>
          </p:cNvPr>
          <p:cNvPicPr/>
          <p:nvPr/>
        </p:nvPicPr>
        <p:blipFill rotWithShape="1">
          <a:blip r:embed="rId3"/>
          <a:srcRect l="6393" r="33788"/>
          <a:stretch/>
        </p:blipFill>
        <p:spPr>
          <a:xfrm>
            <a:off x="5079067" y="977562"/>
            <a:ext cx="6872141" cy="3870008"/>
          </a:xfrm>
          <a:prstGeom prst="rect">
            <a:avLst/>
          </a:prstGeom>
        </p:spPr>
      </p:pic>
    </p:spTree>
    <p:extLst>
      <p:ext uri="{BB962C8B-B14F-4D97-AF65-F5344CB8AC3E}">
        <p14:creationId xmlns:p14="http://schemas.microsoft.com/office/powerpoint/2010/main" val="254384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SCORES SUMMARY</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27</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xmlns="" id="{F32FD293-424B-4A1F-B6ED-5C43B7B9CD48}"/>
              </a:ext>
            </a:extLst>
          </p:cNvPr>
          <p:cNvPicPr>
            <a:picLocks noChangeAspect="1"/>
          </p:cNvPicPr>
          <p:nvPr/>
        </p:nvPicPr>
        <p:blipFill>
          <a:blip r:embed="rId2"/>
          <a:stretch>
            <a:fillRect/>
          </a:stretch>
        </p:blipFill>
        <p:spPr>
          <a:xfrm>
            <a:off x="906490" y="1291976"/>
            <a:ext cx="10310732" cy="3863588"/>
          </a:xfrm>
          <a:prstGeom prst="rect">
            <a:avLst/>
          </a:prstGeom>
        </p:spPr>
      </p:pic>
    </p:spTree>
    <p:extLst>
      <p:ext uri="{BB962C8B-B14F-4D97-AF65-F5344CB8AC3E}">
        <p14:creationId xmlns:p14="http://schemas.microsoft.com/office/powerpoint/2010/main" val="1856066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FINAL MODEL</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28</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a:extLst>
              <a:ext uri="{FF2B5EF4-FFF2-40B4-BE49-F238E27FC236}">
                <a16:creationId xmlns:a16="http://schemas.microsoft.com/office/drawing/2014/main" xmlns="" id="{26F4DAEE-ECE7-43A4-8414-DDAB9E2FF8CF}"/>
              </a:ext>
            </a:extLst>
          </p:cNvPr>
          <p:cNvPicPr>
            <a:picLocks noChangeAspect="1"/>
          </p:cNvPicPr>
          <p:nvPr/>
        </p:nvPicPr>
        <p:blipFill>
          <a:blip r:embed="rId2"/>
          <a:stretch>
            <a:fillRect/>
          </a:stretch>
        </p:blipFill>
        <p:spPr>
          <a:xfrm>
            <a:off x="1130998" y="1078717"/>
            <a:ext cx="9930003" cy="4929872"/>
          </a:xfrm>
          <a:prstGeom prst="rect">
            <a:avLst/>
          </a:prstGeom>
        </p:spPr>
      </p:pic>
    </p:spTree>
    <p:extLst>
      <p:ext uri="{BB962C8B-B14F-4D97-AF65-F5344CB8AC3E}">
        <p14:creationId xmlns:p14="http://schemas.microsoft.com/office/powerpoint/2010/main" val="392940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FINAL MODEL</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29</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xmlns="" id="{928BB850-7031-45F7-8DBC-76EA9F24F8ED}"/>
              </a:ext>
            </a:extLst>
          </p:cNvPr>
          <p:cNvPicPr>
            <a:picLocks noChangeAspect="1"/>
          </p:cNvPicPr>
          <p:nvPr/>
        </p:nvPicPr>
        <p:blipFill>
          <a:blip r:embed="rId2"/>
          <a:stretch>
            <a:fillRect/>
          </a:stretch>
        </p:blipFill>
        <p:spPr>
          <a:xfrm>
            <a:off x="491293" y="1535284"/>
            <a:ext cx="5137982" cy="3810382"/>
          </a:xfrm>
          <a:prstGeom prst="rect">
            <a:avLst/>
          </a:prstGeom>
        </p:spPr>
      </p:pic>
      <p:pic>
        <p:nvPicPr>
          <p:cNvPr id="11" name="Picture 10">
            <a:extLst>
              <a:ext uri="{FF2B5EF4-FFF2-40B4-BE49-F238E27FC236}">
                <a16:creationId xmlns:a16="http://schemas.microsoft.com/office/drawing/2014/main" xmlns="" id="{71C36D67-94D4-4B71-9CD4-FB9489FF06B8}"/>
              </a:ext>
            </a:extLst>
          </p:cNvPr>
          <p:cNvPicPr>
            <a:picLocks noChangeAspect="1"/>
          </p:cNvPicPr>
          <p:nvPr/>
        </p:nvPicPr>
        <p:blipFill>
          <a:blip r:embed="rId3"/>
          <a:stretch>
            <a:fillRect/>
          </a:stretch>
        </p:blipFill>
        <p:spPr>
          <a:xfrm>
            <a:off x="6096000" y="1535284"/>
            <a:ext cx="5524500" cy="4057741"/>
          </a:xfrm>
          <a:prstGeom prst="rect">
            <a:avLst/>
          </a:prstGeom>
        </p:spPr>
      </p:pic>
    </p:spTree>
    <p:extLst>
      <p:ext uri="{BB962C8B-B14F-4D97-AF65-F5344CB8AC3E}">
        <p14:creationId xmlns:p14="http://schemas.microsoft.com/office/powerpoint/2010/main" val="34207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96374-EF3E-49F9-9124-DA6705E44C7F}"/>
              </a:ext>
            </a:extLst>
          </p:cNvPr>
          <p:cNvSpPr>
            <a:spLocks noGrp="1"/>
          </p:cNvSpPr>
          <p:nvPr>
            <p:ph type="title"/>
          </p:nvPr>
        </p:nvSpPr>
        <p:spPr>
          <a:xfrm>
            <a:off x="971548" y="0"/>
            <a:ext cx="10132314" cy="1293028"/>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BUSINESS PROBLEM FRAMING</a:t>
            </a:r>
            <a:endParaRPr lang="en-US" sz="4400" dirty="0">
              <a:solidFill>
                <a:srgbClr val="AB2400"/>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3C248A7-C68C-4C5D-9A8F-96DB900E1245}"/>
              </a:ext>
            </a:extLst>
          </p:cNvPr>
          <p:cNvSpPr>
            <a:spLocks noGrp="1"/>
          </p:cNvSpPr>
          <p:nvPr>
            <p:ph idx="1"/>
          </p:nvPr>
        </p:nvSpPr>
        <p:spPr>
          <a:xfrm>
            <a:off x="971548" y="1246783"/>
            <a:ext cx="10248903" cy="4525963"/>
          </a:xfrm>
        </p:spPr>
        <p:txBody>
          <a:bodyPr>
            <a:noAutofit/>
          </a:bodyPr>
          <a:lstStyle/>
          <a:p>
            <a:pPr marL="182563" lvl="0" indent="-182563"/>
            <a:r>
              <a:rPr lang="en-IN" dirty="0">
                <a:latin typeface="Arial" panose="020B060402020202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latin typeface="Arial" panose="020B0604020202020204" pitchFamily="34" charset="0"/>
                <a:cs typeface="Arial" panose="020B0604020202020204" pitchFamily="34" charset="0"/>
              </a:rPr>
              <a:t>unoffensive</a:t>
            </a:r>
            <a:r>
              <a:rPr lang="en-IN" dirty="0">
                <a:latin typeface="Arial" panose="020B0604020202020204" pitchFamily="34" charset="0"/>
                <a:cs typeface="Arial" panose="020B0604020202020204" pitchFamily="34" charset="0"/>
              </a:rPr>
              <a:t>, but “u are an idiot” is clearly offensive.</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3</a:t>
            </a:fld>
            <a:endParaRPr lang="en-US"/>
          </a:p>
        </p:txBody>
      </p:sp>
    </p:spTree>
    <p:extLst>
      <p:ext uri="{BB962C8B-B14F-4D97-AF65-F5344CB8AC3E}">
        <p14:creationId xmlns:p14="http://schemas.microsoft.com/office/powerpoint/2010/main" val="2695156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FINAL MODEL</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30</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xmlns="" id="{780AE76C-E4F7-41E8-9614-E66EA9AD215B}"/>
              </a:ext>
            </a:extLst>
          </p:cNvPr>
          <p:cNvPicPr>
            <a:picLocks noChangeAspect="1"/>
          </p:cNvPicPr>
          <p:nvPr/>
        </p:nvPicPr>
        <p:blipFill>
          <a:blip r:embed="rId2"/>
          <a:stretch>
            <a:fillRect/>
          </a:stretch>
        </p:blipFill>
        <p:spPr>
          <a:xfrm>
            <a:off x="1976280" y="1032321"/>
            <a:ext cx="8239439" cy="4934991"/>
          </a:xfrm>
          <a:prstGeom prst="rect">
            <a:avLst/>
          </a:prstGeom>
        </p:spPr>
      </p:pic>
    </p:spTree>
    <p:extLst>
      <p:ext uri="{BB962C8B-B14F-4D97-AF65-F5344CB8AC3E}">
        <p14:creationId xmlns:p14="http://schemas.microsoft.com/office/powerpoint/2010/main" val="4183317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2365"/>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PREDICTED VALUES</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31</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xmlns="" id="{8DD5445F-954A-4EEB-9B32-97D8F33CB4F6}"/>
              </a:ext>
            </a:extLst>
          </p:cNvPr>
          <p:cNvPicPr>
            <a:picLocks noChangeAspect="1"/>
          </p:cNvPicPr>
          <p:nvPr/>
        </p:nvPicPr>
        <p:blipFill>
          <a:blip r:embed="rId2"/>
          <a:stretch>
            <a:fillRect/>
          </a:stretch>
        </p:blipFill>
        <p:spPr>
          <a:xfrm>
            <a:off x="7576977" y="272961"/>
            <a:ext cx="4054191" cy="1745131"/>
          </a:xfrm>
          <a:prstGeom prst="rect">
            <a:avLst/>
          </a:prstGeom>
        </p:spPr>
      </p:pic>
      <p:pic>
        <p:nvPicPr>
          <p:cNvPr id="11" name="Picture 10">
            <a:extLst>
              <a:ext uri="{FF2B5EF4-FFF2-40B4-BE49-F238E27FC236}">
                <a16:creationId xmlns:a16="http://schemas.microsoft.com/office/drawing/2014/main" xmlns="" id="{2BD110F4-7F6F-461A-A7B7-9E94E3289E1A}"/>
              </a:ext>
            </a:extLst>
          </p:cNvPr>
          <p:cNvPicPr>
            <a:picLocks noChangeAspect="1"/>
          </p:cNvPicPr>
          <p:nvPr/>
        </p:nvPicPr>
        <p:blipFill>
          <a:blip r:embed="rId3"/>
          <a:stretch>
            <a:fillRect/>
          </a:stretch>
        </p:blipFill>
        <p:spPr>
          <a:xfrm>
            <a:off x="437819" y="2198359"/>
            <a:ext cx="7628281" cy="3894157"/>
          </a:xfrm>
          <a:prstGeom prst="rect">
            <a:avLst/>
          </a:prstGeom>
        </p:spPr>
      </p:pic>
    </p:spTree>
    <p:extLst>
      <p:ext uri="{BB962C8B-B14F-4D97-AF65-F5344CB8AC3E}">
        <p14:creationId xmlns:p14="http://schemas.microsoft.com/office/powerpoint/2010/main" val="378445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7C5D-74C3-401B-9168-DE72D599DECE}"/>
              </a:ext>
            </a:extLst>
          </p:cNvPr>
          <p:cNvSpPr>
            <a:spLocks noGrp="1"/>
          </p:cNvSpPr>
          <p:nvPr>
            <p:ph type="title"/>
          </p:nvPr>
        </p:nvSpPr>
        <p:spPr>
          <a:xfrm>
            <a:off x="838200" y="0"/>
            <a:ext cx="10515600" cy="1325563"/>
          </a:xfrm>
        </p:spPr>
        <p:txBody>
          <a:bodyPr>
            <a:normAutofit/>
          </a:bodyPr>
          <a:lstStyle/>
          <a:p>
            <a:pPr algn="ctr"/>
            <a:r>
              <a:rPr lang="en-US" sz="4400" dirty="0">
                <a:solidFill>
                  <a:srgbClr val="AB2400"/>
                </a:solidFill>
                <a:effectLst/>
                <a:latin typeface="Arial" panose="020B0604020202020204" pitchFamily="34" charset="0"/>
                <a:cs typeface="Arial" panose="020B0604020202020204" pitchFamily="34" charset="0"/>
              </a:rPr>
              <a:t>PREDICTED VALUES</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32</a:t>
            </a:fld>
            <a:endParaRPr lang="en-US"/>
          </a:p>
        </p:txBody>
      </p:sp>
      <p:sp>
        <p:nvSpPr>
          <p:cNvPr id="6" name="TextBox 5">
            <a:extLst>
              <a:ext uri="{FF2B5EF4-FFF2-40B4-BE49-F238E27FC236}">
                <a16:creationId xmlns:a16="http://schemas.microsoft.com/office/drawing/2014/main" xmlns=""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xmlns="" id="{2ED14342-C095-4786-B4F2-012D9162AE60}"/>
              </a:ext>
            </a:extLst>
          </p:cNvPr>
          <p:cNvPicPr>
            <a:picLocks noChangeAspect="1"/>
          </p:cNvPicPr>
          <p:nvPr/>
        </p:nvPicPr>
        <p:blipFill>
          <a:blip r:embed="rId2"/>
          <a:stretch>
            <a:fillRect/>
          </a:stretch>
        </p:blipFill>
        <p:spPr>
          <a:xfrm>
            <a:off x="357998" y="1772165"/>
            <a:ext cx="2813005" cy="670618"/>
          </a:xfrm>
          <a:prstGeom prst="rect">
            <a:avLst/>
          </a:prstGeom>
        </p:spPr>
      </p:pic>
      <p:pic>
        <p:nvPicPr>
          <p:cNvPr id="9" name="Picture 8">
            <a:extLst>
              <a:ext uri="{FF2B5EF4-FFF2-40B4-BE49-F238E27FC236}">
                <a16:creationId xmlns:a16="http://schemas.microsoft.com/office/drawing/2014/main" xmlns="" id="{23D08F2D-AA0F-48B7-8741-A5EFA55610F9}"/>
              </a:ext>
            </a:extLst>
          </p:cNvPr>
          <p:cNvPicPr>
            <a:picLocks noChangeAspect="1"/>
          </p:cNvPicPr>
          <p:nvPr/>
        </p:nvPicPr>
        <p:blipFill>
          <a:blip r:embed="rId3"/>
          <a:stretch>
            <a:fillRect/>
          </a:stretch>
        </p:blipFill>
        <p:spPr>
          <a:xfrm>
            <a:off x="3190545" y="1035482"/>
            <a:ext cx="6878000" cy="5419864"/>
          </a:xfrm>
          <a:prstGeom prst="rect">
            <a:avLst/>
          </a:prstGeom>
        </p:spPr>
      </p:pic>
      <p:pic>
        <p:nvPicPr>
          <p:cNvPr id="13" name="Picture 12">
            <a:extLst>
              <a:ext uri="{FF2B5EF4-FFF2-40B4-BE49-F238E27FC236}">
                <a16:creationId xmlns:a16="http://schemas.microsoft.com/office/drawing/2014/main" xmlns="" id="{24951846-F1B2-4EC5-9EF0-589B52DCEFBA}"/>
              </a:ext>
            </a:extLst>
          </p:cNvPr>
          <p:cNvPicPr>
            <a:picLocks noChangeAspect="1"/>
          </p:cNvPicPr>
          <p:nvPr/>
        </p:nvPicPr>
        <p:blipFill>
          <a:blip r:embed="rId4"/>
          <a:stretch>
            <a:fillRect/>
          </a:stretch>
        </p:blipFill>
        <p:spPr>
          <a:xfrm>
            <a:off x="397083" y="4502416"/>
            <a:ext cx="2773920" cy="1013548"/>
          </a:xfrm>
          <a:prstGeom prst="rect">
            <a:avLst/>
          </a:prstGeom>
        </p:spPr>
      </p:pic>
    </p:spTree>
    <p:extLst>
      <p:ext uri="{BB962C8B-B14F-4D97-AF65-F5344CB8AC3E}">
        <p14:creationId xmlns:p14="http://schemas.microsoft.com/office/powerpoint/2010/main" val="391932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0BE5F-D4B1-4BBA-B071-1E8C573D3E35}"/>
              </a:ext>
            </a:extLst>
          </p:cNvPr>
          <p:cNvSpPr>
            <a:spLocks noGrp="1"/>
          </p:cNvSpPr>
          <p:nvPr>
            <p:ph type="title"/>
          </p:nvPr>
        </p:nvSpPr>
        <p:spPr>
          <a:xfrm>
            <a:off x="1066800" y="0"/>
            <a:ext cx="10058400" cy="1609344"/>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CONCLUSION</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264939C5-42DD-44BB-B347-5D78C4D352DA}"/>
              </a:ext>
            </a:extLst>
          </p:cNvPr>
          <p:cNvSpPr>
            <a:spLocks noGrp="1"/>
          </p:cNvSpPr>
          <p:nvPr>
            <p:ph idx="1"/>
          </p:nvPr>
        </p:nvSpPr>
        <p:spPr>
          <a:xfrm>
            <a:off x="1066800" y="1403604"/>
            <a:ext cx="10058400" cy="4050792"/>
          </a:xfrm>
        </p:spPr>
        <p:txBody>
          <a:bodyPr>
            <a:noAutofit/>
          </a:bodyPr>
          <a:lstStyle/>
          <a:p>
            <a:r>
              <a:rPr lang="en-US" sz="2800" dirty="0">
                <a:latin typeface="Arial" panose="020B0604020202020204" pitchFamily="34" charset="0"/>
                <a:cs typeface="Arial" panose="020B0604020202020204" pitchFamily="34" charset="0"/>
              </a:rPr>
              <a:t>Using a Random Forest Model, I have successfully predicted the comments given in the test data to be Negative vs Non-Negative (Positive and Neutral).</a:t>
            </a:r>
          </a:p>
          <a:p>
            <a:r>
              <a:rPr lang="en-US" sz="2800" dirty="0">
                <a:latin typeface="Arial" panose="020B0604020202020204" pitchFamily="34" charset="0"/>
                <a:cs typeface="Arial" panose="020B0604020202020204" pitchFamily="34" charset="0"/>
              </a:rPr>
              <a:t>Limitations:</a:t>
            </a:r>
          </a:p>
          <a:p>
            <a:pPr marL="0" indent="0">
              <a:buNone/>
            </a:pPr>
            <a:r>
              <a:rPr lang="en-US" sz="26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Some of the limitations can be:</a:t>
            </a:r>
          </a:p>
          <a:p>
            <a:pPr lvl="1"/>
            <a:r>
              <a:rPr lang="en-US" sz="2000" dirty="0">
                <a:latin typeface="Arial" panose="020B0604020202020204" pitchFamily="34" charset="0"/>
                <a:cs typeface="Arial" panose="020B0604020202020204" pitchFamily="34" charset="0"/>
              </a:rPr>
              <a:t>The model might not be able to understand sarcasm.</a:t>
            </a:r>
          </a:p>
          <a:p>
            <a:pPr lvl="1"/>
            <a:r>
              <a:rPr lang="en-US" sz="2000" dirty="0">
                <a:latin typeface="Arial" panose="020B0604020202020204" pitchFamily="34" charset="0"/>
                <a:cs typeface="Arial" panose="020B0604020202020204" pitchFamily="34" charset="0"/>
              </a:rPr>
              <a:t>Sometimes non-negative comments can be wrongly classified as negative ones, leading to loss of constructive feedback or comments.</a:t>
            </a:r>
            <a:endParaRPr lang="en-IN"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33</a:t>
            </a:fld>
            <a:endParaRPr lang="en-US"/>
          </a:p>
        </p:txBody>
      </p:sp>
    </p:spTree>
    <p:extLst>
      <p:ext uri="{BB962C8B-B14F-4D97-AF65-F5344CB8AC3E}">
        <p14:creationId xmlns:p14="http://schemas.microsoft.com/office/powerpoint/2010/main" val="379446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0BE5F-D4B1-4BBA-B071-1E8C573D3E35}"/>
              </a:ext>
            </a:extLst>
          </p:cNvPr>
          <p:cNvSpPr>
            <a:spLocks noGrp="1"/>
          </p:cNvSpPr>
          <p:nvPr>
            <p:ph type="title"/>
          </p:nvPr>
        </p:nvSpPr>
        <p:spPr>
          <a:xfrm>
            <a:off x="1066800" y="0"/>
            <a:ext cx="10058400" cy="1609344"/>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CONCLUSION</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264939C5-42DD-44BB-B347-5D78C4D352DA}"/>
              </a:ext>
            </a:extLst>
          </p:cNvPr>
          <p:cNvSpPr>
            <a:spLocks noGrp="1"/>
          </p:cNvSpPr>
          <p:nvPr>
            <p:ph idx="1"/>
          </p:nvPr>
        </p:nvSpPr>
        <p:spPr>
          <a:xfrm>
            <a:off x="1066800" y="1323594"/>
            <a:ext cx="10058400" cy="4050792"/>
          </a:xfrm>
        </p:spPr>
        <p:txBody>
          <a:bodyPr>
            <a:noAutofit/>
          </a:bodyPr>
          <a:lstStyle/>
          <a:p>
            <a:pPr marL="109728" indent="0">
              <a:buNone/>
            </a:pPr>
            <a:r>
              <a:rPr lang="en-IN" sz="2800" b="1" i="1" dirty="0">
                <a:latin typeface="Arial" panose="020B0604020202020204" pitchFamily="34" charset="0"/>
                <a:cs typeface="Arial" panose="020B0604020202020204" pitchFamily="34" charset="0"/>
              </a:rPr>
              <a:t>KEY FINDINGS AND CONCLUSIONS OF THE STUDY</a:t>
            </a:r>
          </a:p>
          <a:p>
            <a:pPr lvl="0"/>
            <a:r>
              <a:rPr lang="en-IN" sz="24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From the above analysis the below mentioned results were achieved which depicts the chances and conditions of a comment being a hateful comment or a normal comment.</a:t>
            </a:r>
          </a:p>
          <a:p>
            <a:r>
              <a:rPr lang="en-IN" sz="2400" dirty="0">
                <a:latin typeface="Arial" panose="020B0604020202020204" pitchFamily="34" charset="0"/>
                <a:cs typeface="Arial" panose="020B0604020202020204" pitchFamily="34" charset="0"/>
              </a:rPr>
              <a:t>With the increasing popularity of social media, more and more people consume feeds from social media and due differences they spread hate comments to instead of love and harmony. It has strong negative impacts on individual users and broader society.</a:t>
            </a:r>
            <a:endParaRPr lang="en-US" sz="2400" dirty="0">
              <a:latin typeface="Arial" panose="020B0604020202020204" pitchFamily="34" charset="0"/>
              <a:cs typeface="Arial" panose="020B0604020202020204" pitchFamily="34" charset="0"/>
            </a:endParaRPr>
          </a:p>
          <a:p>
            <a:pPr lvl="0"/>
            <a:endParaRPr lang="en-US"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34</a:t>
            </a:fld>
            <a:endParaRPr lang="en-US" dirty="0"/>
          </a:p>
        </p:txBody>
      </p:sp>
    </p:spTree>
    <p:extLst>
      <p:ext uri="{BB962C8B-B14F-4D97-AF65-F5344CB8AC3E}">
        <p14:creationId xmlns:p14="http://schemas.microsoft.com/office/powerpoint/2010/main" val="132583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a:xfrm>
            <a:off x="923925" y="0"/>
            <a:ext cx="10387203"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ANALYTICAL PROBLEM FRAMING</a:t>
            </a:r>
          </a:p>
        </p:txBody>
      </p:sp>
      <p:sp>
        <p:nvSpPr>
          <p:cNvPr id="3" name="Content Placeholder 2">
            <a:extLst>
              <a:ext uri="{FF2B5EF4-FFF2-40B4-BE49-F238E27FC236}">
                <a16:creationId xmlns:a16="http://schemas.microsoft.com/office/drawing/2014/main" xmlns="" id="{3CC5CAD8-6B13-49A3-8D1F-79C9F58A2FCA}"/>
              </a:ext>
            </a:extLst>
          </p:cNvPr>
          <p:cNvSpPr>
            <a:spLocks noGrp="1"/>
          </p:cNvSpPr>
          <p:nvPr>
            <p:ph idx="1"/>
          </p:nvPr>
        </p:nvSpPr>
        <p:spPr>
          <a:xfrm>
            <a:off x="1019175" y="1483233"/>
            <a:ext cx="10127551" cy="4050792"/>
          </a:xfrm>
        </p:spPr>
        <p:txBody>
          <a:bodyPr>
            <a:normAutofit/>
          </a:bodyPr>
          <a:lstStyle/>
          <a:p>
            <a:r>
              <a:rPr lang="en-US" dirty="0">
                <a:effectLst/>
                <a:latin typeface="Arial" panose="020B0604020202020204" pitchFamily="34" charset="0"/>
                <a:ea typeface="Calibri" panose="020F0502020204030204" pitchFamily="34" charset="0"/>
                <a:cs typeface="Arial" panose="020B0604020202020204" pitchFamily="34" charset="0"/>
              </a:rPr>
              <a:t>I have used the TF-IDF to vectorize the words so that machine can understand the words.</a:t>
            </a:r>
          </a:p>
          <a:p>
            <a:r>
              <a:rPr lang="en-US" dirty="0">
                <a:effectLst/>
                <a:latin typeface="Arial" panose="020B0604020202020204" pitchFamily="34" charset="0"/>
                <a:ea typeface="Calibri" panose="020F0502020204030204" pitchFamily="34" charset="0"/>
                <a:cs typeface="Arial" panose="020B0604020202020204" pitchFamily="34" charset="0"/>
              </a:rPr>
              <a:t>TF – Term Frequency (the number of times the words/terms appear in a document.)</a:t>
            </a:r>
          </a:p>
          <a:p>
            <a:r>
              <a:rPr lang="en-US" dirty="0">
                <a:effectLst/>
                <a:latin typeface="Arial" panose="020B0604020202020204" pitchFamily="34" charset="0"/>
                <a:ea typeface="Calibri" panose="020F0502020204030204" pitchFamily="34" charset="0"/>
                <a:cs typeface="Arial" panose="020B0604020202020204" pitchFamily="34" charset="0"/>
              </a:rPr>
              <a:t>IDF - Inverse Document Frequency. (If a word appears in all documents, then it may not play such a big part in differentiating between the documents. IDF is a way of identifying such words)</a:t>
            </a:r>
          </a:p>
          <a:p>
            <a:r>
              <a:rPr lang="en-US" dirty="0">
                <a:effectLst/>
                <a:latin typeface="Arial" panose="020B0604020202020204" pitchFamily="34" charset="0"/>
                <a:ea typeface="Calibri" panose="020F0502020204030204" pitchFamily="34" charset="0"/>
                <a:cs typeface="Arial" panose="020B0604020202020204" pitchFamily="34" charset="0"/>
              </a:rPr>
              <a:t>Document Frequency(term t) = number of documents with the term t/ total number of documents = d(t)/n</a:t>
            </a:r>
          </a:p>
          <a:p>
            <a:r>
              <a:rPr lang="en-US" dirty="0">
                <a:effectLst/>
                <a:latin typeface="Arial" panose="020B0604020202020204" pitchFamily="34" charset="0"/>
                <a:ea typeface="Calibri" panose="020F0502020204030204" pitchFamily="34" charset="0"/>
                <a:cs typeface="Arial" panose="020B0604020202020204" pitchFamily="34" charset="0"/>
              </a:rPr>
              <a:t>Inverse Document Frequency = total number of documents / number of documents with the term t = n / d(t)</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4</a:t>
            </a:fld>
            <a:endParaRPr lang="en-US"/>
          </a:p>
        </p:txBody>
      </p:sp>
    </p:spTree>
    <p:extLst>
      <p:ext uri="{BB962C8B-B14F-4D97-AF65-F5344CB8AC3E}">
        <p14:creationId xmlns:p14="http://schemas.microsoft.com/office/powerpoint/2010/main" val="13916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a:xfrm>
            <a:off x="1066800" y="0"/>
            <a:ext cx="10058400"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SET</a:t>
            </a:r>
          </a:p>
        </p:txBody>
      </p:sp>
      <p:sp>
        <p:nvSpPr>
          <p:cNvPr id="3" name="Content Placeholder 2">
            <a:extLst>
              <a:ext uri="{FF2B5EF4-FFF2-40B4-BE49-F238E27FC236}">
                <a16:creationId xmlns:a16="http://schemas.microsoft.com/office/drawing/2014/main" xmlns="" id="{3CC5CAD8-6B13-49A3-8D1F-79C9F58A2FCA}"/>
              </a:ext>
            </a:extLst>
          </p:cNvPr>
          <p:cNvSpPr>
            <a:spLocks noGrp="1"/>
          </p:cNvSpPr>
          <p:nvPr>
            <p:ph idx="1"/>
          </p:nvPr>
        </p:nvSpPr>
        <p:spPr>
          <a:xfrm>
            <a:off x="1066800" y="1280899"/>
            <a:ext cx="10058400" cy="4367426"/>
          </a:xfrm>
        </p:spPr>
        <p:txBody>
          <a:bodyPr>
            <a:noAutofit/>
          </a:bodyPr>
          <a:lstStyle/>
          <a:p>
            <a:r>
              <a:rPr lang="en-US" sz="2800" u="sng" dirty="0">
                <a:latin typeface="Arial" panose="020B0604020202020204" pitchFamily="34" charset="0"/>
                <a:cs typeface="Arial" panose="020B0604020202020204" pitchFamily="34" charset="0"/>
              </a:rPr>
              <a:t>The data set includes:</a:t>
            </a:r>
          </a:p>
          <a:p>
            <a:pPr marL="0" indent="0">
              <a:buNone/>
            </a:pPr>
            <a:endParaRPr lang="en-US" sz="800" u="sng"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ID: It includes unique Ids associated with each comment text given.</a:t>
            </a:r>
          </a:p>
          <a:p>
            <a:pPr lvl="1"/>
            <a:r>
              <a:rPr lang="en-US" sz="2000" dirty="0">
                <a:latin typeface="Arial" panose="020B0604020202020204" pitchFamily="34" charset="0"/>
                <a:cs typeface="Arial" panose="020B0604020202020204" pitchFamily="34" charset="0"/>
              </a:rPr>
              <a:t>Comment text: This column contains the comments extracted from various social media platforms.</a:t>
            </a:r>
          </a:p>
          <a:p>
            <a:pPr lvl="1"/>
            <a:r>
              <a:rPr lang="en-US" sz="2000" dirty="0">
                <a:latin typeface="Arial" panose="020B0604020202020204" pitchFamily="34" charset="0"/>
                <a:cs typeface="Arial" panose="020B0604020202020204" pitchFamily="34" charset="0"/>
              </a:rPr>
              <a:t>Malignant: It is the Label column, which includes values 0 and 1, denoting if the comment is malignant or not.</a:t>
            </a:r>
          </a:p>
          <a:p>
            <a:pPr lvl="1"/>
            <a:r>
              <a:rPr lang="en-US" sz="2000" dirty="0">
                <a:latin typeface="Arial" panose="020B0604020202020204" pitchFamily="34" charset="0"/>
                <a:cs typeface="Arial" panose="020B0604020202020204" pitchFamily="34" charset="0"/>
              </a:rPr>
              <a:t>Highly Malignant: It denotes comments that are highly malignant and hurtful.</a:t>
            </a:r>
          </a:p>
          <a:p>
            <a:pPr lvl="1"/>
            <a:r>
              <a:rPr lang="en-US" sz="2000" dirty="0">
                <a:latin typeface="Arial" panose="020B0604020202020204" pitchFamily="34" charset="0"/>
                <a:cs typeface="Arial" panose="020B0604020202020204" pitchFamily="34" charset="0"/>
              </a:rPr>
              <a:t>Rude: It denotes comments that are very rude and offensive.</a:t>
            </a:r>
          </a:p>
          <a:p>
            <a:pPr lvl="1"/>
            <a:r>
              <a:rPr lang="en-US" sz="2000" dirty="0">
                <a:latin typeface="Arial" panose="020B0604020202020204" pitchFamily="34" charset="0"/>
                <a:cs typeface="Arial" panose="020B0604020202020204" pitchFamily="34" charset="0"/>
              </a:rPr>
              <a:t>Threat: It contains indication of the comments that are giving any threat to someone.</a:t>
            </a:r>
          </a:p>
          <a:p>
            <a:pPr lvl="1"/>
            <a:r>
              <a:rPr lang="en-US" sz="2000" dirty="0">
                <a:latin typeface="Arial" panose="020B0604020202020204" pitchFamily="34" charset="0"/>
                <a:cs typeface="Arial" panose="020B0604020202020204" pitchFamily="34" charset="0"/>
              </a:rPr>
              <a:t>Abuse: It is for comments that are abusive in nature.</a:t>
            </a:r>
          </a:p>
          <a:p>
            <a:pPr lvl="1"/>
            <a:r>
              <a:rPr lang="en-US" sz="2000" dirty="0">
                <a:latin typeface="Arial" panose="020B0604020202020204" pitchFamily="34" charset="0"/>
                <a:cs typeface="Arial" panose="020B0604020202020204" pitchFamily="34" charset="0"/>
              </a:rPr>
              <a:t>Loathe: It describes the comments which are hateful and loathing in nature.</a:t>
            </a:r>
          </a:p>
        </p:txBody>
      </p:sp>
      <p:sp>
        <p:nvSpPr>
          <p:cNvPr id="4" name="Footer Placeholder 3"/>
          <p:cNvSpPr>
            <a:spLocks noGrp="1"/>
          </p:cNvSpPr>
          <p:nvPr>
            <p:ph type="ftr" sz="quarter" idx="11"/>
          </p:nvPr>
        </p:nvSpPr>
        <p:spPr/>
        <p:txBody>
          <a:bodyPr/>
          <a:lstStyle/>
          <a:p>
            <a:r>
              <a:rPr lang="en-US" dirty="0"/>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5</a:t>
            </a:fld>
            <a:endParaRPr lang="en-US"/>
          </a:p>
        </p:txBody>
      </p:sp>
    </p:spTree>
    <p:extLst>
      <p:ext uri="{BB962C8B-B14F-4D97-AF65-F5344CB8AC3E}">
        <p14:creationId xmlns:p14="http://schemas.microsoft.com/office/powerpoint/2010/main" val="311711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a:xfrm>
            <a:off x="1066800" y="0"/>
            <a:ext cx="10058400"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SET</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6</a:t>
            </a:fld>
            <a:endParaRPr lang="en-US"/>
          </a:p>
        </p:txBody>
      </p:sp>
      <p:pic>
        <p:nvPicPr>
          <p:cNvPr id="6" name="Picture 5">
            <a:extLst>
              <a:ext uri="{FF2B5EF4-FFF2-40B4-BE49-F238E27FC236}">
                <a16:creationId xmlns:a16="http://schemas.microsoft.com/office/drawing/2014/main" xmlns="" id="{56468415-AE5D-4711-9C09-09B1CDD22A37}"/>
              </a:ext>
            </a:extLst>
          </p:cNvPr>
          <p:cNvPicPr>
            <a:picLocks noChangeAspect="1"/>
          </p:cNvPicPr>
          <p:nvPr/>
        </p:nvPicPr>
        <p:blipFill>
          <a:blip r:embed="rId2"/>
          <a:stretch>
            <a:fillRect/>
          </a:stretch>
        </p:blipFill>
        <p:spPr>
          <a:xfrm>
            <a:off x="583474" y="1297147"/>
            <a:ext cx="5105842" cy="3635055"/>
          </a:xfrm>
          <a:prstGeom prst="rect">
            <a:avLst/>
          </a:prstGeom>
        </p:spPr>
      </p:pic>
      <p:pic>
        <p:nvPicPr>
          <p:cNvPr id="11" name="Picture 10">
            <a:extLst>
              <a:ext uri="{FF2B5EF4-FFF2-40B4-BE49-F238E27FC236}">
                <a16:creationId xmlns:a16="http://schemas.microsoft.com/office/drawing/2014/main" xmlns="" id="{6F9F60DA-CCE5-48A2-ADF9-0ED9BEEB7C7F}"/>
              </a:ext>
            </a:extLst>
          </p:cNvPr>
          <p:cNvPicPr>
            <a:picLocks noChangeAspect="1"/>
          </p:cNvPicPr>
          <p:nvPr/>
        </p:nvPicPr>
        <p:blipFill>
          <a:blip r:embed="rId3"/>
          <a:stretch>
            <a:fillRect/>
          </a:stretch>
        </p:blipFill>
        <p:spPr>
          <a:xfrm>
            <a:off x="6956807" y="534831"/>
            <a:ext cx="3147333" cy="2149026"/>
          </a:xfrm>
          <a:prstGeom prst="rect">
            <a:avLst/>
          </a:prstGeom>
        </p:spPr>
      </p:pic>
      <p:pic>
        <p:nvPicPr>
          <p:cNvPr id="13" name="Picture 12">
            <a:extLst>
              <a:ext uri="{FF2B5EF4-FFF2-40B4-BE49-F238E27FC236}">
                <a16:creationId xmlns:a16="http://schemas.microsoft.com/office/drawing/2014/main" xmlns="" id="{C5BCEFBA-7E3F-4236-A3C7-2340F8ECF18B}"/>
              </a:ext>
            </a:extLst>
          </p:cNvPr>
          <p:cNvPicPr>
            <a:picLocks noChangeAspect="1"/>
          </p:cNvPicPr>
          <p:nvPr/>
        </p:nvPicPr>
        <p:blipFill>
          <a:blip r:embed="rId4"/>
          <a:stretch>
            <a:fillRect/>
          </a:stretch>
        </p:blipFill>
        <p:spPr>
          <a:xfrm>
            <a:off x="7429288" y="2865986"/>
            <a:ext cx="2674852" cy="2773920"/>
          </a:xfrm>
          <a:prstGeom prst="rect">
            <a:avLst/>
          </a:prstGeom>
        </p:spPr>
      </p:pic>
    </p:spTree>
    <p:extLst>
      <p:ext uri="{BB962C8B-B14F-4D97-AF65-F5344CB8AC3E}">
        <p14:creationId xmlns:p14="http://schemas.microsoft.com/office/powerpoint/2010/main" val="370707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a:xfrm>
            <a:off x="1066800" y="0"/>
            <a:ext cx="10058400"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PRE PROCESSING</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7</a:t>
            </a:fld>
            <a:endParaRPr lang="en-US"/>
          </a:p>
        </p:txBody>
      </p:sp>
      <p:sp>
        <p:nvSpPr>
          <p:cNvPr id="3" name="Rectangle 2"/>
          <p:cNvSpPr/>
          <p:nvPr/>
        </p:nvSpPr>
        <p:spPr>
          <a:xfrm>
            <a:off x="1200907" y="1500048"/>
            <a:ext cx="3536161"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Checking for Null Values</a:t>
            </a:r>
            <a:endParaRPr lang="en-US" sz="2400" dirty="0"/>
          </a:p>
        </p:txBody>
      </p:sp>
      <p:pic>
        <p:nvPicPr>
          <p:cNvPr id="7" name="Picture 6">
            <a:extLst>
              <a:ext uri="{FF2B5EF4-FFF2-40B4-BE49-F238E27FC236}">
                <a16:creationId xmlns:a16="http://schemas.microsoft.com/office/drawing/2014/main" xmlns="" id="{5A012A5F-578D-43B4-A7A6-783172973846}"/>
              </a:ext>
            </a:extLst>
          </p:cNvPr>
          <p:cNvPicPr>
            <a:picLocks noChangeAspect="1"/>
          </p:cNvPicPr>
          <p:nvPr/>
        </p:nvPicPr>
        <p:blipFill>
          <a:blip r:embed="rId2"/>
          <a:stretch>
            <a:fillRect/>
          </a:stretch>
        </p:blipFill>
        <p:spPr>
          <a:xfrm>
            <a:off x="4145111" y="2154019"/>
            <a:ext cx="3901778" cy="3574090"/>
          </a:xfrm>
          <a:prstGeom prst="rect">
            <a:avLst/>
          </a:prstGeom>
        </p:spPr>
      </p:pic>
    </p:spTree>
    <p:extLst>
      <p:ext uri="{BB962C8B-B14F-4D97-AF65-F5344CB8AC3E}">
        <p14:creationId xmlns:p14="http://schemas.microsoft.com/office/powerpoint/2010/main" val="44922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a:xfrm>
            <a:off x="1069848" y="0"/>
            <a:ext cx="10058400"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PRE PROCESSING</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8</a:t>
            </a:fld>
            <a:endParaRPr lang="en-US"/>
          </a:p>
        </p:txBody>
      </p:sp>
      <p:sp>
        <p:nvSpPr>
          <p:cNvPr id="3" name="Rectangle 2"/>
          <p:cNvSpPr/>
          <p:nvPr/>
        </p:nvSpPr>
        <p:spPr>
          <a:xfrm>
            <a:off x="1156241" y="1663118"/>
            <a:ext cx="3095719"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9" name="Picture 8">
            <a:extLst>
              <a:ext uri="{FF2B5EF4-FFF2-40B4-BE49-F238E27FC236}">
                <a16:creationId xmlns:a16="http://schemas.microsoft.com/office/drawing/2014/main" xmlns="" id="{611B3867-D8EA-499A-9D9D-D845F5D4E654}"/>
              </a:ext>
            </a:extLst>
          </p:cNvPr>
          <p:cNvPicPr>
            <a:picLocks noChangeAspect="1"/>
          </p:cNvPicPr>
          <p:nvPr/>
        </p:nvPicPr>
        <p:blipFill>
          <a:blip r:embed="rId2"/>
          <a:stretch>
            <a:fillRect/>
          </a:stretch>
        </p:blipFill>
        <p:spPr>
          <a:xfrm>
            <a:off x="707898" y="2331720"/>
            <a:ext cx="3867759" cy="1609344"/>
          </a:xfrm>
          <a:prstGeom prst="rect">
            <a:avLst/>
          </a:prstGeom>
        </p:spPr>
      </p:pic>
      <p:pic>
        <p:nvPicPr>
          <p:cNvPr id="11" name="Picture 10">
            <a:extLst>
              <a:ext uri="{FF2B5EF4-FFF2-40B4-BE49-F238E27FC236}">
                <a16:creationId xmlns:a16="http://schemas.microsoft.com/office/drawing/2014/main" xmlns="" id="{F4BA4077-B6E7-4E9C-92B3-D73B161E6FEC}"/>
              </a:ext>
            </a:extLst>
          </p:cNvPr>
          <p:cNvPicPr>
            <a:picLocks noChangeAspect="1"/>
          </p:cNvPicPr>
          <p:nvPr/>
        </p:nvPicPr>
        <p:blipFill>
          <a:blip r:embed="rId3"/>
          <a:stretch>
            <a:fillRect/>
          </a:stretch>
        </p:blipFill>
        <p:spPr>
          <a:xfrm>
            <a:off x="4574464" y="1096124"/>
            <a:ext cx="6736664" cy="5273497"/>
          </a:xfrm>
          <a:prstGeom prst="rect">
            <a:avLst/>
          </a:prstGeom>
        </p:spPr>
      </p:pic>
    </p:spTree>
    <p:extLst>
      <p:ext uri="{BB962C8B-B14F-4D97-AF65-F5344CB8AC3E}">
        <p14:creationId xmlns:p14="http://schemas.microsoft.com/office/powerpoint/2010/main" val="31939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85B26-1ACF-4F7B-B840-AF3836B92BB8}"/>
              </a:ext>
            </a:extLst>
          </p:cNvPr>
          <p:cNvSpPr>
            <a:spLocks noGrp="1"/>
          </p:cNvSpPr>
          <p:nvPr>
            <p:ph type="title"/>
          </p:nvPr>
        </p:nvSpPr>
        <p:spPr>
          <a:xfrm>
            <a:off x="795041" y="0"/>
            <a:ext cx="10330159"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PRE PROCESSING</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9</a:t>
            </a:fld>
            <a:endParaRPr lang="en-US"/>
          </a:p>
        </p:txBody>
      </p:sp>
      <p:sp>
        <p:nvSpPr>
          <p:cNvPr id="3" name="Rectangle 2"/>
          <p:cNvSpPr/>
          <p:nvPr/>
        </p:nvSpPr>
        <p:spPr>
          <a:xfrm>
            <a:off x="795041" y="1313971"/>
            <a:ext cx="3095719"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7" name="Picture 6">
            <a:extLst>
              <a:ext uri="{FF2B5EF4-FFF2-40B4-BE49-F238E27FC236}">
                <a16:creationId xmlns:a16="http://schemas.microsoft.com/office/drawing/2014/main" xmlns="" id="{AD339F04-775E-4F54-AE9C-0232C910E778}"/>
              </a:ext>
            </a:extLst>
          </p:cNvPr>
          <p:cNvPicPr>
            <a:picLocks noChangeAspect="1"/>
          </p:cNvPicPr>
          <p:nvPr/>
        </p:nvPicPr>
        <p:blipFill>
          <a:blip r:embed="rId2"/>
          <a:stretch>
            <a:fillRect/>
          </a:stretch>
        </p:blipFill>
        <p:spPr>
          <a:xfrm>
            <a:off x="2119307" y="2104886"/>
            <a:ext cx="7681626" cy="3200677"/>
          </a:xfrm>
          <a:prstGeom prst="rect">
            <a:avLst/>
          </a:prstGeom>
        </p:spPr>
      </p:pic>
    </p:spTree>
    <p:extLst>
      <p:ext uri="{BB962C8B-B14F-4D97-AF65-F5344CB8AC3E}">
        <p14:creationId xmlns:p14="http://schemas.microsoft.com/office/powerpoint/2010/main" val="3106268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572</TotalTime>
  <Words>1188</Words>
  <Application>Microsoft Office PowerPoint</Application>
  <PresentationFormat>Custom</PresentationFormat>
  <Paragraphs>152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Wood Type</vt:lpstr>
      <vt:lpstr>Malignant Comment Classifier Project</vt:lpstr>
      <vt:lpstr>BUSINESS PROBLEM FRAMING</vt:lpstr>
      <vt:lpstr>BUSINESS PROBLEM FRAMING</vt:lpstr>
      <vt:lpstr>ANALYTICAL PROBLEM FRAMING</vt:lpstr>
      <vt:lpstr>DATA SET</vt:lpstr>
      <vt:lpstr>DATA SET</vt:lpstr>
      <vt:lpstr>DATA PRE PROCESSING</vt:lpstr>
      <vt:lpstr>DATA PRE PROCESSING</vt:lpstr>
      <vt:lpstr>DATA PRE 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ADDED NEW FEATURE – COMMENT LABEL</vt:lpstr>
      <vt:lpstr>MODEL PREPRATION</vt:lpstr>
      <vt:lpstr>MODEL PREPRATION</vt:lpstr>
      <vt:lpstr>MODEL OUTPUT</vt:lpstr>
      <vt:lpstr>MODEL OUTPUT</vt:lpstr>
      <vt:lpstr>MODEL OUTPUT</vt:lpstr>
      <vt:lpstr>MODEL OUTPUT</vt:lpstr>
      <vt:lpstr>MODEL OUTPUT</vt:lpstr>
      <vt:lpstr>MODEL OUTPUT</vt:lpstr>
      <vt:lpstr>MODEL OUTPUT</vt:lpstr>
      <vt:lpstr>MODEL SCORES SUMMARY</vt:lpstr>
      <vt:lpstr>FINAL MODEL</vt:lpstr>
      <vt:lpstr>FINAL MODEL</vt:lpstr>
      <vt:lpstr>FINAL MODEL</vt:lpstr>
      <vt:lpstr>PREDICTED VALUES</vt:lpstr>
      <vt:lpstr>PREDICTED VALUES</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dc:title>
  <dc:creator>Kumar Gourabh</dc:creator>
  <cp:lastModifiedBy>User</cp:lastModifiedBy>
  <cp:revision>72</cp:revision>
  <dcterms:created xsi:type="dcterms:W3CDTF">2021-02-20T08:27:27Z</dcterms:created>
  <dcterms:modified xsi:type="dcterms:W3CDTF">2021-10-12T09:16:56Z</dcterms:modified>
</cp:coreProperties>
</file>