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84" r:id="rId3"/>
    <p:sldId id="257" r:id="rId4"/>
    <p:sldId id="258" r:id="rId5"/>
    <p:sldId id="259" r:id="rId6"/>
    <p:sldId id="285" r:id="rId7"/>
    <p:sldId id="260" r:id="rId8"/>
    <p:sldId id="261" r:id="rId9"/>
    <p:sldId id="262" r:id="rId10"/>
    <p:sldId id="288" r:id="rId11"/>
    <p:sldId id="264" r:id="rId12"/>
    <p:sldId id="266" r:id="rId13"/>
    <p:sldId id="296" r:id="rId14"/>
    <p:sldId id="297" r:id="rId15"/>
    <p:sldId id="268" r:id="rId16"/>
    <p:sldId id="298" r:id="rId17"/>
    <p:sldId id="270" r:id="rId18"/>
    <p:sldId id="271" r:id="rId19"/>
    <p:sldId id="274" r:id="rId20"/>
    <p:sldId id="276" r:id="rId21"/>
    <p:sldId id="293" r:id="rId22"/>
    <p:sldId id="294" r:id="rId23"/>
    <p:sldId id="304" r:id="rId24"/>
    <p:sldId id="275" r:id="rId25"/>
    <p:sldId id="295" r:id="rId26"/>
    <p:sldId id="299" r:id="rId27"/>
    <p:sldId id="300" r:id="rId28"/>
    <p:sldId id="301" r:id="rId29"/>
    <p:sldId id="302"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0" d="100"/>
          <a:sy n="90" d="100"/>
        </p:scale>
        <p:origin x="-1234"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066810-D459-4963-99AA-D9BE04D2CC4F}" type="datetimeFigureOut">
              <a:rPr lang="en-US" smtClean="0"/>
              <a:t>10/28/2021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87853D-9B9F-4AEE-BEC3-FDCCEA9C2F95}" type="slidenum">
              <a:rPr lang="en-US" smtClean="0"/>
              <a:t>‹#›</a:t>
            </a:fld>
            <a:endParaRPr lang="en-US"/>
          </a:p>
        </p:txBody>
      </p:sp>
    </p:spTree>
    <p:extLst>
      <p:ext uri="{BB962C8B-B14F-4D97-AF65-F5344CB8AC3E}">
        <p14:creationId xmlns:p14="http://schemas.microsoft.com/office/powerpoint/2010/main" val="1948291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87853D-9B9F-4AEE-BEC3-FDCCEA9C2F95}" type="slidenum">
              <a:rPr lang="en-US" smtClean="0"/>
              <a:t>20</a:t>
            </a:fld>
            <a:endParaRPr lang="en-US"/>
          </a:p>
        </p:txBody>
      </p:sp>
    </p:spTree>
    <p:extLst>
      <p:ext uri="{BB962C8B-B14F-4D97-AF65-F5344CB8AC3E}">
        <p14:creationId xmlns:p14="http://schemas.microsoft.com/office/powerpoint/2010/main" val="1402352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3AC51508-5DE3-49CC-9426-D1E5ABC7ED60}" type="datetimeFigureOut">
              <a:rPr lang="en-US" smtClean="0"/>
              <a:t>10/28/2021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14B8DC3D-02BE-417E-B870-36D7D0E8E732}"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AC51508-5DE3-49CC-9426-D1E5ABC7ED60}" type="datetimeFigureOut">
              <a:rPr lang="en-US" smtClean="0"/>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B8DC3D-02BE-417E-B870-36D7D0E8E73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AC51508-5DE3-49CC-9426-D1E5ABC7ED60}" type="datetimeFigureOut">
              <a:rPr lang="en-US" smtClean="0"/>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B8DC3D-02BE-417E-B870-36D7D0E8E73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AC51508-5DE3-49CC-9426-D1E5ABC7ED60}" type="datetimeFigureOut">
              <a:rPr lang="en-US" smtClean="0"/>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B8DC3D-02BE-417E-B870-36D7D0E8E73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AC51508-5DE3-49CC-9426-D1E5ABC7ED60}" type="datetimeFigureOut">
              <a:rPr lang="en-US" smtClean="0"/>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14B8DC3D-02BE-417E-B870-36D7D0E8E732}"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AC51508-5DE3-49CC-9426-D1E5ABC7ED60}" type="datetimeFigureOut">
              <a:rPr lang="en-US" smtClean="0"/>
              <a:t>10/28/2021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B8DC3D-02BE-417E-B870-36D7D0E8E73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AC51508-5DE3-49CC-9426-D1E5ABC7ED60}" type="datetimeFigureOut">
              <a:rPr lang="en-US" smtClean="0"/>
              <a:t>10/28/2021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B8DC3D-02BE-417E-B870-36D7D0E8E73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AC51508-5DE3-49CC-9426-D1E5ABC7ED60}" type="datetimeFigureOut">
              <a:rPr lang="en-US" smtClean="0"/>
              <a:t>10/28/2021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B8DC3D-02BE-417E-B870-36D7D0E8E73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C51508-5DE3-49CC-9426-D1E5ABC7ED60}" type="datetimeFigureOut">
              <a:rPr lang="en-US" smtClean="0"/>
              <a:t>10/28/2021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B8DC3D-02BE-417E-B870-36D7D0E8E73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AC51508-5DE3-49CC-9426-D1E5ABC7ED60}" type="datetimeFigureOut">
              <a:rPr lang="en-US" smtClean="0"/>
              <a:t>10/28/2021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B8DC3D-02BE-417E-B870-36D7D0E8E73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AC51508-5DE3-49CC-9426-D1E5ABC7ED60}" type="datetimeFigureOut">
              <a:rPr lang="en-US" smtClean="0"/>
              <a:t>10/28/2021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B8DC3D-02BE-417E-B870-36D7D0E8E73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3AC51508-5DE3-49CC-9426-D1E5ABC7ED60}" type="datetimeFigureOut">
              <a:rPr lang="en-US" smtClean="0"/>
              <a:t>10/28/2021</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14B8DC3D-02BE-417E-B870-36D7D0E8E732}"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38401"/>
            <a:ext cx="7772400" cy="1828800"/>
          </a:xfrm>
        </p:spPr>
        <p:txBody>
          <a:bodyPr>
            <a:noAutofit/>
          </a:bodyPr>
          <a:lstStyle/>
          <a:p>
            <a:r>
              <a:rPr lang="en-IN" sz="4000" b="1" u="sng" dirty="0" smtClean="0">
                <a:latin typeface="Arial Black" pitchFamily="34" charset="0"/>
              </a:rPr>
              <a:t>FLIGHT: </a:t>
            </a:r>
            <a:r>
              <a:rPr lang="en-IN" sz="4000" b="1" u="sng" dirty="0">
                <a:latin typeface="Arial Black" pitchFamily="34" charset="0"/>
              </a:rPr>
              <a:t>PRICE PREDICTION </a:t>
            </a:r>
            <a:r>
              <a:rPr lang="en-IN" b="1" u="sng" dirty="0">
                <a:latin typeface="Arial Black" pitchFamily="34" charset="0"/>
              </a:rPr>
              <a:t/>
            </a:r>
            <a:br>
              <a:rPr lang="en-IN" b="1" u="sng" dirty="0">
                <a:latin typeface="Arial Black" pitchFamily="34" charset="0"/>
              </a:rPr>
            </a:br>
            <a:r>
              <a:rPr lang="en-IN" b="1" u="sng" dirty="0">
                <a:latin typeface="Arial Black" pitchFamily="34" charset="0"/>
              </a:rPr>
              <a:t> </a:t>
            </a:r>
            <a:endParaRPr lang="en-US" dirty="0">
              <a:latin typeface="Arial Black" pitchFamily="34" charset="0"/>
            </a:endParaRPr>
          </a:p>
        </p:txBody>
      </p:sp>
      <p:sp>
        <p:nvSpPr>
          <p:cNvPr id="3" name="TextBox 2"/>
          <p:cNvSpPr txBox="1"/>
          <p:nvPr/>
        </p:nvSpPr>
        <p:spPr>
          <a:xfrm>
            <a:off x="2362200" y="5257800"/>
            <a:ext cx="6400800" cy="369332"/>
          </a:xfrm>
          <a:prstGeom prst="rect">
            <a:avLst/>
          </a:prstGeom>
          <a:noFill/>
        </p:spPr>
        <p:txBody>
          <a:bodyPr wrap="square" rtlCol="0">
            <a:spAutoFit/>
          </a:bodyPr>
          <a:lstStyle/>
          <a:p>
            <a:pPr algn="ctr"/>
            <a:r>
              <a:rPr lang="en-US" dirty="0" smtClean="0"/>
              <a:t>                                                           </a:t>
            </a:r>
            <a:r>
              <a:rPr lang="en-US" b="1" dirty="0" smtClean="0"/>
              <a:t>Submitted by:  </a:t>
            </a:r>
            <a:r>
              <a:rPr lang="en-US" b="1" dirty="0" err="1" smtClean="0"/>
              <a:t>Shreya</a:t>
            </a:r>
            <a:r>
              <a:rPr lang="en-US" b="1" dirty="0" smtClean="0"/>
              <a:t> Jain</a:t>
            </a:r>
          </a:p>
        </p:txBody>
      </p:sp>
    </p:spTree>
    <p:extLst>
      <p:ext uri="{BB962C8B-B14F-4D97-AF65-F5344CB8AC3E}">
        <p14:creationId xmlns:p14="http://schemas.microsoft.com/office/powerpoint/2010/main" val="20313182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458200" cy="6553200"/>
          </a:xfrm>
        </p:spPr>
        <p:txBody>
          <a:bodyPr/>
          <a:lstStyle/>
          <a:p>
            <a:r>
              <a:rPr lang="en-US" sz="2200" dirty="0" smtClean="0"/>
              <a:t>Encoding </a:t>
            </a:r>
            <a:r>
              <a:rPr lang="en-US" sz="2200" dirty="0"/>
              <a:t>the columns with object data type using label </a:t>
            </a:r>
            <a:r>
              <a:rPr lang="en-US" sz="2200" dirty="0" smtClean="0"/>
              <a:t>encoder</a:t>
            </a:r>
          </a:p>
          <a:p>
            <a:pPr marL="0" indent="0">
              <a:buNone/>
            </a:pPr>
            <a:r>
              <a:rPr lang="en-US" sz="2200" dirty="0"/>
              <a:t> </a:t>
            </a:r>
            <a:r>
              <a:rPr lang="en-US" sz="2200" dirty="0" smtClean="0"/>
              <a:t>     </a:t>
            </a:r>
          </a:p>
          <a:p>
            <a:pPr marL="0" indent="0">
              <a:buNone/>
            </a:pPr>
            <a:endParaRPr lang="en-US" sz="2200" dirty="0"/>
          </a:p>
          <a:p>
            <a:endParaRPr lang="en-US" sz="2200" dirty="0" smtClean="0"/>
          </a:p>
          <a:p>
            <a:endParaRPr lang="en-US" sz="2200" dirty="0"/>
          </a:p>
          <a:p>
            <a:endParaRPr lang="en-US" sz="2200" dirty="0" smtClean="0"/>
          </a:p>
          <a:p>
            <a:endParaRPr lang="en-US" sz="2200" dirty="0"/>
          </a:p>
          <a:p>
            <a:endParaRPr lang="en-US" sz="2200" dirty="0" smtClean="0"/>
          </a:p>
          <a:p>
            <a:r>
              <a:rPr lang="en-US" sz="2200" dirty="0" smtClean="0"/>
              <a:t>It can be observed that all the </a:t>
            </a:r>
            <a:r>
              <a:rPr lang="en-US" sz="2200" dirty="0"/>
              <a:t>columns with object data </a:t>
            </a:r>
            <a:r>
              <a:rPr lang="en-US" sz="2200" dirty="0" smtClean="0"/>
              <a:t>type has been converted to </a:t>
            </a:r>
            <a:r>
              <a:rPr lang="en-US" sz="2200" dirty="0" err="1" smtClean="0"/>
              <a:t>int</a:t>
            </a:r>
            <a:r>
              <a:rPr lang="en-US" sz="2200" dirty="0" smtClean="0"/>
              <a:t>/float</a:t>
            </a:r>
          </a:p>
          <a:p>
            <a:pPr marL="0" indent="0">
              <a:buNone/>
            </a:pPr>
            <a:r>
              <a:rPr lang="en-US" sz="2200" dirty="0"/>
              <a:t> </a:t>
            </a:r>
            <a:r>
              <a:rPr lang="en-US" sz="2200" dirty="0" smtClean="0"/>
              <a:t>    </a:t>
            </a:r>
          </a:p>
          <a:p>
            <a:pPr marL="0" indent="0">
              <a:buNone/>
            </a:pPr>
            <a:r>
              <a:rPr lang="en-US" sz="2200" dirty="0"/>
              <a:t> </a:t>
            </a:r>
            <a:r>
              <a:rPr lang="en-US" sz="2200" dirty="0" smtClean="0"/>
              <a:t>    </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838201"/>
            <a:ext cx="6391614" cy="2286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653" y="4419600"/>
            <a:ext cx="7339548" cy="2239964"/>
          </a:xfrm>
          <a:prstGeom prst="rect">
            <a:avLst/>
          </a:prstGeom>
        </p:spPr>
      </p:pic>
    </p:spTree>
    <p:extLst>
      <p:ext uri="{BB962C8B-B14F-4D97-AF65-F5344CB8AC3E}">
        <p14:creationId xmlns:p14="http://schemas.microsoft.com/office/powerpoint/2010/main" val="39176049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845"/>
            <a:ext cx="8229600" cy="1143000"/>
          </a:xfrm>
        </p:spPr>
        <p:txBody>
          <a:bodyPr/>
          <a:lstStyle/>
          <a:p>
            <a:r>
              <a:rPr lang="en-US" b="1" u="sng" dirty="0" smtClean="0"/>
              <a:t>Data Visualization</a:t>
            </a:r>
            <a:endParaRPr lang="en-US" b="1" u="sng" dirty="0"/>
          </a:p>
        </p:txBody>
      </p:sp>
      <p:sp>
        <p:nvSpPr>
          <p:cNvPr id="3" name="Content Placeholder 2"/>
          <p:cNvSpPr>
            <a:spLocks noGrp="1"/>
          </p:cNvSpPr>
          <p:nvPr>
            <p:ph idx="1"/>
          </p:nvPr>
        </p:nvSpPr>
        <p:spPr>
          <a:xfrm>
            <a:off x="0" y="990600"/>
            <a:ext cx="9144000" cy="5791200"/>
          </a:xfrm>
        </p:spPr>
        <p:txBody>
          <a:bodyPr>
            <a:normAutofit/>
          </a:bodyPr>
          <a:lstStyle/>
          <a:p>
            <a:r>
              <a:rPr lang="en-US" sz="2000" dirty="0" smtClean="0"/>
              <a:t>we'll </a:t>
            </a:r>
            <a:r>
              <a:rPr lang="en-US" sz="2000" dirty="0"/>
              <a:t>be checking the impact of each attribute on the </a:t>
            </a:r>
            <a:r>
              <a:rPr lang="en-US" sz="2000" dirty="0" smtClean="0"/>
              <a:t>'Price</a:t>
            </a:r>
            <a:r>
              <a:rPr lang="en-US" sz="2000" dirty="0"/>
              <a:t>' using </a:t>
            </a:r>
            <a:r>
              <a:rPr lang="en-US" sz="2000" dirty="0" err="1" smtClean="0"/>
              <a:t>distplot</a:t>
            </a:r>
            <a:r>
              <a:rPr lang="en-US" sz="2000" dirty="0" smtClean="0"/>
              <a:t>, </a:t>
            </a:r>
            <a:r>
              <a:rPr lang="en-US" sz="2000" dirty="0" err="1" smtClean="0"/>
              <a:t>countplot</a:t>
            </a:r>
            <a:r>
              <a:rPr lang="en-US" sz="2000" dirty="0" smtClean="0"/>
              <a:t> and </a:t>
            </a:r>
            <a:r>
              <a:rPr lang="en-US" sz="2000" dirty="0" err="1" smtClean="0"/>
              <a:t>barplot</a:t>
            </a:r>
            <a:r>
              <a:rPr lang="en-US" sz="2000" dirty="0" smtClean="0"/>
              <a:t>.</a:t>
            </a:r>
          </a:p>
          <a:p>
            <a:endParaRPr lang="en-US" sz="2000" dirty="0" smtClean="0"/>
          </a:p>
          <a:p>
            <a:endParaRPr lang="en-US" sz="2000" dirty="0"/>
          </a:p>
        </p:txBody>
      </p:sp>
      <p:pic>
        <p:nvPicPr>
          <p:cNvPr id="38" name="Picture 37"/>
          <p:cNvPicPr/>
          <p:nvPr/>
        </p:nvPicPr>
        <p:blipFill>
          <a:blip r:embed="rId2">
            <a:extLst>
              <a:ext uri="{28A0092B-C50C-407E-A947-70E740481C1C}">
                <a14:useLocalDpi xmlns:a14="http://schemas.microsoft.com/office/drawing/2010/main" val="0"/>
              </a:ext>
            </a:extLst>
          </a:blip>
          <a:stretch>
            <a:fillRect/>
          </a:stretch>
        </p:blipFill>
        <p:spPr>
          <a:xfrm>
            <a:off x="228600" y="1828801"/>
            <a:ext cx="3048000" cy="2590800"/>
          </a:xfrm>
          <a:prstGeom prst="rect">
            <a:avLst/>
          </a:prstGeom>
        </p:spPr>
      </p:pic>
      <p:pic>
        <p:nvPicPr>
          <p:cNvPr id="39" name="Picture 38"/>
          <p:cNvPicPr/>
          <p:nvPr/>
        </p:nvPicPr>
        <p:blipFill>
          <a:blip r:embed="rId3">
            <a:extLst>
              <a:ext uri="{28A0092B-C50C-407E-A947-70E740481C1C}">
                <a14:useLocalDpi xmlns:a14="http://schemas.microsoft.com/office/drawing/2010/main" val="0"/>
              </a:ext>
            </a:extLst>
          </a:blip>
          <a:stretch>
            <a:fillRect/>
          </a:stretch>
        </p:blipFill>
        <p:spPr>
          <a:xfrm>
            <a:off x="3362324" y="1828801"/>
            <a:ext cx="2886075" cy="2666999"/>
          </a:xfrm>
          <a:prstGeom prst="rect">
            <a:avLst/>
          </a:prstGeom>
        </p:spPr>
      </p:pic>
      <p:pic>
        <p:nvPicPr>
          <p:cNvPr id="40" name="Picture 39"/>
          <p:cNvPicPr/>
          <p:nvPr/>
        </p:nvPicPr>
        <p:blipFill>
          <a:blip r:embed="rId3">
            <a:extLst>
              <a:ext uri="{28A0092B-C50C-407E-A947-70E740481C1C}">
                <a14:useLocalDpi xmlns:a14="http://schemas.microsoft.com/office/drawing/2010/main" val="0"/>
              </a:ext>
            </a:extLst>
          </a:blip>
          <a:stretch>
            <a:fillRect/>
          </a:stretch>
        </p:blipFill>
        <p:spPr>
          <a:xfrm>
            <a:off x="6334123" y="1828801"/>
            <a:ext cx="2581276" cy="2666999"/>
          </a:xfrm>
          <a:prstGeom prst="rect">
            <a:avLst/>
          </a:prstGeom>
        </p:spPr>
      </p:pic>
      <p:pic>
        <p:nvPicPr>
          <p:cNvPr id="41" name="Picture 40"/>
          <p:cNvPicPr/>
          <p:nvPr/>
        </p:nvPicPr>
        <p:blipFill>
          <a:blip r:embed="rId4">
            <a:extLst>
              <a:ext uri="{28A0092B-C50C-407E-A947-70E740481C1C}">
                <a14:useLocalDpi xmlns:a14="http://schemas.microsoft.com/office/drawing/2010/main" val="0"/>
              </a:ext>
            </a:extLst>
          </a:blip>
          <a:stretch>
            <a:fillRect/>
          </a:stretch>
        </p:blipFill>
        <p:spPr>
          <a:xfrm>
            <a:off x="381001" y="4495800"/>
            <a:ext cx="2895598" cy="2362199"/>
          </a:xfrm>
          <a:prstGeom prst="rect">
            <a:avLst/>
          </a:prstGeom>
        </p:spPr>
      </p:pic>
      <p:pic>
        <p:nvPicPr>
          <p:cNvPr id="42" name="Picture 41"/>
          <p:cNvPicPr/>
          <p:nvPr/>
        </p:nvPicPr>
        <p:blipFill>
          <a:blip r:embed="rId4">
            <a:extLst>
              <a:ext uri="{28A0092B-C50C-407E-A947-70E740481C1C}">
                <a14:useLocalDpi xmlns:a14="http://schemas.microsoft.com/office/drawing/2010/main" val="0"/>
              </a:ext>
            </a:extLst>
          </a:blip>
          <a:stretch>
            <a:fillRect/>
          </a:stretch>
        </p:blipFill>
        <p:spPr>
          <a:xfrm>
            <a:off x="3514723" y="4495800"/>
            <a:ext cx="2733675" cy="2285999"/>
          </a:xfrm>
          <a:prstGeom prst="rect">
            <a:avLst/>
          </a:prstGeom>
        </p:spPr>
      </p:pic>
      <p:pic>
        <p:nvPicPr>
          <p:cNvPr id="43" name="Picture 42"/>
          <p:cNvPicPr/>
          <p:nvPr/>
        </p:nvPicPr>
        <p:blipFill>
          <a:blip r:embed="rId5">
            <a:extLst>
              <a:ext uri="{28A0092B-C50C-407E-A947-70E740481C1C}">
                <a14:useLocalDpi xmlns:a14="http://schemas.microsoft.com/office/drawing/2010/main" val="0"/>
              </a:ext>
            </a:extLst>
          </a:blip>
          <a:stretch>
            <a:fillRect/>
          </a:stretch>
        </p:blipFill>
        <p:spPr>
          <a:xfrm>
            <a:off x="6486522" y="4495799"/>
            <a:ext cx="2428877" cy="2285999"/>
          </a:xfrm>
          <a:prstGeom prst="rect">
            <a:avLst/>
          </a:prstGeom>
        </p:spPr>
      </p:pic>
    </p:spTree>
    <p:extLst>
      <p:ext uri="{BB962C8B-B14F-4D97-AF65-F5344CB8AC3E}">
        <p14:creationId xmlns:p14="http://schemas.microsoft.com/office/powerpoint/2010/main" val="9635744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 y="0"/>
            <a:ext cx="3276599" cy="2819400"/>
          </a:xfrm>
          <a:prstGeom prst="rect">
            <a:avLst/>
          </a:prstGeom>
        </p:spPr>
      </p:pic>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3276600" y="0"/>
            <a:ext cx="2667000" cy="2819400"/>
          </a:xfrm>
          <a:prstGeom prst="rect">
            <a:avLst/>
          </a:prstGeom>
        </p:spPr>
      </p:pic>
      <p:pic>
        <p:nvPicPr>
          <p:cNvPr id="7" name="Picture 6"/>
          <p:cNvPicPr/>
          <p:nvPr/>
        </p:nvPicPr>
        <p:blipFill>
          <a:blip r:embed="rId4">
            <a:extLst>
              <a:ext uri="{28A0092B-C50C-407E-A947-70E740481C1C}">
                <a14:useLocalDpi xmlns:a14="http://schemas.microsoft.com/office/drawing/2010/main" val="0"/>
              </a:ext>
            </a:extLst>
          </a:blip>
          <a:stretch>
            <a:fillRect/>
          </a:stretch>
        </p:blipFill>
        <p:spPr>
          <a:xfrm>
            <a:off x="5943600" y="1"/>
            <a:ext cx="3200400" cy="2819400"/>
          </a:xfrm>
          <a:prstGeom prst="rect">
            <a:avLst/>
          </a:prstGeom>
        </p:spPr>
      </p:pic>
      <p:pic>
        <p:nvPicPr>
          <p:cNvPr id="8" name="Picture 7"/>
          <p:cNvPicPr/>
          <p:nvPr/>
        </p:nvPicPr>
        <p:blipFill>
          <a:blip r:embed="rId5">
            <a:extLst>
              <a:ext uri="{28A0092B-C50C-407E-A947-70E740481C1C}">
                <a14:useLocalDpi xmlns:a14="http://schemas.microsoft.com/office/drawing/2010/main" val="0"/>
              </a:ext>
            </a:extLst>
          </a:blip>
          <a:stretch>
            <a:fillRect/>
          </a:stretch>
        </p:blipFill>
        <p:spPr>
          <a:xfrm>
            <a:off x="228600" y="2971800"/>
            <a:ext cx="3048000" cy="3505200"/>
          </a:xfrm>
          <a:prstGeom prst="rect">
            <a:avLst/>
          </a:prstGeom>
        </p:spPr>
      </p:pic>
      <p:pic>
        <p:nvPicPr>
          <p:cNvPr id="9" name="Picture 8"/>
          <p:cNvPicPr/>
          <p:nvPr/>
        </p:nvPicPr>
        <p:blipFill>
          <a:blip r:embed="rId6">
            <a:extLst>
              <a:ext uri="{28A0092B-C50C-407E-A947-70E740481C1C}">
                <a14:useLocalDpi xmlns:a14="http://schemas.microsoft.com/office/drawing/2010/main" val="0"/>
              </a:ext>
            </a:extLst>
          </a:blip>
          <a:stretch>
            <a:fillRect/>
          </a:stretch>
        </p:blipFill>
        <p:spPr>
          <a:xfrm>
            <a:off x="3428999" y="2971801"/>
            <a:ext cx="2633345" cy="3505199"/>
          </a:xfrm>
          <a:prstGeom prst="rect">
            <a:avLst/>
          </a:prstGeom>
        </p:spPr>
      </p:pic>
      <p:pic>
        <p:nvPicPr>
          <p:cNvPr id="10" name="Picture 9"/>
          <p:cNvPicPr/>
          <p:nvPr/>
        </p:nvPicPr>
        <p:blipFill>
          <a:blip r:embed="rId7" cstate="print">
            <a:extLst>
              <a:ext uri="{28A0092B-C50C-407E-A947-70E740481C1C}">
                <a14:useLocalDpi xmlns:a14="http://schemas.microsoft.com/office/drawing/2010/main" val="0"/>
              </a:ext>
            </a:extLst>
          </a:blip>
          <a:stretch>
            <a:fillRect/>
          </a:stretch>
        </p:blipFill>
        <p:spPr>
          <a:xfrm>
            <a:off x="6214742" y="2971800"/>
            <a:ext cx="2700657" cy="3276599"/>
          </a:xfrm>
          <a:prstGeom prst="rect">
            <a:avLst/>
          </a:prstGeom>
        </p:spPr>
      </p:pic>
    </p:spTree>
    <p:extLst>
      <p:ext uri="{BB962C8B-B14F-4D97-AF65-F5344CB8AC3E}">
        <p14:creationId xmlns:p14="http://schemas.microsoft.com/office/powerpoint/2010/main" val="42661276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381001" y="228600"/>
            <a:ext cx="3048000" cy="2743200"/>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3429000" y="228601"/>
            <a:ext cx="2971799" cy="2895599"/>
          </a:xfrm>
          <a:prstGeom prst="rect">
            <a:avLst/>
          </a:prstGeom>
        </p:spPr>
      </p:pic>
      <p:pic>
        <p:nvPicPr>
          <p:cNvPr id="6" name="Picture 5"/>
          <p:cNvPicPr/>
          <p:nvPr/>
        </p:nvPicPr>
        <p:blipFill>
          <a:blip r:embed="rId4">
            <a:extLst>
              <a:ext uri="{28A0092B-C50C-407E-A947-70E740481C1C}">
                <a14:useLocalDpi xmlns:a14="http://schemas.microsoft.com/office/drawing/2010/main" val="0"/>
              </a:ext>
            </a:extLst>
          </a:blip>
          <a:stretch>
            <a:fillRect/>
          </a:stretch>
        </p:blipFill>
        <p:spPr>
          <a:xfrm>
            <a:off x="6400799" y="228601"/>
            <a:ext cx="2590801" cy="2895600"/>
          </a:xfrm>
          <a:prstGeom prst="rect">
            <a:avLst/>
          </a:prstGeom>
        </p:spPr>
      </p:pic>
      <p:pic>
        <p:nvPicPr>
          <p:cNvPr id="7" name="Picture 6"/>
          <p:cNvPicPr/>
          <p:nvPr/>
        </p:nvPicPr>
        <p:blipFill>
          <a:blip r:embed="rId5">
            <a:extLst>
              <a:ext uri="{28A0092B-C50C-407E-A947-70E740481C1C}">
                <a14:useLocalDpi xmlns:a14="http://schemas.microsoft.com/office/drawing/2010/main" val="0"/>
              </a:ext>
            </a:extLst>
          </a:blip>
          <a:stretch>
            <a:fillRect/>
          </a:stretch>
        </p:blipFill>
        <p:spPr>
          <a:xfrm>
            <a:off x="152401" y="3124200"/>
            <a:ext cx="3276598" cy="3733800"/>
          </a:xfrm>
          <a:prstGeom prst="rect">
            <a:avLst/>
          </a:prstGeom>
        </p:spPr>
      </p:pic>
      <p:pic>
        <p:nvPicPr>
          <p:cNvPr id="8" name="Picture 7"/>
          <p:cNvPicPr/>
          <p:nvPr/>
        </p:nvPicPr>
        <p:blipFill>
          <a:blip r:embed="rId6">
            <a:extLst>
              <a:ext uri="{28A0092B-C50C-407E-A947-70E740481C1C}">
                <a14:useLocalDpi xmlns:a14="http://schemas.microsoft.com/office/drawing/2010/main" val="0"/>
              </a:ext>
            </a:extLst>
          </a:blip>
          <a:stretch>
            <a:fillRect/>
          </a:stretch>
        </p:blipFill>
        <p:spPr>
          <a:xfrm>
            <a:off x="3581399" y="3276600"/>
            <a:ext cx="2819399" cy="3429000"/>
          </a:xfrm>
          <a:prstGeom prst="rect">
            <a:avLst/>
          </a:prstGeom>
        </p:spPr>
      </p:pic>
      <p:pic>
        <p:nvPicPr>
          <p:cNvPr id="9" name="Picture 8"/>
          <p:cNvPicPr/>
          <p:nvPr/>
        </p:nvPicPr>
        <p:blipFill>
          <a:blip r:embed="rId7">
            <a:extLst>
              <a:ext uri="{28A0092B-C50C-407E-A947-70E740481C1C}">
                <a14:useLocalDpi xmlns:a14="http://schemas.microsoft.com/office/drawing/2010/main" val="0"/>
              </a:ext>
            </a:extLst>
          </a:blip>
          <a:stretch>
            <a:fillRect/>
          </a:stretch>
        </p:blipFill>
        <p:spPr>
          <a:xfrm>
            <a:off x="6705600" y="3276601"/>
            <a:ext cx="2209800" cy="3429000"/>
          </a:xfrm>
          <a:prstGeom prst="rect">
            <a:avLst/>
          </a:prstGeom>
        </p:spPr>
      </p:pic>
    </p:spTree>
    <p:extLst>
      <p:ext uri="{BB962C8B-B14F-4D97-AF65-F5344CB8AC3E}">
        <p14:creationId xmlns:p14="http://schemas.microsoft.com/office/powerpoint/2010/main" val="638987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28600" y="304800"/>
            <a:ext cx="3124200" cy="3124200"/>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3252787" y="304801"/>
            <a:ext cx="2919413" cy="3124200"/>
          </a:xfrm>
          <a:prstGeom prst="rect">
            <a:avLst/>
          </a:prstGeom>
        </p:spPr>
      </p:pic>
      <p:pic>
        <p:nvPicPr>
          <p:cNvPr id="6" name="Picture 5"/>
          <p:cNvPicPr/>
          <p:nvPr/>
        </p:nvPicPr>
        <p:blipFill>
          <a:blip r:embed="rId4">
            <a:extLst>
              <a:ext uri="{28A0092B-C50C-407E-A947-70E740481C1C}">
                <a14:useLocalDpi xmlns:a14="http://schemas.microsoft.com/office/drawing/2010/main" val="0"/>
              </a:ext>
            </a:extLst>
          </a:blip>
          <a:stretch>
            <a:fillRect/>
          </a:stretch>
        </p:blipFill>
        <p:spPr>
          <a:xfrm>
            <a:off x="6172200" y="304801"/>
            <a:ext cx="2819400" cy="3124200"/>
          </a:xfrm>
          <a:prstGeom prst="rect">
            <a:avLst/>
          </a:prstGeom>
        </p:spPr>
      </p:pic>
      <p:pic>
        <p:nvPicPr>
          <p:cNvPr id="7" name="Picture 6"/>
          <p:cNvPicPr/>
          <p:nvPr/>
        </p:nvPicPr>
        <p:blipFill>
          <a:blip r:embed="rId5">
            <a:extLst>
              <a:ext uri="{28A0092B-C50C-407E-A947-70E740481C1C}">
                <a14:useLocalDpi xmlns:a14="http://schemas.microsoft.com/office/drawing/2010/main" val="0"/>
              </a:ext>
            </a:extLst>
          </a:blip>
          <a:stretch>
            <a:fillRect/>
          </a:stretch>
        </p:blipFill>
        <p:spPr>
          <a:xfrm>
            <a:off x="228600" y="3429000"/>
            <a:ext cx="3024187" cy="3200400"/>
          </a:xfrm>
          <a:prstGeom prst="rect">
            <a:avLst/>
          </a:prstGeom>
        </p:spPr>
      </p:pic>
      <p:pic>
        <p:nvPicPr>
          <p:cNvPr id="8" name="Picture 7"/>
          <p:cNvPicPr/>
          <p:nvPr/>
        </p:nvPicPr>
        <p:blipFill>
          <a:blip r:embed="rId6">
            <a:extLst>
              <a:ext uri="{28A0092B-C50C-407E-A947-70E740481C1C}">
                <a14:useLocalDpi xmlns:a14="http://schemas.microsoft.com/office/drawing/2010/main" val="0"/>
              </a:ext>
            </a:extLst>
          </a:blip>
          <a:stretch>
            <a:fillRect/>
          </a:stretch>
        </p:blipFill>
        <p:spPr>
          <a:xfrm>
            <a:off x="3505200" y="3429000"/>
            <a:ext cx="2619057" cy="3048000"/>
          </a:xfrm>
          <a:prstGeom prst="rect">
            <a:avLst/>
          </a:prstGeom>
        </p:spPr>
      </p:pic>
      <p:pic>
        <p:nvPicPr>
          <p:cNvPr id="9" name="Picture 8"/>
          <p:cNvPicPr/>
          <p:nvPr/>
        </p:nvPicPr>
        <p:blipFill>
          <a:blip r:embed="rId7">
            <a:extLst>
              <a:ext uri="{28A0092B-C50C-407E-A947-70E740481C1C}">
                <a14:useLocalDpi xmlns:a14="http://schemas.microsoft.com/office/drawing/2010/main" val="0"/>
              </a:ext>
            </a:extLst>
          </a:blip>
          <a:stretch>
            <a:fillRect/>
          </a:stretch>
        </p:blipFill>
        <p:spPr>
          <a:xfrm>
            <a:off x="6424613" y="3429001"/>
            <a:ext cx="2490787" cy="3048000"/>
          </a:xfrm>
          <a:prstGeom prst="rect">
            <a:avLst/>
          </a:prstGeom>
        </p:spPr>
      </p:pic>
    </p:spTree>
    <p:extLst>
      <p:ext uri="{BB962C8B-B14F-4D97-AF65-F5344CB8AC3E}">
        <p14:creationId xmlns:p14="http://schemas.microsoft.com/office/powerpoint/2010/main" val="1280903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fontScale="90000"/>
          </a:bodyPr>
          <a:lstStyle/>
          <a:p>
            <a:r>
              <a:rPr lang="en-US" sz="4000" b="1" u="sng" dirty="0" smtClean="0"/>
              <a:t>Checking Distribution/</a:t>
            </a:r>
            <a:r>
              <a:rPr lang="en-US" sz="4000" b="1" u="sng" dirty="0" err="1" smtClean="0"/>
              <a:t>skewness</a:t>
            </a:r>
            <a:endParaRPr lang="en-US" sz="4000" b="1" u="sng" dirty="0"/>
          </a:p>
        </p:txBody>
      </p:sp>
      <p:sp>
        <p:nvSpPr>
          <p:cNvPr id="3" name="Content Placeholder 2"/>
          <p:cNvSpPr>
            <a:spLocks noGrp="1"/>
          </p:cNvSpPr>
          <p:nvPr>
            <p:ph idx="1"/>
          </p:nvPr>
        </p:nvSpPr>
        <p:spPr>
          <a:xfrm>
            <a:off x="76200" y="914400"/>
            <a:ext cx="8915400" cy="5791200"/>
          </a:xfrm>
        </p:spPr>
        <p:txBody>
          <a:bodyPr>
            <a:normAutofit/>
          </a:bodyPr>
          <a:lstStyle/>
          <a:p>
            <a:pPr marL="0" indent="0">
              <a:buNone/>
            </a:pPr>
            <a:endParaRPr lang="en-US" sz="2000" dirty="0" smtClean="0"/>
          </a:p>
          <a:p>
            <a:pPr marL="0" indent="0">
              <a:buNone/>
            </a:pPr>
            <a:r>
              <a:rPr lang="en-US" sz="2000" dirty="0" smtClean="0"/>
              <a:t>It </a:t>
            </a:r>
            <a:r>
              <a:rPr lang="en-US" sz="2000" dirty="0"/>
              <a:t>can be observed that there is skewness present </a:t>
            </a:r>
            <a:r>
              <a:rPr lang="en-US" sz="2000" dirty="0" smtClean="0"/>
              <a:t>in </a:t>
            </a:r>
            <a:r>
              <a:rPr lang="en-US" sz="2000" dirty="0"/>
              <a:t>: </a:t>
            </a:r>
            <a:r>
              <a:rPr lang="en-US" sz="2000" dirty="0" err="1" smtClean="0"/>
              <a:t>Duration_Hours</a:t>
            </a:r>
            <a:r>
              <a:rPr lang="en-US" sz="2000" dirty="0" smtClean="0"/>
              <a:t> , </a:t>
            </a:r>
            <a:r>
              <a:rPr lang="en-US" sz="2000" dirty="0" err="1" smtClean="0"/>
              <a:t>Dep_Minute</a:t>
            </a:r>
            <a:endParaRPr lang="en-US" sz="2000" dirty="0" smtClean="0"/>
          </a:p>
          <a:p>
            <a:pPr marL="0" indent="0">
              <a:buNone/>
            </a:pPr>
            <a:r>
              <a:rPr lang="en-US" sz="2000" dirty="0"/>
              <a:t>a</a:t>
            </a:r>
            <a:r>
              <a:rPr lang="en-US" sz="2000" dirty="0" smtClean="0"/>
              <a:t>nd </a:t>
            </a:r>
            <a:r>
              <a:rPr lang="en-US" sz="2000" dirty="0" err="1" smtClean="0"/>
              <a:t>Dep_Hour</a:t>
            </a:r>
            <a:r>
              <a:rPr lang="en-US" sz="2000" dirty="0" smtClean="0"/>
              <a:t> columns.</a:t>
            </a:r>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a:p>
          <a:p>
            <a:pPr marL="0" indent="0">
              <a:buNone/>
            </a:pP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533" y="2819400"/>
            <a:ext cx="8153400" cy="990600"/>
          </a:xfrm>
          <a:prstGeom prst="rect">
            <a:avLst/>
          </a:prstGeom>
        </p:spPr>
      </p:pic>
    </p:spTree>
    <p:extLst>
      <p:ext uri="{BB962C8B-B14F-4D97-AF65-F5344CB8AC3E}">
        <p14:creationId xmlns:p14="http://schemas.microsoft.com/office/powerpoint/2010/main" val="26155898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152401"/>
            <a:ext cx="8763000" cy="6629400"/>
          </a:xfrm>
        </p:spPr>
      </p:pic>
    </p:spTree>
    <p:extLst>
      <p:ext uri="{BB962C8B-B14F-4D97-AF65-F5344CB8AC3E}">
        <p14:creationId xmlns:p14="http://schemas.microsoft.com/office/powerpoint/2010/main" val="23226028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fontScale="90000"/>
          </a:bodyPr>
          <a:lstStyle/>
          <a:p>
            <a:r>
              <a:rPr lang="en-US" sz="3600" b="1" u="sng" dirty="0"/>
              <a:t>Plotting the outliers using boxplot</a:t>
            </a:r>
            <a:endParaRPr lang="en-US" sz="3600"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609600"/>
            <a:ext cx="8610600" cy="5943600"/>
          </a:xfrm>
        </p:spPr>
      </p:pic>
    </p:spTree>
    <p:extLst>
      <p:ext uri="{BB962C8B-B14F-4D97-AF65-F5344CB8AC3E}">
        <p14:creationId xmlns:p14="http://schemas.microsoft.com/office/powerpoint/2010/main" val="1399371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077200" cy="838200"/>
          </a:xfrm>
        </p:spPr>
        <p:txBody>
          <a:bodyPr>
            <a:normAutofit fontScale="90000"/>
          </a:bodyPr>
          <a:lstStyle/>
          <a:p>
            <a:r>
              <a:rPr lang="en-US" b="1" u="sng" dirty="0"/>
              <a:t>Removing the Outliers using Z-score</a:t>
            </a:r>
            <a:endParaRPr lang="en-US" u="sng" dirty="0"/>
          </a:p>
        </p:txBody>
      </p:sp>
      <p:sp>
        <p:nvSpPr>
          <p:cNvPr id="3" name="Content Placeholder 2"/>
          <p:cNvSpPr>
            <a:spLocks noGrp="1"/>
          </p:cNvSpPr>
          <p:nvPr>
            <p:ph idx="1"/>
          </p:nvPr>
        </p:nvSpPr>
        <p:spPr>
          <a:xfrm>
            <a:off x="152400" y="838200"/>
            <a:ext cx="8839200" cy="5715000"/>
          </a:xfrm>
        </p:spPr>
        <p:txBody>
          <a:bodyPr/>
          <a:lstStyle/>
          <a:p>
            <a:pPr marL="0" indent="0">
              <a:buNone/>
            </a:pPr>
            <a:endParaRPr lang="en-US" dirty="0"/>
          </a:p>
          <a:p>
            <a:endParaRPr lang="en-US" dirty="0" smtClean="0"/>
          </a:p>
          <a:p>
            <a:endParaRPr lang="en-US" dirty="0"/>
          </a:p>
          <a:p>
            <a:endParaRPr lang="en-US" dirty="0" smtClean="0"/>
          </a:p>
          <a:p>
            <a:pPr marL="0" indent="0">
              <a:buNone/>
            </a:pPr>
            <a:endParaRPr lang="en-US" dirty="0"/>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304800" y="1219199"/>
            <a:ext cx="8534400" cy="5334001"/>
          </a:xfrm>
          <a:prstGeom prst="rect">
            <a:avLst/>
          </a:prstGeom>
        </p:spPr>
      </p:pic>
    </p:spTree>
    <p:extLst>
      <p:ext uri="{BB962C8B-B14F-4D97-AF65-F5344CB8AC3E}">
        <p14:creationId xmlns:p14="http://schemas.microsoft.com/office/powerpoint/2010/main" val="9653459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b="1" u="sng" dirty="0"/>
              <a:t>Model Training</a:t>
            </a:r>
            <a:endParaRPr lang="en-US" u="sng" dirty="0"/>
          </a:p>
        </p:txBody>
      </p:sp>
      <p:sp>
        <p:nvSpPr>
          <p:cNvPr id="3" name="Content Placeholder 2"/>
          <p:cNvSpPr>
            <a:spLocks noGrp="1"/>
          </p:cNvSpPr>
          <p:nvPr>
            <p:ph idx="1"/>
          </p:nvPr>
        </p:nvSpPr>
        <p:spPr>
          <a:xfrm>
            <a:off x="152400" y="838200"/>
            <a:ext cx="8915400" cy="6019800"/>
          </a:xfrm>
        </p:spPr>
        <p:txBody>
          <a:bodyPr/>
          <a:lstStyle/>
          <a:p>
            <a:r>
              <a:rPr lang="en-US" sz="2000" dirty="0" smtClean="0"/>
              <a:t>Firstly, we will be splitting our dataset into input and output variable as x and y respectively. </a:t>
            </a:r>
          </a:p>
          <a:p>
            <a:r>
              <a:rPr lang="en-US" sz="2000" dirty="0" smtClean="0"/>
              <a:t>Then, we will be scaling all our input variables using standard scalar.</a:t>
            </a:r>
          </a:p>
          <a:p>
            <a:pPr marL="0" indent="0">
              <a:buNone/>
            </a:pPr>
            <a:r>
              <a:rPr lang="en-US" sz="2000" dirty="0"/>
              <a:t> </a:t>
            </a:r>
            <a:r>
              <a:rPr lang="en-US" sz="2000" dirty="0" smtClean="0"/>
              <a:t>     </a:t>
            </a:r>
          </a:p>
          <a:p>
            <a:endParaRPr lang="en-US" sz="2000" dirty="0"/>
          </a:p>
          <a:p>
            <a:endParaRPr lang="en-US" sz="2000" dirty="0" smtClean="0"/>
          </a:p>
          <a:p>
            <a:pPr marL="0" indent="0">
              <a:buNone/>
            </a:pPr>
            <a:endParaRPr lang="en-US" sz="2000" dirty="0" smtClean="0"/>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286000"/>
            <a:ext cx="8153400" cy="3733800"/>
          </a:xfrm>
          <a:prstGeom prst="rect">
            <a:avLst/>
          </a:prstGeom>
        </p:spPr>
      </p:pic>
    </p:spTree>
    <p:extLst>
      <p:ext uri="{BB962C8B-B14F-4D97-AF65-F5344CB8AC3E}">
        <p14:creationId xmlns:p14="http://schemas.microsoft.com/office/powerpoint/2010/main" val="37908281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b="1" u="sng" dirty="0" smtClean="0"/>
              <a:t>Problem Statement</a:t>
            </a:r>
            <a:endParaRPr lang="en-US" b="1" u="sng" dirty="0"/>
          </a:p>
        </p:txBody>
      </p:sp>
      <p:sp>
        <p:nvSpPr>
          <p:cNvPr id="3" name="Content Placeholder 2"/>
          <p:cNvSpPr>
            <a:spLocks noGrp="1"/>
          </p:cNvSpPr>
          <p:nvPr>
            <p:ph idx="1"/>
          </p:nvPr>
        </p:nvSpPr>
        <p:spPr>
          <a:xfrm>
            <a:off x="0" y="838200"/>
            <a:ext cx="8991600" cy="5867400"/>
          </a:xfrm>
        </p:spPr>
        <p:txBody>
          <a:bodyPr>
            <a:normAutofit fontScale="55000" lnSpcReduction="20000"/>
          </a:bodyPr>
          <a:lstStyle/>
          <a:p>
            <a:pPr lvl="0"/>
            <a:r>
              <a:rPr lang="en-US" dirty="0"/>
              <a:t>Flights are one of the necessary need of each and every person around the globe and therefore flight tickets market is the market which is one of the major contributors in the world’s economy. It is a very large market and there are various companies working in the domain. </a:t>
            </a:r>
          </a:p>
          <a:p>
            <a:pPr marL="0" indent="0">
              <a:buNone/>
            </a:pPr>
            <a:endParaRPr lang="en-US" dirty="0"/>
          </a:p>
          <a:p>
            <a:pPr lvl="0"/>
            <a:r>
              <a:rPr lang="en-US" dirty="0"/>
              <a:t>Data science comes as a very important tool to solve problems in the domain to help the companies increase their overall revenue, profits, improving their marketing strategies and focusing on changing trends in flight tickets sales and purchases. Predictive modelling, Market mix modelling, recommendation systems are some of the machine learning techniques used for achieving the business goals for flight tickets selling companies. Our problem is related to one such flight-tickets selling client. </a:t>
            </a:r>
          </a:p>
          <a:p>
            <a:pPr marL="0" indent="0">
              <a:buNone/>
            </a:pPr>
            <a:endParaRPr lang="en-US" dirty="0"/>
          </a:p>
          <a:p>
            <a:pPr lvl="0"/>
            <a:r>
              <a:rPr lang="en-US" dirty="0"/>
              <a:t>We are required to model the price of tickets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a:t>
            </a:r>
          </a:p>
          <a:p>
            <a:pPr marL="0" indent="0">
              <a:buNone/>
            </a:pPr>
            <a:endParaRPr lang="en-US" dirty="0"/>
          </a:p>
          <a:p>
            <a:pPr lvl="0"/>
            <a:r>
              <a:rPr lang="en-US" dirty="0"/>
              <a:t>With the </a:t>
            </a:r>
            <a:r>
              <a:rPr lang="en-US" dirty="0" err="1"/>
              <a:t>covid</a:t>
            </a:r>
            <a:r>
              <a:rPr lang="en-US" dirty="0"/>
              <a:t> 19 impact in the market, we have seen lot of changes in the flight tickets market. Now some flights are in demand hence making them costly and some are not in demand hence cheaper. One of the clients works with small traders, who sell flight tickets. With the change in market due to </a:t>
            </a:r>
            <a:r>
              <a:rPr lang="en-US" dirty="0" err="1"/>
              <a:t>covid</a:t>
            </a:r>
            <a:r>
              <a:rPr lang="en-US" dirty="0"/>
              <a:t> 19 impact, client is facing problems with their previous flight tickets price valuation machine learning models. So, they are looking for new machine learning models from new data.  </a:t>
            </a:r>
          </a:p>
          <a:p>
            <a:pPr marL="0" indent="0">
              <a:buNone/>
            </a:pPr>
            <a:r>
              <a:rPr lang="en-US" dirty="0"/>
              <a:t> </a:t>
            </a:r>
          </a:p>
          <a:p>
            <a:pPr lvl="0"/>
            <a:r>
              <a:rPr lang="en-US" dirty="0"/>
              <a:t>For this client wants to know: </a:t>
            </a:r>
            <a:endParaRPr lang="en-US" dirty="0" smtClean="0"/>
          </a:p>
          <a:p>
            <a:pPr lvl="0"/>
            <a:endParaRPr lang="en-US" dirty="0"/>
          </a:p>
          <a:p>
            <a:pPr lvl="0">
              <a:buFont typeface="Wingdings" panose="05000000000000000000" pitchFamily="2" charset="2"/>
              <a:buChar char="ü"/>
            </a:pPr>
            <a:r>
              <a:rPr lang="en-US" dirty="0"/>
              <a:t> Do airfares change frequently? Do they move in small increments or in large jumps? Do they tend to go up or down over time? </a:t>
            </a:r>
          </a:p>
          <a:p>
            <a:pPr marL="0" indent="0">
              <a:buNone/>
            </a:pPr>
            <a:endParaRPr lang="en-US" dirty="0"/>
          </a:p>
          <a:p>
            <a:pPr marL="0" indent="0">
              <a:buNone/>
            </a:pPr>
            <a:endParaRPr lang="en-US" dirty="0"/>
          </a:p>
          <a:p>
            <a:pPr marL="0" indent="0">
              <a:buNone/>
            </a:pPr>
            <a:endParaRPr lang="en-US" dirty="0"/>
          </a:p>
          <a:p>
            <a:pPr lvl="0"/>
            <a:endParaRPr lang="en-US" dirty="0" smtClean="0"/>
          </a:p>
          <a:p>
            <a:pPr marL="0" lvl="0" indent="0">
              <a:buNone/>
            </a:pPr>
            <a:endParaRPr lang="en-US" sz="8000" dirty="0"/>
          </a:p>
          <a:p>
            <a:pPr marL="0" lvl="0" indent="0">
              <a:buNone/>
            </a:pPr>
            <a:endParaRPr lang="en-US" sz="8000" dirty="0"/>
          </a:p>
          <a:p>
            <a:pPr marL="0" indent="0">
              <a:buNone/>
            </a:pPr>
            <a:endParaRPr lang="en-US" sz="8000" dirty="0"/>
          </a:p>
          <a:p>
            <a:pPr marL="0" indent="0">
              <a:buNone/>
            </a:pPr>
            <a:endParaRPr lang="en-US" dirty="0"/>
          </a:p>
        </p:txBody>
      </p:sp>
    </p:spTree>
    <p:extLst>
      <p:ext uri="{BB962C8B-B14F-4D97-AF65-F5344CB8AC3E}">
        <p14:creationId xmlns:p14="http://schemas.microsoft.com/office/powerpoint/2010/main" val="16247809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 y="228600"/>
            <a:ext cx="8610600" cy="3170099"/>
          </a:xfrm>
          <a:prstGeom prst="rect">
            <a:avLst/>
          </a:prstGeom>
        </p:spPr>
        <p:txBody>
          <a:bodyPr wrap="square">
            <a:spAutoFit/>
          </a:bodyPr>
          <a:lstStyle/>
          <a:p>
            <a:pPr marL="285750" indent="-285750">
              <a:buFont typeface="Arial" pitchFamily="34" charset="0"/>
              <a:buChar char="•"/>
            </a:pPr>
            <a:endParaRPr lang="en-IN" sz="2000" dirty="0" smtClean="0"/>
          </a:p>
          <a:p>
            <a:pPr marL="285750" indent="-285750">
              <a:buFont typeface="Arial" pitchFamily="34" charset="0"/>
              <a:buChar char="•"/>
            </a:pPr>
            <a:r>
              <a:rPr lang="en-IN" sz="2000" dirty="0" smtClean="0"/>
              <a:t>Lastly</a:t>
            </a:r>
            <a:r>
              <a:rPr lang="en-IN" sz="2000" dirty="0"/>
              <a:t>, to develop the model we have used various libraries and metrics from </a:t>
            </a:r>
            <a:r>
              <a:rPr lang="en-IN" sz="2000" dirty="0" err="1"/>
              <a:t>sklearn</a:t>
            </a:r>
            <a:r>
              <a:rPr lang="en-IN" sz="2000" dirty="0"/>
              <a:t> such as </a:t>
            </a:r>
            <a:r>
              <a:rPr lang="en-IN" sz="2000" dirty="0" err="1" smtClean="0"/>
              <a:t>train_test_split</a:t>
            </a:r>
            <a:r>
              <a:rPr lang="en-IN" sz="2000" dirty="0" smtClean="0"/>
              <a:t>, </a:t>
            </a:r>
            <a:r>
              <a:rPr lang="en-IN" sz="2000" dirty="0" err="1" smtClean="0"/>
              <a:t>LinearRegression,Lasso,Ridge,ElasticNet</a:t>
            </a:r>
            <a:r>
              <a:rPr lang="en-IN" sz="2000" dirty="0"/>
              <a:t>, SVR, </a:t>
            </a:r>
            <a:r>
              <a:rPr lang="en-IN" sz="2000" dirty="0" err="1" smtClean="0"/>
              <a:t>DecisionTreeRegressor</a:t>
            </a:r>
            <a:r>
              <a:rPr lang="en-IN" sz="2000" dirty="0"/>
              <a:t>, </a:t>
            </a:r>
            <a:r>
              <a:rPr lang="en-IN" sz="2000" dirty="0" err="1" smtClean="0"/>
              <a:t>KNeighborsRegressor</a:t>
            </a:r>
            <a:r>
              <a:rPr lang="en-IN" sz="2000" dirty="0"/>
              <a:t>, </a:t>
            </a:r>
            <a:r>
              <a:rPr lang="en-IN" sz="2000" dirty="0" err="1" smtClean="0"/>
              <a:t>RandomForestRegressor</a:t>
            </a:r>
            <a:r>
              <a:rPr lang="en-IN" sz="2000" dirty="0"/>
              <a:t>, </a:t>
            </a:r>
            <a:r>
              <a:rPr lang="en-IN" sz="2000" dirty="0" err="1" smtClean="0"/>
              <a:t>AdaBoostRegressor</a:t>
            </a:r>
            <a:r>
              <a:rPr lang="en-IN" sz="2000" dirty="0"/>
              <a:t>, </a:t>
            </a:r>
            <a:r>
              <a:rPr lang="en-IN" sz="2000" dirty="0" err="1" smtClean="0"/>
              <a:t>mean_squared_error</a:t>
            </a:r>
            <a:r>
              <a:rPr lang="en-IN" sz="2000" dirty="0" smtClean="0"/>
              <a:t>, </a:t>
            </a:r>
            <a:r>
              <a:rPr lang="en-IN" sz="2000" dirty="0" err="1" smtClean="0"/>
              <a:t>mean_absolute_error</a:t>
            </a:r>
            <a:r>
              <a:rPr lang="en-IN" sz="2000" dirty="0" smtClean="0"/>
              <a:t> and r2_score</a:t>
            </a:r>
          </a:p>
          <a:p>
            <a:pPr marL="285750" indent="-285750">
              <a:buFont typeface="Arial" pitchFamily="34" charset="0"/>
              <a:buChar char="•"/>
            </a:pPr>
            <a:endParaRPr lang="en-IN" sz="2000" dirty="0"/>
          </a:p>
          <a:p>
            <a:pPr marL="342900" indent="-342900">
              <a:buFont typeface="Arial" pitchFamily="34" charset="0"/>
              <a:buChar char="•"/>
            </a:pPr>
            <a:r>
              <a:rPr lang="en-US" sz="2000" dirty="0"/>
              <a:t>Next, we will be splitting our data into training and testing with </a:t>
            </a:r>
            <a:r>
              <a:rPr lang="en-US" sz="2000" dirty="0" err="1" smtClean="0"/>
              <a:t>random_state</a:t>
            </a:r>
            <a:r>
              <a:rPr lang="en-US" sz="2000" dirty="0" smtClean="0"/>
              <a:t>=21 </a:t>
            </a:r>
            <a:r>
              <a:rPr lang="en-US" sz="2000" dirty="0"/>
              <a:t>and </a:t>
            </a:r>
            <a:r>
              <a:rPr lang="en-US" sz="2000" dirty="0" err="1" smtClean="0"/>
              <a:t>test_size</a:t>
            </a:r>
            <a:r>
              <a:rPr lang="en-US" sz="2000" dirty="0" smtClean="0"/>
              <a:t>=0.22. Then </a:t>
            </a:r>
            <a:r>
              <a:rPr lang="en-US" sz="2000" dirty="0"/>
              <a:t>we will be checking the shape of train and test data as follows:</a:t>
            </a:r>
          </a:p>
          <a:p>
            <a:pPr marL="285750" indent="-285750">
              <a:buFont typeface="Arial" pitchFamily="34" charset="0"/>
              <a:buChar char="•"/>
            </a:pPr>
            <a:endParaRPr lang="en-US" sz="2000" dirty="0"/>
          </a:p>
        </p:txBody>
      </p:sp>
      <p:sp>
        <p:nvSpPr>
          <p:cNvPr id="2" name="Content Placeholder 1"/>
          <p:cNvSpPr>
            <a:spLocks noGrp="1"/>
          </p:cNvSpPr>
          <p:nvPr>
            <p:ph idx="1"/>
          </p:nvPr>
        </p:nvSpPr>
        <p:spPr>
          <a:xfrm>
            <a:off x="0" y="381000"/>
            <a:ext cx="9067800" cy="4495800"/>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          </a:t>
            </a:r>
          </a:p>
          <a:p>
            <a:pPr marL="0" indent="0">
              <a:buNone/>
            </a:pPr>
            <a:endParaRPr lang="en-US" dirty="0"/>
          </a:p>
        </p:txBody>
      </p:sp>
    </p:spTree>
    <p:extLst>
      <p:ext uri="{BB962C8B-B14F-4D97-AF65-F5344CB8AC3E}">
        <p14:creationId xmlns:p14="http://schemas.microsoft.com/office/powerpoint/2010/main" val="1692305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3884" y="3466110"/>
            <a:ext cx="9120116" cy="923330"/>
          </a:xfrm>
          <a:prstGeom prst="rect">
            <a:avLst/>
          </a:prstGeom>
        </p:spPr>
        <p:txBody>
          <a:bodyPr wrap="square">
            <a:spAutoFit/>
          </a:bodyPr>
          <a:lstStyle/>
          <a:p>
            <a:r>
              <a:rPr lang="en-US" dirty="0" smtClean="0"/>
              <a:t>Now we will be using a  loop where all the algorithms will be used one by one and their corresponding  Score, Mean Absolute Error, </a:t>
            </a:r>
            <a:r>
              <a:rPr lang="en-US" dirty="0"/>
              <a:t>Mean </a:t>
            </a:r>
            <a:r>
              <a:rPr lang="en-US" dirty="0" smtClean="0"/>
              <a:t>Squared Error, RMSE and r2_score will be evaluated.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304800"/>
            <a:ext cx="8534399" cy="2514600"/>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1" y="4389440"/>
            <a:ext cx="8229598" cy="2163760"/>
          </a:xfrm>
          <a:prstGeom prst="rect">
            <a:avLst/>
          </a:prstGeom>
        </p:spPr>
      </p:pic>
    </p:spTree>
    <p:extLst>
      <p:ext uri="{BB962C8B-B14F-4D97-AF65-F5344CB8AC3E}">
        <p14:creationId xmlns:p14="http://schemas.microsoft.com/office/powerpoint/2010/main" val="9231936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 y="4999672"/>
            <a:ext cx="8701585" cy="923330"/>
          </a:xfrm>
          <a:prstGeom prst="rect">
            <a:avLst/>
          </a:prstGeom>
        </p:spPr>
        <p:txBody>
          <a:bodyPr wrap="square">
            <a:spAutoFit/>
          </a:bodyPr>
          <a:lstStyle/>
          <a:p>
            <a:pPr marL="285750" indent="-285750">
              <a:buFont typeface="Arial" pitchFamily="34" charset="0"/>
              <a:buChar char="•"/>
            </a:pPr>
            <a:r>
              <a:rPr lang="en-US" dirty="0"/>
              <a:t>I am choosing </a:t>
            </a:r>
            <a:r>
              <a:rPr lang="en-US" dirty="0" err="1" smtClean="0"/>
              <a:t>DecisionTreeRegressor</a:t>
            </a:r>
            <a:r>
              <a:rPr lang="en-US" dirty="0" smtClean="0"/>
              <a:t> </a:t>
            </a:r>
            <a:r>
              <a:rPr lang="en-US" dirty="0"/>
              <a:t>as our best model since it's giving us best score and it's performing </a:t>
            </a:r>
            <a:r>
              <a:rPr lang="en-US" dirty="0" smtClean="0"/>
              <a:t>well. It's </a:t>
            </a:r>
            <a:r>
              <a:rPr lang="en-US" dirty="0"/>
              <a:t>r2_score is also satisfactory and it shows that our model is neither </a:t>
            </a:r>
            <a:r>
              <a:rPr lang="en-US" dirty="0" err="1"/>
              <a:t>underfitting</a:t>
            </a:r>
            <a:r>
              <a:rPr lang="en-US" dirty="0"/>
              <a:t>/overfitting</a:t>
            </a:r>
            <a:r>
              <a:rPr lang="en-US" dirty="0" smtClean="0"/>
              <a:t>.</a:t>
            </a:r>
            <a:endParaRPr lang="en-US"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1" y="228601"/>
            <a:ext cx="4114800" cy="4771072"/>
          </a:xfr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7201" y="228600"/>
            <a:ext cx="4468146" cy="4771072"/>
          </a:xfrm>
          <a:prstGeom prst="rect">
            <a:avLst/>
          </a:prstGeom>
        </p:spPr>
      </p:pic>
    </p:spTree>
    <p:extLst>
      <p:ext uri="{BB962C8B-B14F-4D97-AF65-F5344CB8AC3E}">
        <p14:creationId xmlns:p14="http://schemas.microsoft.com/office/powerpoint/2010/main" val="33446080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a:normAutofit/>
          </a:bodyPr>
          <a:lstStyle/>
          <a:p>
            <a:r>
              <a:rPr lang="en-US" sz="1500" dirty="0"/>
              <a:t>We have got '</a:t>
            </a:r>
            <a:r>
              <a:rPr lang="en-US" sz="1500" dirty="0" err="1"/>
              <a:t>max_features</a:t>
            </a:r>
            <a:r>
              <a:rPr lang="en-US" sz="1500" dirty="0"/>
              <a:t>': 'auto</a:t>
            </a:r>
            <a:r>
              <a:rPr lang="en-US" sz="1500" dirty="0" smtClean="0"/>
              <a:t>',  </a:t>
            </a:r>
            <a:r>
              <a:rPr lang="en-US" sz="1500" dirty="0"/>
              <a:t>'</a:t>
            </a:r>
            <a:r>
              <a:rPr lang="en-US" sz="1500" dirty="0" err="1"/>
              <a:t>max_leaf_nodes</a:t>
            </a:r>
            <a:r>
              <a:rPr lang="en-US" sz="1500" dirty="0"/>
              <a:t>': None</a:t>
            </a:r>
            <a:r>
              <a:rPr lang="en-US" sz="1500" dirty="0" smtClean="0"/>
              <a:t>, </a:t>
            </a:r>
            <a:r>
              <a:rPr lang="en-US" sz="1500" dirty="0"/>
              <a:t>'</a:t>
            </a:r>
            <a:r>
              <a:rPr lang="en-US" sz="1500" dirty="0" err="1"/>
              <a:t>min_samples_leaf</a:t>
            </a:r>
            <a:r>
              <a:rPr lang="en-US" sz="1500" dirty="0"/>
              <a:t>': </a:t>
            </a:r>
            <a:r>
              <a:rPr lang="en-US" sz="1500" dirty="0" smtClean="0"/>
              <a:t>1</a:t>
            </a:r>
            <a:r>
              <a:rPr lang="en-US" sz="1500" dirty="0"/>
              <a:t> </a:t>
            </a:r>
            <a:r>
              <a:rPr lang="en-US" sz="1500" dirty="0" smtClean="0"/>
              <a:t>and </a:t>
            </a:r>
            <a:r>
              <a:rPr lang="en-US" sz="1500" dirty="0"/>
              <a:t>'splitter': 'best' as best </a:t>
            </a:r>
            <a:r>
              <a:rPr lang="en-US" sz="1500" dirty="0" smtClean="0"/>
              <a:t>parameters.</a:t>
            </a:r>
          </a:p>
          <a:p>
            <a:pPr marL="0" indent="0">
              <a:buNone/>
            </a:pPr>
            <a:r>
              <a:rPr lang="en-US" sz="1500" dirty="0" smtClean="0"/>
              <a:t>         </a:t>
            </a:r>
          </a:p>
          <a:p>
            <a:endParaRPr lang="en-US" sz="1500" dirty="0"/>
          </a:p>
          <a:p>
            <a:endParaRPr lang="en-US" sz="1500" dirty="0" smtClean="0"/>
          </a:p>
          <a:p>
            <a:endParaRPr lang="en-US" sz="1500" dirty="0"/>
          </a:p>
          <a:p>
            <a:endParaRPr lang="en-US" sz="1500" dirty="0" smtClean="0"/>
          </a:p>
          <a:p>
            <a:endParaRPr lang="en-US" sz="1500" dirty="0"/>
          </a:p>
          <a:p>
            <a:pPr marL="0" indent="0">
              <a:buNone/>
            </a:pPr>
            <a:endParaRPr lang="en-US" sz="1500" dirty="0" smtClean="0"/>
          </a:p>
          <a:p>
            <a:pPr marL="285750" indent="-285750"/>
            <a:r>
              <a:rPr lang="en-US" sz="1600" dirty="0"/>
              <a:t>We are getting score 0.9970431444269475 after performing </a:t>
            </a:r>
            <a:r>
              <a:rPr lang="en-US" sz="1600" dirty="0" err="1"/>
              <a:t>hyperparameter</a:t>
            </a:r>
            <a:r>
              <a:rPr lang="en-US" sz="1600" dirty="0"/>
              <a:t> tuning and earlier it was </a:t>
            </a:r>
            <a:r>
              <a:rPr lang="en-US" sz="1600" dirty="0" smtClean="0"/>
              <a:t>0.9970431444269475 Its </a:t>
            </a:r>
            <a:r>
              <a:rPr lang="en-US" sz="1600" dirty="0"/>
              <a:t>r2_score is also </a:t>
            </a:r>
            <a:r>
              <a:rPr lang="en-US" sz="1600" dirty="0" smtClean="0"/>
              <a:t>satisfactory and after </a:t>
            </a:r>
            <a:r>
              <a:rPr lang="en-US" sz="1600" dirty="0" err="1" smtClean="0"/>
              <a:t>hyperparameter</a:t>
            </a:r>
            <a:r>
              <a:rPr lang="en-US" sz="1600" dirty="0" smtClean="0"/>
              <a:t> tuning mean squared error, mean absolute error and root mean squared error has also reduced.</a:t>
            </a:r>
          </a:p>
          <a:p>
            <a:pPr marL="0" indent="0">
              <a:buNone/>
            </a:pPr>
            <a:r>
              <a:rPr lang="en-US" sz="1600" dirty="0"/>
              <a:t> </a:t>
            </a:r>
            <a:r>
              <a:rPr lang="en-US" sz="1600" dirty="0" smtClean="0"/>
              <a:t>      </a:t>
            </a:r>
          </a:p>
          <a:p>
            <a:pPr marL="0" indent="0">
              <a:buNone/>
            </a:pPr>
            <a:r>
              <a:rPr lang="en-US" sz="1600" dirty="0"/>
              <a:t> </a:t>
            </a:r>
            <a:r>
              <a:rPr lang="en-US" sz="1600" dirty="0" smtClean="0"/>
              <a:t> </a:t>
            </a:r>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r>
              <a:rPr lang="en-US" sz="1600" dirty="0" smtClean="0"/>
              <a:t>     </a:t>
            </a:r>
            <a:endParaRPr lang="en-US" sz="1600" dirty="0"/>
          </a:p>
          <a:p>
            <a:pPr marL="285750" indent="-285750"/>
            <a:r>
              <a:rPr lang="en-US" sz="1600" dirty="0"/>
              <a:t>Hence we will be saving </a:t>
            </a:r>
            <a:r>
              <a:rPr lang="en-US" sz="1600" dirty="0" err="1" smtClean="0"/>
              <a:t>DecisionTreeRegressor</a:t>
            </a:r>
            <a:r>
              <a:rPr lang="en-US" sz="1600" dirty="0" smtClean="0"/>
              <a:t> </a:t>
            </a:r>
            <a:r>
              <a:rPr lang="en-US" sz="1600" dirty="0"/>
              <a:t>as our final model using </a:t>
            </a:r>
            <a:r>
              <a:rPr lang="en-US" sz="1600" dirty="0" err="1"/>
              <a:t>joblib</a:t>
            </a:r>
            <a:r>
              <a:rPr lang="en-US" sz="1600" dirty="0" smtClean="0"/>
              <a:t>.</a:t>
            </a:r>
          </a:p>
          <a:p>
            <a:pPr marL="0" indent="0">
              <a:buNone/>
            </a:pPr>
            <a:r>
              <a:rPr lang="en-US" sz="1600" dirty="0"/>
              <a:t> </a:t>
            </a:r>
            <a:r>
              <a:rPr lang="en-US" sz="1600" dirty="0" smtClean="0"/>
              <a:t>      </a:t>
            </a:r>
            <a:endParaRPr lang="en-US" sz="1500" dirty="0" smtClean="0"/>
          </a:p>
          <a:p>
            <a:endParaRPr lang="en-US" sz="1500" dirty="0"/>
          </a:p>
          <a:p>
            <a:endParaRPr lang="en-US" sz="15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685800"/>
            <a:ext cx="5181600" cy="183345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1" y="3352801"/>
            <a:ext cx="4495800" cy="19050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1" y="6070600"/>
            <a:ext cx="4495800" cy="787400"/>
          </a:xfrm>
          <a:prstGeom prst="rect">
            <a:avLst/>
          </a:prstGeom>
        </p:spPr>
      </p:pic>
    </p:spTree>
    <p:extLst>
      <p:ext uri="{BB962C8B-B14F-4D97-AF65-F5344CB8AC3E}">
        <p14:creationId xmlns:p14="http://schemas.microsoft.com/office/powerpoint/2010/main" val="37497919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u="sng" dirty="0" smtClean="0"/>
              <a:t>Conclusion</a:t>
            </a:r>
            <a:endParaRPr lang="en-US" b="1"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1066800"/>
            <a:ext cx="8686800" cy="5410200"/>
          </a:xfrm>
        </p:spPr>
      </p:pic>
    </p:spTree>
    <p:extLst>
      <p:ext uri="{BB962C8B-B14F-4D97-AF65-F5344CB8AC3E}">
        <p14:creationId xmlns:p14="http://schemas.microsoft.com/office/powerpoint/2010/main" val="26601578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381001"/>
            <a:ext cx="8458200" cy="6095999"/>
          </a:xfrm>
          <a:prstGeom prst="rect">
            <a:avLst/>
          </a:prstGeom>
        </p:spPr>
      </p:pic>
    </p:spTree>
    <p:extLst>
      <p:ext uri="{BB962C8B-B14F-4D97-AF65-F5344CB8AC3E}">
        <p14:creationId xmlns:p14="http://schemas.microsoft.com/office/powerpoint/2010/main" val="15251540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304801"/>
            <a:ext cx="8610600" cy="39624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4191000"/>
            <a:ext cx="8382000" cy="1981200"/>
          </a:xfrm>
          <a:prstGeom prst="rect">
            <a:avLst/>
          </a:prstGeom>
        </p:spPr>
      </p:pic>
    </p:spTree>
    <p:extLst>
      <p:ext uri="{BB962C8B-B14F-4D97-AF65-F5344CB8AC3E}">
        <p14:creationId xmlns:p14="http://schemas.microsoft.com/office/powerpoint/2010/main" val="19512222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52400"/>
            <a:ext cx="8458200" cy="6324599"/>
          </a:xfrm>
          <a:prstGeom prst="rect">
            <a:avLst/>
          </a:prstGeom>
        </p:spPr>
      </p:pic>
    </p:spTree>
    <p:extLst>
      <p:ext uri="{BB962C8B-B14F-4D97-AF65-F5344CB8AC3E}">
        <p14:creationId xmlns:p14="http://schemas.microsoft.com/office/powerpoint/2010/main" val="10483976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304800"/>
            <a:ext cx="8381999" cy="6324600"/>
          </a:xfrm>
          <a:prstGeom prst="rect">
            <a:avLst/>
          </a:prstGeom>
        </p:spPr>
      </p:pic>
    </p:spTree>
    <p:extLst>
      <p:ext uri="{BB962C8B-B14F-4D97-AF65-F5344CB8AC3E}">
        <p14:creationId xmlns:p14="http://schemas.microsoft.com/office/powerpoint/2010/main" val="21675752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295400"/>
            <a:ext cx="8915400" cy="3810000"/>
          </a:xfrm>
          <a:prstGeom prst="rect">
            <a:avLst/>
          </a:prstGeom>
        </p:spPr>
      </p:pic>
    </p:spTree>
    <p:extLst>
      <p:ext uri="{BB962C8B-B14F-4D97-AF65-F5344CB8AC3E}">
        <p14:creationId xmlns:p14="http://schemas.microsoft.com/office/powerpoint/2010/main" val="13576633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
            <a:ext cx="8839200" cy="6553200"/>
          </a:xfrm>
        </p:spPr>
        <p:txBody>
          <a:bodyPr>
            <a:noAutofit/>
          </a:bodyPr>
          <a:lstStyle/>
          <a:p>
            <a:pPr lvl="0">
              <a:buFont typeface="Wingdings" panose="05000000000000000000" pitchFamily="2" charset="2"/>
              <a:buChar char="ü"/>
            </a:pPr>
            <a:r>
              <a:rPr lang="en-US" sz="2000" dirty="0"/>
              <a:t>What is the best time to buy so that the consumer can save the most by taking the least risk</a:t>
            </a:r>
            <a:r>
              <a:rPr lang="en-US" sz="2000" dirty="0" smtClean="0"/>
              <a:t>?</a:t>
            </a:r>
            <a:endParaRPr lang="en-US" sz="2000" dirty="0"/>
          </a:p>
          <a:p>
            <a:pPr lvl="0">
              <a:buFont typeface="Wingdings" panose="05000000000000000000" pitchFamily="2" charset="2"/>
              <a:buChar char="ü"/>
            </a:pPr>
            <a:r>
              <a:rPr lang="en-US" sz="2000" dirty="0"/>
              <a:t> Does price increase as we get near to departure date? Is Indigo cheaper than Jet Airways? Are morning flights expensive?</a:t>
            </a:r>
          </a:p>
          <a:p>
            <a:pPr>
              <a:buFont typeface="Wingdings" panose="05000000000000000000" pitchFamily="2" charset="2"/>
              <a:buChar char="ü"/>
            </a:pPr>
            <a:endParaRPr lang="en-US" sz="2000" dirty="0"/>
          </a:p>
          <a:p>
            <a:r>
              <a:rPr lang="en-US" sz="2400" b="1" u="sng" dirty="0" smtClean="0"/>
              <a:t>Business </a:t>
            </a:r>
            <a:r>
              <a:rPr lang="en-US" sz="2400" b="1" u="sng" dirty="0"/>
              <a:t>Goal: </a:t>
            </a:r>
          </a:p>
          <a:p>
            <a:pPr marL="0" lvl="0" indent="0" algn="just">
              <a:buNone/>
            </a:pPr>
            <a:r>
              <a:rPr lang="en-US" sz="2000" dirty="0" smtClean="0"/>
              <a:t>	We are required to model the price of flight tickets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a:t>
            </a:r>
            <a:endParaRPr lang="en-US" sz="2000" dirty="0"/>
          </a:p>
        </p:txBody>
      </p:sp>
    </p:spTree>
    <p:extLst>
      <p:ext uri="{BB962C8B-B14F-4D97-AF65-F5344CB8AC3E}">
        <p14:creationId xmlns:p14="http://schemas.microsoft.com/office/powerpoint/2010/main" val="17519145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b="1" u="sng" dirty="0" smtClean="0"/>
              <a:t>Exploratory Data Analysis</a:t>
            </a:r>
            <a:endParaRPr lang="en-US" b="1" u="sng" dirty="0"/>
          </a:p>
        </p:txBody>
      </p:sp>
      <p:sp>
        <p:nvSpPr>
          <p:cNvPr id="3" name="Content Placeholder 2"/>
          <p:cNvSpPr>
            <a:spLocks noGrp="1"/>
          </p:cNvSpPr>
          <p:nvPr>
            <p:ph idx="1"/>
          </p:nvPr>
        </p:nvSpPr>
        <p:spPr>
          <a:xfrm>
            <a:off x="0" y="1143000"/>
            <a:ext cx="9067800" cy="5715000"/>
          </a:xfrm>
        </p:spPr>
        <p:txBody>
          <a:bodyPr>
            <a:normAutofit/>
          </a:bodyPr>
          <a:lstStyle/>
          <a:p>
            <a:r>
              <a:rPr lang="en-US" sz="1800" dirty="0"/>
              <a:t>The sample data is extracted by using web scraping from selenium. It is stored in csv format and hence we import it using pandas. Then we further checked more about data using info, checked data types using </a:t>
            </a:r>
            <a:r>
              <a:rPr lang="en-US" sz="1800" dirty="0" err="1"/>
              <a:t>dtypes</a:t>
            </a:r>
            <a:r>
              <a:rPr lang="en-US" sz="1800" dirty="0"/>
              <a:t>, shapes using .shape, columns using .columns, null values using .</a:t>
            </a:r>
            <a:r>
              <a:rPr lang="en-US" sz="1800" dirty="0" err="1"/>
              <a:t>isnull.sum</a:t>
            </a:r>
            <a:r>
              <a:rPr lang="en-US" sz="1800" dirty="0"/>
              <a:t>, and further visualize it through </a:t>
            </a:r>
            <a:r>
              <a:rPr lang="en-US" sz="1800" dirty="0" err="1"/>
              <a:t>heatmap</a:t>
            </a:r>
            <a:r>
              <a:rPr lang="en-US" sz="1800" dirty="0"/>
              <a:t> as follows</a:t>
            </a:r>
            <a:r>
              <a:rPr lang="en-US" sz="1800" dirty="0" smtClean="0"/>
              <a:t>:</a:t>
            </a:r>
          </a:p>
          <a:p>
            <a:pPr marL="0" indent="0">
              <a:buNone/>
            </a:pPr>
            <a:r>
              <a:rPr lang="en-US" sz="1800" dirty="0"/>
              <a:t> </a:t>
            </a:r>
            <a:r>
              <a:rPr lang="en-US" sz="1800" dirty="0" smtClean="0"/>
              <a:t>      </a:t>
            </a:r>
          </a:p>
          <a:p>
            <a:pPr>
              <a:buFont typeface="+mj-lt"/>
              <a:buAutoNum type="arabicPeriod"/>
            </a:pPr>
            <a:endParaRPr lang="en-US" sz="1800" dirty="0"/>
          </a:p>
          <a:p>
            <a:endParaRPr lang="en-US" sz="1800" dirty="0"/>
          </a:p>
          <a:p>
            <a:endParaRPr lang="en-US" sz="1800" dirty="0"/>
          </a:p>
          <a:p>
            <a:endParaRPr lang="en-US"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1" y="2743200"/>
            <a:ext cx="5791199" cy="3962400"/>
          </a:xfrm>
          <a:prstGeom prst="rect">
            <a:avLst/>
          </a:prstGeom>
        </p:spPr>
      </p:pic>
    </p:spTree>
    <p:extLst>
      <p:ext uri="{BB962C8B-B14F-4D97-AF65-F5344CB8AC3E}">
        <p14:creationId xmlns:p14="http://schemas.microsoft.com/office/powerpoint/2010/main" val="32755988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
            <a:ext cx="8991600" cy="6705600"/>
          </a:xfrm>
        </p:spPr>
        <p:txBody>
          <a:bodyPr/>
          <a:lstStyle/>
          <a:p>
            <a:r>
              <a:rPr lang="en-IN" sz="2000" dirty="0"/>
              <a:t>Then we further checked more about data using </a:t>
            </a:r>
            <a:r>
              <a:rPr lang="en-IN" sz="2000" b="1" dirty="0"/>
              <a:t>info</a:t>
            </a:r>
            <a:r>
              <a:rPr lang="en-IN" sz="2000" dirty="0"/>
              <a:t>, checked datatypes using </a:t>
            </a:r>
            <a:r>
              <a:rPr lang="en-IN" sz="2000" b="1" dirty="0" err="1"/>
              <a:t>dtypes</a:t>
            </a:r>
            <a:r>
              <a:rPr lang="en-IN" sz="2000" dirty="0"/>
              <a:t>, shapes using .</a:t>
            </a:r>
            <a:r>
              <a:rPr lang="en-IN" sz="2000" b="1" dirty="0"/>
              <a:t>shape</a:t>
            </a:r>
            <a:r>
              <a:rPr lang="en-IN" sz="2000" dirty="0"/>
              <a:t>, columns using </a:t>
            </a:r>
            <a:r>
              <a:rPr lang="en-IN" sz="2000" b="1" dirty="0"/>
              <a:t>.</a:t>
            </a:r>
            <a:r>
              <a:rPr lang="en-IN" sz="2000" b="1" dirty="0" smtClean="0"/>
              <a:t>columns,</a:t>
            </a:r>
            <a:r>
              <a:rPr lang="en-IN" sz="2000" dirty="0" smtClean="0"/>
              <a:t> </a:t>
            </a:r>
            <a:r>
              <a:rPr lang="en-IN" sz="2000" dirty="0"/>
              <a:t>null values using </a:t>
            </a:r>
            <a:r>
              <a:rPr lang="en-IN" sz="2000" b="1" dirty="0"/>
              <a:t>.</a:t>
            </a:r>
            <a:r>
              <a:rPr lang="en-IN" sz="2000" b="1" dirty="0" err="1" smtClean="0"/>
              <a:t>isnull.sum</a:t>
            </a:r>
            <a:r>
              <a:rPr lang="en-IN" sz="2000" b="1" dirty="0" smtClean="0"/>
              <a:t> </a:t>
            </a:r>
            <a:r>
              <a:rPr lang="en-IN" sz="2000" dirty="0" smtClean="0"/>
              <a:t>and further visualize it through </a:t>
            </a:r>
            <a:r>
              <a:rPr lang="en-IN" sz="2000" dirty="0" err="1" smtClean="0"/>
              <a:t>heatmap</a:t>
            </a:r>
            <a:r>
              <a:rPr lang="en-IN" sz="2000" dirty="0" smtClean="0"/>
              <a:t> </a:t>
            </a:r>
            <a:r>
              <a:rPr lang="en-IN" sz="2000" dirty="0"/>
              <a:t>as follows</a:t>
            </a:r>
            <a:r>
              <a:rPr lang="en-IN" sz="2000" dirty="0" smtClean="0"/>
              <a:t>:</a:t>
            </a:r>
          </a:p>
          <a:p>
            <a:pPr marL="0" indent="0">
              <a:buNone/>
            </a:pPr>
            <a:r>
              <a:rPr lang="en-IN" sz="2000" dirty="0" smtClean="0"/>
              <a:t>                                                                                   </a:t>
            </a:r>
          </a:p>
          <a:p>
            <a:pPr marL="0" indent="0">
              <a:buNone/>
            </a:pPr>
            <a:endParaRPr lang="en-US" sz="2400" dirty="0"/>
          </a:p>
          <a:p>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1" y="1295400"/>
            <a:ext cx="4495800" cy="49530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1" y="1295401"/>
            <a:ext cx="3810000" cy="1066800"/>
          </a:xfrm>
          <a:prstGeom prst="rect">
            <a:avLst/>
          </a:prstGeom>
        </p:spPr>
      </p:pic>
    </p:spTree>
    <p:extLst>
      <p:ext uri="{BB962C8B-B14F-4D97-AF65-F5344CB8AC3E}">
        <p14:creationId xmlns:p14="http://schemas.microsoft.com/office/powerpoint/2010/main" val="3214670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762001"/>
            <a:ext cx="7619999" cy="1142999"/>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209800"/>
            <a:ext cx="3352800" cy="25908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0" y="2362200"/>
            <a:ext cx="2743198" cy="2438400"/>
          </a:xfrm>
          <a:prstGeom prst="rect">
            <a:avLst/>
          </a:prstGeom>
        </p:spPr>
      </p:pic>
    </p:spTree>
    <p:extLst>
      <p:ext uri="{BB962C8B-B14F-4D97-AF65-F5344CB8AC3E}">
        <p14:creationId xmlns:p14="http://schemas.microsoft.com/office/powerpoint/2010/main" val="3534422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457200"/>
            <a:ext cx="7543800" cy="6095999"/>
          </a:xfrm>
        </p:spPr>
      </p:pic>
    </p:spTree>
    <p:extLst>
      <p:ext uri="{BB962C8B-B14F-4D97-AF65-F5344CB8AC3E}">
        <p14:creationId xmlns:p14="http://schemas.microsoft.com/office/powerpoint/2010/main" val="29209150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r>
              <a:rPr lang="en-US" sz="2200" dirty="0" smtClean="0"/>
              <a:t>Then we will check the statistical summary of the dataset using </a:t>
            </a:r>
            <a:r>
              <a:rPr lang="en-US" sz="2200" b="1" dirty="0" smtClean="0"/>
              <a:t>.describe</a:t>
            </a:r>
            <a:r>
              <a:rPr lang="en-US" sz="2200" dirty="0"/>
              <a:t> </a:t>
            </a:r>
            <a:r>
              <a:rPr lang="en-US" sz="2200" dirty="0" smtClean="0"/>
              <a:t>from which we have observed that:</a:t>
            </a:r>
          </a:p>
          <a:p>
            <a:r>
              <a:rPr lang="en-US" sz="2200" dirty="0"/>
              <a:t>Total </a:t>
            </a:r>
            <a:r>
              <a:rPr lang="en-US" sz="2200" dirty="0" smtClean="0"/>
              <a:t>entries: 1573</a:t>
            </a:r>
            <a:endParaRPr lang="en-US" sz="2200" dirty="0"/>
          </a:p>
          <a:p>
            <a:r>
              <a:rPr lang="en-US" sz="2200" dirty="0"/>
              <a:t>outliers are there in : </a:t>
            </a:r>
            <a:endParaRPr lang="en-US" sz="2200" dirty="0" smtClean="0"/>
          </a:p>
          <a:p>
            <a:pPr marL="0" indent="0">
              <a:buNone/>
            </a:pPr>
            <a:r>
              <a:rPr lang="en-US" sz="2200" dirty="0" smtClean="0"/>
              <a:t>      </a:t>
            </a:r>
            <a:r>
              <a:rPr lang="en-US" sz="2200" dirty="0"/>
              <a:t>Price, Number of Stops and Departure Hours</a:t>
            </a:r>
          </a:p>
          <a:p>
            <a:r>
              <a:rPr lang="en-US" sz="2200" dirty="0" smtClean="0"/>
              <a:t>Mean </a:t>
            </a:r>
            <a:r>
              <a:rPr lang="en-US" sz="2200" dirty="0"/>
              <a:t>is greater than median </a:t>
            </a:r>
            <a:r>
              <a:rPr lang="en-US" sz="2200" dirty="0" smtClean="0"/>
              <a:t>in : Price.</a:t>
            </a:r>
          </a:p>
          <a:p>
            <a:pPr marL="0" indent="0">
              <a:buNone/>
            </a:pPr>
            <a:r>
              <a:rPr lang="en-US" sz="2200" dirty="0"/>
              <a:t> </a:t>
            </a:r>
            <a:r>
              <a:rPr lang="en-US" sz="2200" dirty="0" smtClean="0"/>
              <a:t>     </a:t>
            </a:r>
          </a:p>
          <a:p>
            <a:pPr marL="0" indent="0">
              <a:buNone/>
            </a:pPr>
            <a:endParaRPr lang="en-US" sz="2200" dirty="0"/>
          </a:p>
          <a:p>
            <a:pPr marL="0" indent="0">
              <a:buNone/>
            </a:pPr>
            <a:endParaRPr lang="en-US" sz="2200" dirty="0" smtClean="0"/>
          </a:p>
          <a:p>
            <a:pPr marL="0" indent="0">
              <a:buNone/>
            </a:pPr>
            <a:endParaRPr lang="en-US" sz="2200" b="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2667000"/>
            <a:ext cx="5891471" cy="3581400"/>
          </a:xfrm>
          <a:prstGeom prst="rect">
            <a:avLst/>
          </a:prstGeom>
        </p:spPr>
      </p:pic>
    </p:spTree>
    <p:extLst>
      <p:ext uri="{BB962C8B-B14F-4D97-AF65-F5344CB8AC3E}">
        <p14:creationId xmlns:p14="http://schemas.microsoft.com/office/powerpoint/2010/main" val="10522241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sz="2000" dirty="0" smtClean="0"/>
              <a:t>Next we will be checking the correlation using </a:t>
            </a:r>
            <a:r>
              <a:rPr lang="en-US" sz="2000" b="1" dirty="0" smtClean="0"/>
              <a:t>.</a:t>
            </a:r>
            <a:r>
              <a:rPr lang="en-US" sz="2000" b="1" dirty="0" err="1" smtClean="0"/>
              <a:t>corr</a:t>
            </a:r>
            <a:r>
              <a:rPr lang="en-US" sz="2000" b="1" dirty="0" smtClean="0"/>
              <a:t> </a:t>
            </a:r>
            <a:r>
              <a:rPr lang="en-US" sz="2000" dirty="0" smtClean="0"/>
              <a:t> and visualize the same using a </a:t>
            </a:r>
            <a:r>
              <a:rPr lang="en-US" sz="2000" dirty="0" err="1" smtClean="0"/>
              <a:t>heatmap</a:t>
            </a:r>
            <a:r>
              <a:rPr lang="en-US" sz="2000" dirty="0" smtClean="0"/>
              <a:t>. Also we can check the correlation of all the attributes with the target variable. From this we observe that:</a:t>
            </a:r>
          </a:p>
          <a:p>
            <a:r>
              <a:rPr lang="en-US" sz="2000" dirty="0" smtClean="0"/>
              <a:t>Price </a:t>
            </a:r>
            <a:r>
              <a:rPr lang="en-US" sz="2000" dirty="0"/>
              <a:t>is highly positively correlated to Number of stops.</a:t>
            </a:r>
          </a:p>
          <a:p>
            <a:r>
              <a:rPr lang="en-US" sz="2000" dirty="0"/>
              <a:t>Number of stops is highly negatively correlated </a:t>
            </a:r>
            <a:r>
              <a:rPr lang="en-US" sz="2000" dirty="0" smtClean="0"/>
              <a:t>to Flight Name.</a:t>
            </a:r>
            <a:endParaRPr lang="en-US" sz="2000" dirty="0"/>
          </a:p>
          <a:p>
            <a:r>
              <a:rPr lang="en-US" sz="2000" dirty="0"/>
              <a:t>Flight Name </a:t>
            </a:r>
            <a:r>
              <a:rPr lang="en-US" sz="2000" dirty="0" smtClean="0"/>
              <a:t>is </a:t>
            </a:r>
            <a:r>
              <a:rPr lang="en-US" sz="2000" dirty="0"/>
              <a:t>highly positively correlated </a:t>
            </a:r>
            <a:r>
              <a:rPr lang="en-US" sz="2000" dirty="0" smtClean="0"/>
              <a:t>to Seat Number.</a:t>
            </a:r>
            <a:endParaRPr lang="en-US" sz="2000" dirty="0"/>
          </a:p>
          <a:p>
            <a:r>
              <a:rPr lang="en-US" sz="2000" dirty="0" err="1" smtClean="0"/>
              <a:t>Arrival_Hour</a:t>
            </a:r>
            <a:r>
              <a:rPr lang="en-US" sz="2000" dirty="0" smtClean="0"/>
              <a:t> is </a:t>
            </a:r>
            <a:r>
              <a:rPr lang="en-US" sz="2000" dirty="0"/>
              <a:t>highly negatively correlated to Price</a:t>
            </a:r>
            <a:r>
              <a:rPr lang="en-US" sz="2000" dirty="0" smtClean="0"/>
              <a:t>.</a:t>
            </a:r>
          </a:p>
          <a:p>
            <a:pPr marL="0" indent="0">
              <a:buNone/>
            </a:pPr>
            <a:r>
              <a:rPr lang="en-US" sz="2000" dirty="0"/>
              <a:t> </a:t>
            </a:r>
            <a:r>
              <a:rPr lang="en-US" sz="2000" dirty="0" smtClean="0"/>
              <a:t>     </a:t>
            </a:r>
          </a:p>
          <a:p>
            <a:pPr marL="0" indent="0">
              <a:buNone/>
            </a:pPr>
            <a:endParaRPr lang="en-US" sz="2000"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590800"/>
            <a:ext cx="6715488" cy="4114800"/>
          </a:xfrm>
          <a:prstGeom prst="rect">
            <a:avLst/>
          </a:prstGeom>
        </p:spPr>
      </p:pic>
    </p:spTree>
    <p:extLst>
      <p:ext uri="{BB962C8B-B14F-4D97-AF65-F5344CB8AC3E}">
        <p14:creationId xmlns:p14="http://schemas.microsoft.com/office/powerpoint/2010/main" val="106905520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1370</TotalTime>
  <Words>938</Words>
  <Application>Microsoft Office PowerPoint</Application>
  <PresentationFormat>On-screen Show (4:3)</PresentationFormat>
  <Paragraphs>108</Paragraphs>
  <Slides>29</Slides>
  <Notes>1</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Apex</vt:lpstr>
      <vt:lpstr>FLIGHT: PRICE PREDICTION   </vt:lpstr>
      <vt:lpstr>Problem Statement</vt:lpstr>
      <vt:lpstr>PowerPoint Presentation</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Data Visualization</vt:lpstr>
      <vt:lpstr>PowerPoint Presentation</vt:lpstr>
      <vt:lpstr>PowerPoint Presentation</vt:lpstr>
      <vt:lpstr>PowerPoint Presentation</vt:lpstr>
      <vt:lpstr>Checking Distribution/skewness</vt:lpstr>
      <vt:lpstr>PowerPoint Presentation</vt:lpstr>
      <vt:lpstr>Plotting the outliers using boxplot</vt:lpstr>
      <vt:lpstr>Removing the Outliers using Z-score</vt:lpstr>
      <vt:lpstr>Model Training</vt:lpstr>
      <vt:lpstr>PowerPoint Presentation</vt:lpstr>
      <vt:lpstr>PowerPoint Presentation</vt:lpstr>
      <vt:lpstr>PowerPoint Presentation</vt:lpstr>
      <vt:lpstr>PowerPoint Presentation</vt:lpstr>
      <vt:lpstr>Conclusion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User</cp:lastModifiedBy>
  <cp:revision>89</cp:revision>
  <dcterms:created xsi:type="dcterms:W3CDTF">2021-01-02T05:29:04Z</dcterms:created>
  <dcterms:modified xsi:type="dcterms:W3CDTF">2021-10-28T04:06:31Z</dcterms:modified>
</cp:coreProperties>
</file>