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7"/>
  </p:notesMasterIdLst>
  <p:sldIdLst>
    <p:sldId id="257" r:id="rId2"/>
    <p:sldId id="258" r:id="rId3"/>
    <p:sldId id="260" r:id="rId4"/>
    <p:sldId id="261" r:id="rId5"/>
    <p:sldId id="265" r:id="rId6"/>
    <p:sldId id="266" r:id="rId7"/>
    <p:sldId id="264" r:id="rId8"/>
    <p:sldId id="262" r:id="rId9"/>
    <p:sldId id="267" r:id="rId10"/>
    <p:sldId id="268" r:id="rId11"/>
    <p:sldId id="269" r:id="rId12"/>
    <p:sldId id="270" r:id="rId13"/>
    <p:sldId id="272"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255"/>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57" autoAdjust="0"/>
  </p:normalViewPr>
  <p:slideViewPr>
    <p:cSldViewPr snapToGrid="0">
      <p:cViewPr varScale="1">
        <p:scale>
          <a:sx n="75" d="100"/>
          <a:sy n="75" d="100"/>
        </p:scale>
        <p:origin x="-77"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6B493-18B0-44A1-A571-DBC3408FD6AD}" type="datetimeFigureOut">
              <a:rPr lang="en-IN" smtClean="0"/>
              <a:t>16-08-2021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D55E3-F8DE-4715-B9CA-1954D05378AD}" type="slidenum">
              <a:rPr lang="en-IN" smtClean="0"/>
              <a:t>‹#›</a:t>
            </a:fld>
            <a:endParaRPr lang="en-IN"/>
          </a:p>
        </p:txBody>
      </p:sp>
    </p:spTree>
    <p:extLst>
      <p:ext uri="{BB962C8B-B14F-4D97-AF65-F5344CB8AC3E}">
        <p14:creationId xmlns:p14="http://schemas.microsoft.com/office/powerpoint/2010/main" val="1598987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3D55E3-F8DE-4715-B9CA-1954D05378AD}" type="slidenum">
              <a:rPr lang="en-IN" smtClean="0"/>
              <a:t>1</a:t>
            </a:fld>
            <a:endParaRPr lang="en-IN"/>
          </a:p>
        </p:txBody>
      </p:sp>
    </p:spTree>
    <p:extLst>
      <p:ext uri="{BB962C8B-B14F-4D97-AF65-F5344CB8AC3E}">
        <p14:creationId xmlns:p14="http://schemas.microsoft.com/office/powerpoint/2010/main" val="142043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8/16/2021</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8/16/2021</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8/16/2021</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8/16/2021</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8/16/2021</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8/16/2021</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8/16/2021</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8/16/2021</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8/16/2021</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2793354" y="1017230"/>
            <a:ext cx="6792754" cy="1368846"/>
          </a:xfrm>
        </p:spPr>
        <p:txBody>
          <a:bodyPr>
            <a:normAutofit/>
          </a:bodyPr>
          <a:lstStyle/>
          <a:p>
            <a:pPr algn="ctr"/>
            <a:r>
              <a:rPr lang="en-US" sz="3600" dirty="0"/>
              <a:t>CUSTOMER RETENTION</a:t>
            </a: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3423274" y="4797045"/>
            <a:ext cx="6269347" cy="1021498"/>
          </a:xfrm>
        </p:spPr>
        <p:txBody>
          <a:bodyPr>
            <a:normAutofit/>
          </a:bodyPr>
          <a:lstStyle/>
          <a:p>
            <a:pPr algn="ctr"/>
            <a:r>
              <a:rPr lang="en-US" sz="2400" dirty="0" err="1" smtClean="0">
                <a:solidFill>
                  <a:schemeClr val="tx1">
                    <a:lumMod val="85000"/>
                    <a:lumOff val="15000"/>
                  </a:schemeClr>
                </a:solidFill>
              </a:rPr>
              <a:t>Shreya</a:t>
            </a:r>
            <a:r>
              <a:rPr lang="en-US" sz="2400" dirty="0" smtClean="0">
                <a:solidFill>
                  <a:schemeClr val="tx1">
                    <a:lumMod val="85000"/>
                    <a:lumOff val="15000"/>
                  </a:schemeClr>
                </a:solidFill>
              </a:rPr>
              <a:t> Jain</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MULTI – Output targets</a:t>
            </a:r>
          </a:p>
        </p:txBody>
      </p:sp>
      <p:pic>
        <p:nvPicPr>
          <p:cNvPr id="5" name="Picture 4">
            <a:extLst>
              <a:ext uri="{FF2B5EF4-FFF2-40B4-BE49-F238E27FC236}">
                <a16:creationId xmlns:a16="http://schemas.microsoft.com/office/drawing/2014/main" xmlns="" id="{52197CEA-C8B6-4EC9-92CC-5A793DFE0E6B}"/>
              </a:ext>
            </a:extLst>
          </p:cNvPr>
          <p:cNvPicPr>
            <a:picLocks noChangeAspect="1"/>
          </p:cNvPicPr>
          <p:nvPr/>
        </p:nvPicPr>
        <p:blipFill>
          <a:blip r:embed="rId2"/>
          <a:stretch>
            <a:fillRect/>
          </a:stretch>
        </p:blipFill>
        <p:spPr>
          <a:xfrm>
            <a:off x="-1541" y="2179777"/>
            <a:ext cx="7296150" cy="2724150"/>
          </a:xfrm>
          <a:prstGeom prst="rect">
            <a:avLst/>
          </a:prstGeom>
        </p:spPr>
      </p:pic>
      <p:sp>
        <p:nvSpPr>
          <p:cNvPr id="6" name="TextBox 5">
            <a:extLst>
              <a:ext uri="{FF2B5EF4-FFF2-40B4-BE49-F238E27FC236}">
                <a16:creationId xmlns:a16="http://schemas.microsoft.com/office/drawing/2014/main" xmlns="" id="{8AB66A6E-55D6-4AB0-92C4-2B0507378EC2}"/>
              </a:ext>
            </a:extLst>
          </p:cNvPr>
          <p:cNvSpPr txBox="1"/>
          <p:nvPr/>
        </p:nvSpPr>
        <p:spPr>
          <a:xfrm>
            <a:off x="337352" y="489760"/>
            <a:ext cx="3142696" cy="1323439"/>
          </a:xfrm>
          <a:prstGeom prst="rect">
            <a:avLst/>
          </a:prstGeom>
          <a:noFill/>
        </p:spPr>
        <p:txBody>
          <a:bodyPr wrap="square" rtlCol="0">
            <a:spAutoFit/>
          </a:bodyPr>
          <a:lstStyle/>
          <a:p>
            <a:r>
              <a:rPr lang="en-IN" sz="1600" dirty="0"/>
              <a:t>The Categories of the target are as such as in the below, These categories can be converted into different columns as in ONE-HOT Encoder which looks like         </a:t>
            </a:r>
            <a:r>
              <a:rPr lang="en-IN" sz="1600" dirty="0">
                <a:sym typeface="Wingdings" panose="05000000000000000000" pitchFamily="2" charset="2"/>
              </a:rPr>
              <a:t></a:t>
            </a:r>
            <a:endParaRPr lang="en-IN" sz="1600" dirty="0"/>
          </a:p>
        </p:txBody>
      </p:sp>
      <p:sp>
        <p:nvSpPr>
          <p:cNvPr id="7" name="Arrow: Left-Up 6">
            <a:extLst>
              <a:ext uri="{FF2B5EF4-FFF2-40B4-BE49-F238E27FC236}">
                <a16:creationId xmlns:a16="http://schemas.microsoft.com/office/drawing/2014/main" xmlns="" id="{FA942D92-1B11-4A01-AA7E-545661B00710}"/>
              </a:ext>
            </a:extLst>
          </p:cNvPr>
          <p:cNvSpPr/>
          <p:nvPr/>
        </p:nvSpPr>
        <p:spPr>
          <a:xfrm>
            <a:off x="7985464" y="2779871"/>
            <a:ext cx="1896861" cy="1056443"/>
          </a:xfrm>
          <a:prstGeom prst="leftUpArrow">
            <a:avLst>
              <a:gd name="adj1" fmla="val 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xmlns="" id="{EBDAAE29-B85B-46B0-83AE-3488E23AA70A}"/>
              </a:ext>
            </a:extLst>
          </p:cNvPr>
          <p:cNvPicPr>
            <a:picLocks noChangeAspect="1"/>
          </p:cNvPicPr>
          <p:nvPr/>
        </p:nvPicPr>
        <p:blipFill>
          <a:blip r:embed="rId3"/>
          <a:stretch>
            <a:fillRect/>
          </a:stretch>
        </p:blipFill>
        <p:spPr>
          <a:xfrm>
            <a:off x="4029075" y="16155"/>
            <a:ext cx="8162925" cy="2114550"/>
          </a:xfrm>
          <a:prstGeom prst="rect">
            <a:avLst/>
          </a:prstGeom>
        </p:spPr>
      </p:pic>
      <p:sp>
        <p:nvSpPr>
          <p:cNvPr id="13" name="TextBox 12">
            <a:extLst>
              <a:ext uri="{FF2B5EF4-FFF2-40B4-BE49-F238E27FC236}">
                <a16:creationId xmlns:a16="http://schemas.microsoft.com/office/drawing/2014/main" xmlns="" id="{A848DCFB-1A59-442A-9622-D09F1570E478}"/>
              </a:ext>
            </a:extLst>
          </p:cNvPr>
          <p:cNvSpPr txBox="1"/>
          <p:nvPr/>
        </p:nvSpPr>
        <p:spPr>
          <a:xfrm>
            <a:off x="7985464" y="2190919"/>
            <a:ext cx="4105921" cy="369332"/>
          </a:xfrm>
          <a:prstGeom prst="rect">
            <a:avLst/>
          </a:prstGeom>
          <a:noFill/>
        </p:spPr>
        <p:txBody>
          <a:bodyPr wrap="square" rtlCol="0">
            <a:spAutoFit/>
          </a:bodyPr>
          <a:lstStyle/>
          <a:p>
            <a:r>
              <a:rPr lang="en-IN" b="1" dirty="0">
                <a:solidFill>
                  <a:srgbClr val="C00000"/>
                </a:solidFill>
              </a:rPr>
              <a:t>TARGET - VARIABLE</a:t>
            </a:r>
          </a:p>
        </p:txBody>
      </p:sp>
    </p:spTree>
    <p:extLst>
      <p:ext uri="{BB962C8B-B14F-4D97-AF65-F5344CB8AC3E}">
        <p14:creationId xmlns:p14="http://schemas.microsoft.com/office/powerpoint/2010/main" val="186300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DATA PREPROCESSING</a:t>
            </a:r>
          </a:p>
        </p:txBody>
      </p:sp>
      <p:sp>
        <p:nvSpPr>
          <p:cNvPr id="2" name="TextBox 1">
            <a:extLst>
              <a:ext uri="{FF2B5EF4-FFF2-40B4-BE49-F238E27FC236}">
                <a16:creationId xmlns:a16="http://schemas.microsoft.com/office/drawing/2014/main" xmlns="" id="{84656052-F19B-48A8-AD61-20A466E971B9}"/>
              </a:ext>
            </a:extLst>
          </p:cNvPr>
          <p:cNvSpPr txBox="1"/>
          <p:nvPr/>
        </p:nvSpPr>
        <p:spPr>
          <a:xfrm>
            <a:off x="62144" y="388075"/>
            <a:ext cx="9596761" cy="1200329"/>
          </a:xfrm>
          <a:prstGeom prst="rect">
            <a:avLst/>
          </a:prstGeom>
          <a:noFill/>
        </p:spPr>
        <p:txBody>
          <a:bodyPr wrap="square" rtlCol="0">
            <a:spAutoFit/>
          </a:bodyPr>
          <a:lstStyle/>
          <a:p>
            <a:pPr marL="285750" indent="-285750" algn="just">
              <a:buFontTx/>
              <a:buChar char="-"/>
            </a:pPr>
            <a:r>
              <a:rPr lang="en-IN" dirty="0"/>
              <a:t>As all the predictors are categorical data, we need to encode it using </a:t>
            </a:r>
            <a:r>
              <a:rPr lang="en-IN" dirty="0" err="1"/>
              <a:t>LabelEncoder</a:t>
            </a:r>
            <a:r>
              <a:rPr lang="en-IN" dirty="0"/>
              <a:t>.</a:t>
            </a:r>
          </a:p>
          <a:p>
            <a:pPr marL="285750" indent="-285750" algn="just">
              <a:buFontTx/>
              <a:buChar char="-"/>
            </a:pPr>
            <a:r>
              <a:rPr lang="en-IN" dirty="0"/>
              <a:t>No missing values, duplicate categories created and merged as one.</a:t>
            </a:r>
          </a:p>
          <a:p>
            <a:pPr marL="285750" indent="-285750" algn="just">
              <a:buFontTx/>
              <a:buChar char="-"/>
            </a:pPr>
            <a:r>
              <a:rPr lang="en-IN" dirty="0"/>
              <a:t>No outlier treatment required in Categorical Data.</a:t>
            </a:r>
          </a:p>
          <a:p>
            <a:pPr marL="285750" indent="-285750" algn="just">
              <a:buFontTx/>
              <a:buChar char="-"/>
            </a:pPr>
            <a:r>
              <a:rPr lang="en-IN" dirty="0"/>
              <a:t>PCA for Feature Selection, Noise Component Removal and Dimension Reduction.</a:t>
            </a:r>
          </a:p>
        </p:txBody>
      </p:sp>
      <p:pic>
        <p:nvPicPr>
          <p:cNvPr id="8" name="Picture 7">
            <a:extLst>
              <a:ext uri="{FF2B5EF4-FFF2-40B4-BE49-F238E27FC236}">
                <a16:creationId xmlns:a16="http://schemas.microsoft.com/office/drawing/2014/main" xmlns="" id="{EF0CF410-6DA7-42A2-B9AD-BD320A7E8A06}"/>
              </a:ext>
            </a:extLst>
          </p:cNvPr>
          <p:cNvPicPr>
            <a:picLocks noChangeAspect="1"/>
          </p:cNvPicPr>
          <p:nvPr/>
        </p:nvPicPr>
        <p:blipFill>
          <a:blip r:embed="rId2"/>
          <a:stretch>
            <a:fillRect/>
          </a:stretch>
        </p:blipFill>
        <p:spPr>
          <a:xfrm>
            <a:off x="7259714" y="1748939"/>
            <a:ext cx="4798381" cy="3067941"/>
          </a:xfrm>
          <a:prstGeom prst="rect">
            <a:avLst/>
          </a:prstGeom>
        </p:spPr>
      </p:pic>
      <p:sp>
        <p:nvSpPr>
          <p:cNvPr id="9" name="TextBox 8">
            <a:extLst>
              <a:ext uri="{FF2B5EF4-FFF2-40B4-BE49-F238E27FC236}">
                <a16:creationId xmlns:a16="http://schemas.microsoft.com/office/drawing/2014/main" xmlns="" id="{C8F1F927-E729-4405-80CF-DB4DE16F4671}"/>
              </a:ext>
            </a:extLst>
          </p:cNvPr>
          <p:cNvSpPr txBox="1"/>
          <p:nvPr/>
        </p:nvSpPr>
        <p:spPr>
          <a:xfrm>
            <a:off x="298513" y="2637858"/>
            <a:ext cx="5223398" cy="2031325"/>
          </a:xfrm>
          <a:prstGeom prst="rect">
            <a:avLst/>
          </a:prstGeom>
          <a:noFill/>
        </p:spPr>
        <p:txBody>
          <a:bodyPr wrap="square" rtlCol="0">
            <a:spAutoFit/>
          </a:bodyPr>
          <a:lstStyle/>
          <a:p>
            <a:pPr algn="just"/>
            <a:r>
              <a:rPr lang="en-IN" dirty="0">
                <a:solidFill>
                  <a:srgbClr val="6B6255"/>
                </a:solidFill>
              </a:rPr>
              <a:t>PCA plots No of components Vs % of information about the Data.</a:t>
            </a:r>
          </a:p>
          <a:p>
            <a:pPr algn="just"/>
            <a:r>
              <a:rPr lang="en-IN" dirty="0">
                <a:solidFill>
                  <a:srgbClr val="6B6255"/>
                </a:solidFill>
              </a:rPr>
              <a:t>PCA Tells us out of 71 components, up to 30 components are able to give us 100% information about the target variable.</a:t>
            </a:r>
          </a:p>
          <a:p>
            <a:pPr algn="just"/>
            <a:r>
              <a:rPr lang="en-IN" dirty="0">
                <a:solidFill>
                  <a:srgbClr val="6B6255"/>
                </a:solidFill>
              </a:rPr>
              <a:t>Noise component is high, So we train out model using 30 Components</a:t>
            </a:r>
          </a:p>
        </p:txBody>
      </p:sp>
      <p:cxnSp>
        <p:nvCxnSpPr>
          <p:cNvPr id="12" name="Connector: Elbow 11">
            <a:extLst>
              <a:ext uri="{FF2B5EF4-FFF2-40B4-BE49-F238E27FC236}">
                <a16:creationId xmlns:a16="http://schemas.microsoft.com/office/drawing/2014/main" xmlns="" id="{0DFEF3D2-B328-4AF6-9E1E-E0214FD265AD}"/>
              </a:ext>
            </a:extLst>
          </p:cNvPr>
          <p:cNvCxnSpPr>
            <a:cxnSpLocks/>
          </p:cNvCxnSpPr>
          <p:nvPr/>
        </p:nvCxnSpPr>
        <p:spPr>
          <a:xfrm>
            <a:off x="5228948" y="3107184"/>
            <a:ext cx="1895354" cy="42612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407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MODEL Evaluation</a:t>
            </a:r>
          </a:p>
        </p:txBody>
      </p:sp>
      <p:pic>
        <p:nvPicPr>
          <p:cNvPr id="5" name="Picture 4">
            <a:extLst>
              <a:ext uri="{FF2B5EF4-FFF2-40B4-BE49-F238E27FC236}">
                <a16:creationId xmlns:a16="http://schemas.microsoft.com/office/drawing/2014/main" xmlns="" id="{C6D8D083-A599-4B22-88F7-D8F03C24A9F0}"/>
              </a:ext>
            </a:extLst>
          </p:cNvPr>
          <p:cNvPicPr>
            <a:picLocks noChangeAspect="1"/>
          </p:cNvPicPr>
          <p:nvPr/>
        </p:nvPicPr>
        <p:blipFill>
          <a:blip r:embed="rId2"/>
          <a:stretch>
            <a:fillRect/>
          </a:stretch>
        </p:blipFill>
        <p:spPr>
          <a:xfrm>
            <a:off x="0" y="0"/>
            <a:ext cx="7111013" cy="3986560"/>
          </a:xfrm>
          <a:prstGeom prst="rect">
            <a:avLst/>
          </a:prstGeom>
        </p:spPr>
      </p:pic>
      <p:sp>
        <p:nvSpPr>
          <p:cNvPr id="6" name="TextBox 5">
            <a:extLst>
              <a:ext uri="{FF2B5EF4-FFF2-40B4-BE49-F238E27FC236}">
                <a16:creationId xmlns:a16="http://schemas.microsoft.com/office/drawing/2014/main" xmlns="" id="{57D74683-6B8C-44E5-B0B1-F2F3DE9360C0}"/>
              </a:ext>
            </a:extLst>
          </p:cNvPr>
          <p:cNvSpPr txBox="1"/>
          <p:nvPr/>
        </p:nvSpPr>
        <p:spPr>
          <a:xfrm>
            <a:off x="7111013" y="0"/>
            <a:ext cx="5079446" cy="2862322"/>
          </a:xfrm>
          <a:prstGeom prst="rect">
            <a:avLst/>
          </a:prstGeom>
          <a:noFill/>
        </p:spPr>
        <p:txBody>
          <a:bodyPr wrap="square" rtlCol="0">
            <a:spAutoFit/>
          </a:bodyPr>
          <a:lstStyle/>
          <a:p>
            <a:pPr algn="just"/>
            <a:r>
              <a:rPr lang="en-IN" dirty="0">
                <a:solidFill>
                  <a:schemeClr val="tx2"/>
                </a:solidFill>
              </a:rPr>
              <a:t>Metrics for evaluation is : Accuracy Score</a:t>
            </a:r>
          </a:p>
          <a:p>
            <a:pPr algn="just"/>
            <a:r>
              <a:rPr lang="en-IN" dirty="0">
                <a:solidFill>
                  <a:schemeClr val="tx2"/>
                </a:solidFill>
              </a:rPr>
              <a:t>Metrics for training: cross validation score.</a:t>
            </a:r>
          </a:p>
          <a:p>
            <a:pPr algn="just"/>
            <a:endParaRPr lang="en-IN" dirty="0">
              <a:solidFill>
                <a:schemeClr val="tx2"/>
              </a:solidFill>
            </a:endParaRPr>
          </a:p>
          <a:p>
            <a:pPr algn="just"/>
            <a:r>
              <a:rPr lang="en-IN" dirty="0">
                <a:solidFill>
                  <a:schemeClr val="tx2"/>
                </a:solidFill>
              </a:rPr>
              <a:t>Model is trained with RANDOMFOREST CLASSIFIER</a:t>
            </a:r>
          </a:p>
          <a:p>
            <a:pPr algn="just"/>
            <a:endParaRPr lang="en-IN" dirty="0">
              <a:solidFill>
                <a:schemeClr val="tx2"/>
              </a:solidFill>
            </a:endParaRPr>
          </a:p>
          <a:p>
            <a:pPr algn="just"/>
            <a:r>
              <a:rPr lang="en-IN" dirty="0">
                <a:solidFill>
                  <a:schemeClr val="tx2"/>
                </a:solidFill>
              </a:rPr>
              <a:t>Accuracy Score: 1.0</a:t>
            </a:r>
          </a:p>
          <a:p>
            <a:pPr algn="just"/>
            <a:r>
              <a:rPr lang="en-IN" dirty="0">
                <a:solidFill>
                  <a:schemeClr val="tx2"/>
                </a:solidFill>
              </a:rPr>
              <a:t>Training Score of : 1.0</a:t>
            </a:r>
          </a:p>
          <a:p>
            <a:pPr algn="just"/>
            <a:endParaRPr lang="en-IN" dirty="0">
              <a:solidFill>
                <a:schemeClr val="tx2"/>
              </a:solidFill>
            </a:endParaRPr>
          </a:p>
          <a:p>
            <a:pPr algn="just"/>
            <a:r>
              <a:rPr lang="en-IN" dirty="0">
                <a:solidFill>
                  <a:schemeClr val="tx2"/>
                </a:solidFill>
              </a:rPr>
              <a:t>Precision/recall score of all the targets are : 1.0</a:t>
            </a:r>
          </a:p>
        </p:txBody>
      </p:sp>
    </p:spTree>
    <p:extLst>
      <p:ext uri="{BB962C8B-B14F-4D97-AF65-F5344CB8AC3E}">
        <p14:creationId xmlns:p14="http://schemas.microsoft.com/office/powerpoint/2010/main" val="134057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Limitations</a:t>
            </a:r>
          </a:p>
        </p:txBody>
      </p:sp>
      <p:sp>
        <p:nvSpPr>
          <p:cNvPr id="8" name="TextBox 7">
            <a:extLst>
              <a:ext uri="{FF2B5EF4-FFF2-40B4-BE49-F238E27FC236}">
                <a16:creationId xmlns:a16="http://schemas.microsoft.com/office/drawing/2014/main" xmlns="" id="{9BCC4610-520A-4CBE-9015-768477FC8587}"/>
              </a:ext>
            </a:extLst>
          </p:cNvPr>
          <p:cNvSpPr txBox="1"/>
          <p:nvPr/>
        </p:nvSpPr>
        <p:spPr>
          <a:xfrm>
            <a:off x="674704" y="590300"/>
            <a:ext cx="10706469" cy="1815882"/>
          </a:xfrm>
          <a:prstGeom prst="rect">
            <a:avLst/>
          </a:prstGeom>
          <a:noFill/>
        </p:spPr>
        <p:txBody>
          <a:bodyPr wrap="square">
            <a:spAutoFit/>
          </a:bodyPr>
          <a:lstStyle/>
          <a:p>
            <a:pPr marL="285750" indent="-285750">
              <a:buFontTx/>
              <a:buChar char="-"/>
            </a:pPr>
            <a:r>
              <a:rPr lang="en-US" sz="1600" dirty="0">
                <a:solidFill>
                  <a:schemeClr val="tx2"/>
                </a:solidFill>
              </a:rPr>
              <a:t>There are also limitations in my research. First, the sample group is not wildly enough; I used a Chinese Email list, so the opinion of customer is not in an international scope. Second, the questionnaire question could be designed more skillful.</a:t>
            </a:r>
          </a:p>
          <a:p>
            <a:pPr marL="285750" indent="-285750">
              <a:buFontTx/>
              <a:buChar char="-"/>
            </a:pPr>
            <a:r>
              <a:rPr lang="en-US" sz="1600" dirty="0">
                <a:solidFill>
                  <a:schemeClr val="tx2"/>
                </a:solidFill>
              </a:rPr>
              <a:t> During the research process of this thesis some more interesting research areas are come out. The relationship between E-satisfaction, E-service quality, E-loyalty and Switch barriers. How exactly they affect each other. </a:t>
            </a:r>
          </a:p>
          <a:p>
            <a:pPr marL="285750" indent="-285750">
              <a:buFontTx/>
              <a:buChar char="-"/>
            </a:pPr>
            <a:r>
              <a:rPr lang="en-US" sz="1600" dirty="0">
                <a:solidFill>
                  <a:schemeClr val="tx2"/>
                </a:solidFill>
              </a:rPr>
              <a:t>I have some little discussion in this thesis but it still need further investigate and prove How to use member community to improve customer relationship</a:t>
            </a:r>
            <a:endParaRPr lang="en-IN" sz="1600" dirty="0">
              <a:solidFill>
                <a:schemeClr val="tx2"/>
              </a:solidFill>
            </a:endParaRPr>
          </a:p>
        </p:txBody>
      </p:sp>
    </p:spTree>
    <p:extLst>
      <p:ext uri="{BB962C8B-B14F-4D97-AF65-F5344CB8AC3E}">
        <p14:creationId xmlns:p14="http://schemas.microsoft.com/office/powerpoint/2010/main" val="300374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Conclusion</a:t>
            </a:r>
          </a:p>
        </p:txBody>
      </p:sp>
      <p:sp>
        <p:nvSpPr>
          <p:cNvPr id="8" name="TextBox 7">
            <a:extLst>
              <a:ext uri="{FF2B5EF4-FFF2-40B4-BE49-F238E27FC236}">
                <a16:creationId xmlns:a16="http://schemas.microsoft.com/office/drawing/2014/main" xmlns="" id="{9BCC4610-520A-4CBE-9015-768477FC8587}"/>
              </a:ext>
            </a:extLst>
          </p:cNvPr>
          <p:cNvSpPr txBox="1"/>
          <p:nvPr/>
        </p:nvSpPr>
        <p:spPr>
          <a:xfrm>
            <a:off x="674704" y="590300"/>
            <a:ext cx="10679836" cy="2554545"/>
          </a:xfrm>
          <a:prstGeom prst="rect">
            <a:avLst/>
          </a:prstGeom>
          <a:noFill/>
        </p:spPr>
        <p:txBody>
          <a:bodyPr wrap="square">
            <a:spAutoFit/>
          </a:bodyPr>
          <a:lstStyle/>
          <a:p>
            <a:pPr marL="285750" indent="-285750" algn="just">
              <a:buFontTx/>
              <a:buChar char="-"/>
            </a:pPr>
            <a:r>
              <a:rPr lang="en-US" sz="1600" b="0" i="0" dirty="0">
                <a:solidFill>
                  <a:schemeClr val="tx2"/>
                </a:solidFill>
                <a:effectLst/>
                <a:latin typeface="Roboto" panose="02000000000000000000" pitchFamily="2" charset="0"/>
              </a:rPr>
              <a:t>To conclude, having the right customer retention strategy will keep your company grows if you know how to take advantage of it. Your customers will find their way back and continue buying stuff from you. At the end of the day, what you need to do is fulfilling your customers’ needs, listen to their complaints and provide professional solutions.</a:t>
            </a:r>
          </a:p>
          <a:p>
            <a:pPr marL="285750" indent="-285750" algn="just">
              <a:buFontTx/>
              <a:buChar char="-"/>
            </a:pPr>
            <a:r>
              <a:rPr lang="en-US" sz="1600" b="0" i="0" dirty="0">
                <a:solidFill>
                  <a:schemeClr val="tx2"/>
                </a:solidFill>
                <a:effectLst/>
                <a:latin typeface="Roboto" panose="02000000000000000000" pitchFamily="2" charset="0"/>
              </a:rPr>
              <a:t> If your customers feel like they are valued, they will become increasingly loyal to your brand.</a:t>
            </a:r>
            <a:r>
              <a:rPr lang="en-US" sz="1600" b="0" i="0" dirty="0">
                <a:solidFill>
                  <a:schemeClr val="tx2"/>
                </a:solidFill>
                <a:effectLst/>
                <a:latin typeface="open sans" panose="020B0604020202020204" pitchFamily="34" charset="0"/>
              </a:rPr>
              <a:t> Keep in mind the Pareto principle: 20% of your customers are responsible for 80% of your sales.</a:t>
            </a:r>
          </a:p>
          <a:p>
            <a:pPr marL="285750" indent="-285750" algn="just">
              <a:buFontTx/>
              <a:buChar char="-"/>
            </a:pPr>
            <a:r>
              <a:rPr lang="en-US" sz="1600" b="0" i="0" dirty="0">
                <a:solidFill>
                  <a:schemeClr val="tx2"/>
                </a:solidFill>
                <a:effectLst/>
                <a:latin typeface="open sans" panose="020B0604020202020204" pitchFamily="34" charset="0"/>
              </a:rPr>
              <a:t> Treat them right, personalize your communication, show your appreciation on special occasions and always give them a reason to choose you over any other competitor. It’s the safest and most effective way of creating strong relationships that stand the test of time. And also the shortest road to increased customer retention rates.</a:t>
            </a:r>
            <a:endParaRPr lang="en-IN" sz="1600" dirty="0">
              <a:solidFill>
                <a:schemeClr val="tx2"/>
              </a:solidFill>
            </a:endParaRPr>
          </a:p>
        </p:txBody>
      </p:sp>
    </p:spTree>
    <p:extLst>
      <p:ext uri="{BB962C8B-B14F-4D97-AF65-F5344CB8AC3E}">
        <p14:creationId xmlns:p14="http://schemas.microsoft.com/office/powerpoint/2010/main" val="2522131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istory&amp;#39;s Greatest Thank You Notes » Whalebone">
            <a:extLst>
              <a:ext uri="{FF2B5EF4-FFF2-40B4-BE49-F238E27FC236}">
                <a16:creationId xmlns:a16="http://schemas.microsoft.com/office/drawing/2014/main" xmlns="" id="{2664D0D3-FD8F-4A04-AE15-A2DA114DB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0"/>
            <a:ext cx="12001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29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1097280" y="758952"/>
            <a:ext cx="10058400" cy="3892168"/>
          </a:xfrm>
        </p:spPr>
        <p:txBody>
          <a:bodyPr anchor="ctr">
            <a:normAutofit/>
          </a:bodyPr>
          <a:lstStyle/>
          <a:p>
            <a:pPr algn="just"/>
            <a:r>
              <a:rPr lang="en-US" sz="2000" b="0" i="0" dirty="0">
                <a:solidFill>
                  <a:schemeClr val="tx2"/>
                </a:solidFill>
                <a:effectLst/>
                <a:latin typeface="ShopifySans"/>
              </a:rPr>
              <a:t>Customer retention strategies enable you to both provide and extract more value from your existing customer base. You want to ensure the customers you worked so hard to acquire stay with you, have a great customer experience, and continue to get value from your products.</a:t>
            </a:r>
            <a:br>
              <a:rPr lang="en-US" sz="2000" b="0" i="0" dirty="0">
                <a:solidFill>
                  <a:schemeClr val="tx2"/>
                </a:solidFill>
                <a:effectLst/>
                <a:latin typeface="ShopifySans"/>
              </a:rPr>
            </a:br>
            <a:r>
              <a:rPr lang="en-US" sz="2000" b="0" i="0" dirty="0">
                <a:solidFill>
                  <a:schemeClr val="tx2"/>
                </a:solidFill>
                <a:effectLst/>
                <a:latin typeface="ShopifySans"/>
              </a:rPr>
              <a:t>In short, acquisition creates a foundation of customers while your retention strategy is how you build customer relationships and maximize revenue for each one. But how much time and resources should you devote to your retention program? The answer to that depends on your store.</a:t>
            </a:r>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ABSTRACT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1097280" y="97654"/>
            <a:ext cx="10058400" cy="4855346"/>
          </a:xfrm>
        </p:spPr>
        <p:txBody>
          <a:bodyPr anchor="ctr">
            <a:normAutofit/>
          </a:bodyPr>
          <a:lstStyle/>
          <a:p>
            <a:pPr algn="l"/>
            <a:r>
              <a:rPr lang="en-US" sz="2000" b="0" i="0" dirty="0">
                <a:solidFill>
                  <a:srgbClr val="212326"/>
                </a:solidFill>
                <a:effectLst/>
                <a:latin typeface="ShopifySans"/>
              </a:rPr>
              <a:t>Main Objective of the problem statement is to find the parameters that influences the customers to stay </a:t>
            </a:r>
            <a:r>
              <a:rPr lang="en-US" sz="2000" dirty="0">
                <a:solidFill>
                  <a:srgbClr val="212326"/>
                </a:solidFill>
                <a:latin typeface="ShopifySans"/>
              </a:rPr>
              <a:t>with a online retailer. </a:t>
            </a:r>
            <a:br>
              <a:rPr lang="en-US" sz="2000" dirty="0">
                <a:solidFill>
                  <a:srgbClr val="212326"/>
                </a:solidFill>
                <a:latin typeface="ShopifySans"/>
              </a:rPr>
            </a:br>
            <a:r>
              <a:rPr lang="en-US" sz="2000" dirty="0">
                <a:solidFill>
                  <a:srgbClr val="212326"/>
                </a:solidFill>
                <a:latin typeface="ShopifySans"/>
              </a:rPr>
              <a:t/>
            </a:r>
            <a:br>
              <a:rPr lang="en-US" sz="2000" dirty="0">
                <a:solidFill>
                  <a:srgbClr val="212326"/>
                </a:solidFill>
                <a:latin typeface="ShopifySans"/>
              </a:rPr>
            </a:br>
            <a:r>
              <a:rPr lang="en-US" sz="2000" dirty="0">
                <a:solidFill>
                  <a:srgbClr val="212326"/>
                </a:solidFill>
                <a:latin typeface="ShopifySans"/>
              </a:rPr>
              <a:t>To Find patterns  in the customer behavior according to their likes and dislikes that influenced the target being which online retail website customer recommend the most.</a:t>
            </a:r>
            <a:br>
              <a:rPr lang="en-US" sz="2000" dirty="0">
                <a:solidFill>
                  <a:srgbClr val="212326"/>
                </a:solidFill>
                <a:latin typeface="ShopifySans"/>
              </a:rPr>
            </a:br>
            <a:r>
              <a:rPr lang="en-US" sz="2000" dirty="0">
                <a:solidFill>
                  <a:srgbClr val="212326"/>
                </a:solidFill>
                <a:latin typeface="ShopifySans"/>
              </a:rPr>
              <a:t/>
            </a:r>
            <a:br>
              <a:rPr lang="en-US" sz="2000" dirty="0">
                <a:solidFill>
                  <a:srgbClr val="212326"/>
                </a:solidFill>
                <a:latin typeface="ShopifySans"/>
              </a:rPr>
            </a:br>
            <a:r>
              <a:rPr lang="en-US" sz="2000" dirty="0">
                <a:solidFill>
                  <a:srgbClr val="212326"/>
                </a:solidFill>
                <a:latin typeface="ShopifySans"/>
              </a:rPr>
              <a:t>The Target of this problem is to know according to the survey of a customer, which online retail websites a customers would recommend from (Amazon/ Flipkart/ Myntra/ Paytm/ Snapdeal).  </a:t>
            </a:r>
            <a:br>
              <a:rPr lang="en-US" sz="2000" dirty="0">
                <a:solidFill>
                  <a:srgbClr val="212326"/>
                </a:solidFill>
                <a:latin typeface="ShopifySans"/>
              </a:rPr>
            </a:br>
            <a:r>
              <a:rPr lang="en-US" sz="2000" dirty="0">
                <a:solidFill>
                  <a:srgbClr val="212326"/>
                </a:solidFill>
                <a:latin typeface="ShopifySans"/>
              </a:rPr>
              <a:t/>
            </a:r>
            <a:br>
              <a:rPr lang="en-US" sz="2000" dirty="0">
                <a:solidFill>
                  <a:srgbClr val="212326"/>
                </a:solidFill>
                <a:latin typeface="ShopifySans"/>
              </a:rPr>
            </a:br>
            <a:r>
              <a:rPr lang="en-US" sz="2000" dirty="0">
                <a:solidFill>
                  <a:srgbClr val="212326"/>
                </a:solidFill>
                <a:latin typeface="ShopifySans"/>
              </a:rPr>
              <a:t>This Problem Statement involves recommending 1 or more websites making this a </a:t>
            </a:r>
            <a:r>
              <a:rPr lang="en-US" sz="2000" b="1" dirty="0">
                <a:solidFill>
                  <a:srgbClr val="C00000"/>
                </a:solidFill>
                <a:latin typeface="ShopifySans"/>
              </a:rPr>
              <a:t>Multi-target Classifier Problem.</a:t>
            </a:r>
            <a:br>
              <a:rPr lang="en-US" sz="2000" b="1" dirty="0">
                <a:solidFill>
                  <a:srgbClr val="C00000"/>
                </a:solidFill>
                <a:latin typeface="ShopifySans"/>
              </a:rPr>
            </a:br>
            <a:r>
              <a:rPr lang="en-US" sz="2000" dirty="0">
                <a:solidFill>
                  <a:srgbClr val="212326"/>
                </a:solidFill>
                <a:latin typeface="ShopifySans"/>
              </a:rPr>
              <a:t/>
            </a:r>
            <a:br>
              <a:rPr lang="en-US" sz="2000" dirty="0">
                <a:solidFill>
                  <a:srgbClr val="212326"/>
                </a:solidFill>
                <a:latin typeface="ShopifySans"/>
              </a:rPr>
            </a:br>
            <a:endParaRPr lang="en-US" sz="2000" b="0" i="0" dirty="0">
              <a:solidFill>
                <a:srgbClr val="212326"/>
              </a:solidFill>
              <a:effectLst/>
              <a:latin typeface="ShopifySans"/>
            </a:endParaRPr>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MAIN OBJECTIVE</a:t>
            </a:r>
          </a:p>
        </p:txBody>
      </p:sp>
      <p:pic>
        <p:nvPicPr>
          <p:cNvPr id="1028" name="Picture 4" descr="Amazon Free Icon of Most Usable Logos Icons">
            <a:extLst>
              <a:ext uri="{FF2B5EF4-FFF2-40B4-BE49-F238E27FC236}">
                <a16:creationId xmlns:a16="http://schemas.microsoft.com/office/drawing/2014/main" xmlns="" id="{698E5502-20A4-408D-B38F-3CFE7F13E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5914" y="3958377"/>
            <a:ext cx="994623" cy="9946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pto 50 Off - Icon Of Flipkart, HD Png Download - 587x587 (#9388899) PNG  Image - PngJoy">
            <a:extLst>
              <a:ext uri="{FF2B5EF4-FFF2-40B4-BE49-F238E27FC236}">
                <a16:creationId xmlns:a16="http://schemas.microsoft.com/office/drawing/2014/main" xmlns="" id="{5B2A9569-4B0D-4653-829B-A478D8D18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8242" y="3958376"/>
            <a:ext cx="994624" cy="9946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yntra Logo (2021) Download Vector">
            <a:extLst>
              <a:ext uri="{FF2B5EF4-FFF2-40B4-BE49-F238E27FC236}">
                <a16:creationId xmlns:a16="http://schemas.microsoft.com/office/drawing/2014/main" xmlns="" id="{468644D0-5DBD-47BA-8003-AEEF548DB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8590" y="3958374"/>
            <a:ext cx="1188128" cy="994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ytm Free Icon of Social Icons Circular Color">
            <a:extLst>
              <a:ext uri="{FF2B5EF4-FFF2-40B4-BE49-F238E27FC236}">
                <a16:creationId xmlns:a16="http://schemas.microsoft.com/office/drawing/2014/main" xmlns="" id="{D019038F-B33B-4100-9533-2BABE9E9F8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440" y="3958373"/>
            <a:ext cx="994626" cy="9946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napdeal Online Shopping App Snapdeal Online Shopping App – Your Gateway to  First-Class Online Shopping … | Cute funny baby videos, Shopping app, Cute  funny babies">
            <a:extLst>
              <a:ext uri="{FF2B5EF4-FFF2-40B4-BE49-F238E27FC236}">
                <a16:creationId xmlns:a16="http://schemas.microsoft.com/office/drawing/2014/main" xmlns="" id="{ABF77392-81AE-4A48-8BA0-7B6D5BF9BC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1799" y="3958373"/>
            <a:ext cx="994626" cy="99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18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1097280" y="177553"/>
            <a:ext cx="10058400" cy="4473567"/>
          </a:xfrm>
        </p:spPr>
        <p:txBody>
          <a:bodyPr anchor="ctr">
            <a:normAutofit/>
          </a:bodyPr>
          <a:lstStyle/>
          <a:p>
            <a:pPr algn="l"/>
            <a:r>
              <a:rPr lang="en-US" sz="2000" b="0" i="0" dirty="0">
                <a:solidFill>
                  <a:schemeClr val="tx2"/>
                </a:solidFill>
                <a:effectLst/>
                <a:latin typeface="ShopifySans"/>
              </a:rPr>
              <a:t>- There are total 71 Features. Data Type of all the Features are objects </a:t>
            </a:r>
            <a:r>
              <a:rPr lang="en-US" sz="2000" b="0" i="0" dirty="0" err="1">
                <a:solidFill>
                  <a:schemeClr val="tx2"/>
                </a:solidFill>
                <a:effectLst/>
                <a:latin typeface="ShopifySans"/>
              </a:rPr>
              <a:t>i.e</a:t>
            </a:r>
            <a:r>
              <a:rPr lang="en-US" sz="2000" b="0" i="0" dirty="0">
                <a:solidFill>
                  <a:schemeClr val="tx2"/>
                </a:solidFill>
                <a:effectLst/>
                <a:latin typeface="ShopifySans"/>
              </a:rPr>
              <a:t> Categorical Data.</a:t>
            </a:r>
            <a:br>
              <a:rPr lang="en-US" sz="2000" b="0" i="0" dirty="0">
                <a:solidFill>
                  <a:schemeClr val="tx2"/>
                </a:solidFill>
                <a:effectLst/>
                <a:latin typeface="ShopifySans"/>
              </a:rPr>
            </a:br>
            <a:r>
              <a:rPr lang="en-US" sz="2000" b="0" i="0" dirty="0">
                <a:solidFill>
                  <a:schemeClr val="tx2"/>
                </a:solidFill>
                <a:effectLst/>
                <a:latin typeface="ShopifySans"/>
              </a:rPr>
              <a:t>- No Missing Values. There were some duplicate categories.</a:t>
            </a:r>
            <a:br>
              <a:rPr lang="en-US" sz="2000" b="0" i="0" dirty="0">
                <a:solidFill>
                  <a:schemeClr val="tx2"/>
                </a:solidFill>
                <a:effectLst/>
                <a:latin typeface="ShopifySans"/>
              </a:rPr>
            </a:br>
            <a:r>
              <a:rPr lang="en-US" sz="2000" dirty="0">
                <a:solidFill>
                  <a:schemeClr val="tx2"/>
                </a:solidFill>
                <a:latin typeface="ShopifySans"/>
              </a:rPr>
              <a:t>- Refer the Below Questions to see the Survey question .</a:t>
            </a:r>
            <a:r>
              <a:rPr lang="en-US" sz="2000" b="0" i="0" dirty="0">
                <a:solidFill>
                  <a:schemeClr val="tx2"/>
                </a:solidFill>
                <a:effectLst/>
                <a:latin typeface="ShopifySans"/>
              </a:rPr>
              <a:t/>
            </a:r>
            <a:br>
              <a:rPr lang="en-US" sz="2000" b="0" i="0" dirty="0">
                <a:solidFill>
                  <a:schemeClr val="tx2"/>
                </a:solidFill>
                <a:effectLst/>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r>
              <a:rPr lang="en-US" sz="2000" dirty="0">
                <a:solidFill>
                  <a:schemeClr val="tx2"/>
                </a:solidFill>
                <a:latin typeface="ShopifySans"/>
              </a:rPr>
              <a:t/>
            </a:r>
            <a:br>
              <a:rPr lang="en-US" sz="2000" dirty="0">
                <a:solidFill>
                  <a:schemeClr val="tx2"/>
                </a:solidFill>
                <a:latin typeface="ShopifySans"/>
              </a:rPr>
            </a:br>
            <a:endParaRPr lang="en-US" sz="2000" b="0" i="0" dirty="0">
              <a:solidFill>
                <a:schemeClr val="tx2"/>
              </a:solidFill>
              <a:effectLst/>
              <a:latin typeface="ShopifySans"/>
            </a:endParaRPr>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DATA INFORMATION</a:t>
            </a:r>
          </a:p>
        </p:txBody>
      </p:sp>
      <p:pic>
        <p:nvPicPr>
          <p:cNvPr id="5" name="Picture 4">
            <a:extLst>
              <a:ext uri="{FF2B5EF4-FFF2-40B4-BE49-F238E27FC236}">
                <a16:creationId xmlns:a16="http://schemas.microsoft.com/office/drawing/2014/main" xmlns="" id="{A389311C-7920-453E-B8AE-B0C7D6804B9C}"/>
              </a:ext>
            </a:extLst>
          </p:cNvPr>
          <p:cNvPicPr>
            <a:picLocks noChangeAspect="1"/>
          </p:cNvPicPr>
          <p:nvPr/>
        </p:nvPicPr>
        <p:blipFill>
          <a:blip r:embed="rId2"/>
          <a:stretch>
            <a:fillRect/>
          </a:stretch>
        </p:blipFill>
        <p:spPr>
          <a:xfrm>
            <a:off x="5357150" y="1502206"/>
            <a:ext cx="6833310" cy="3450794"/>
          </a:xfrm>
          <a:prstGeom prst="rect">
            <a:avLst/>
          </a:prstGeom>
        </p:spPr>
      </p:pic>
      <p:pic>
        <p:nvPicPr>
          <p:cNvPr id="7" name="Picture 6">
            <a:extLst>
              <a:ext uri="{FF2B5EF4-FFF2-40B4-BE49-F238E27FC236}">
                <a16:creationId xmlns:a16="http://schemas.microsoft.com/office/drawing/2014/main" xmlns="" id="{E5CD95A0-9905-44E4-B213-25D8DA4633F9}"/>
              </a:ext>
            </a:extLst>
          </p:cNvPr>
          <p:cNvPicPr>
            <a:picLocks noChangeAspect="1"/>
          </p:cNvPicPr>
          <p:nvPr/>
        </p:nvPicPr>
        <p:blipFill>
          <a:blip r:embed="rId3"/>
          <a:stretch>
            <a:fillRect/>
          </a:stretch>
        </p:blipFill>
        <p:spPr>
          <a:xfrm>
            <a:off x="0" y="1502206"/>
            <a:ext cx="5357149" cy="3450794"/>
          </a:xfrm>
          <a:prstGeom prst="rect">
            <a:avLst/>
          </a:prstGeom>
        </p:spPr>
      </p:pic>
    </p:spTree>
    <p:extLst>
      <p:ext uri="{BB962C8B-B14F-4D97-AF65-F5344CB8AC3E}">
        <p14:creationId xmlns:p14="http://schemas.microsoft.com/office/powerpoint/2010/main" val="199475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DATA VISUALIZATION - 1</a:t>
            </a:r>
          </a:p>
        </p:txBody>
      </p:sp>
      <p:pic>
        <p:nvPicPr>
          <p:cNvPr id="5" name="Picture 4">
            <a:extLst>
              <a:ext uri="{FF2B5EF4-FFF2-40B4-BE49-F238E27FC236}">
                <a16:creationId xmlns:a16="http://schemas.microsoft.com/office/drawing/2014/main" xmlns="" id="{90BC2DD7-BC75-4C44-A720-F0B02CBD071B}"/>
              </a:ext>
            </a:extLst>
          </p:cNvPr>
          <p:cNvPicPr>
            <a:picLocks noChangeAspect="1"/>
          </p:cNvPicPr>
          <p:nvPr/>
        </p:nvPicPr>
        <p:blipFill>
          <a:blip r:embed="rId2"/>
          <a:stretch>
            <a:fillRect/>
          </a:stretch>
        </p:blipFill>
        <p:spPr>
          <a:xfrm>
            <a:off x="482474" y="95251"/>
            <a:ext cx="11293553" cy="3198366"/>
          </a:xfrm>
          <a:prstGeom prst="rect">
            <a:avLst/>
          </a:prstGeom>
        </p:spPr>
      </p:pic>
      <p:sp>
        <p:nvSpPr>
          <p:cNvPr id="7" name="TextBox 6">
            <a:extLst>
              <a:ext uri="{FF2B5EF4-FFF2-40B4-BE49-F238E27FC236}">
                <a16:creationId xmlns:a16="http://schemas.microsoft.com/office/drawing/2014/main" xmlns="" id="{AFA71A28-7008-4825-A222-70198308B62B}"/>
              </a:ext>
            </a:extLst>
          </p:cNvPr>
          <p:cNvSpPr txBox="1"/>
          <p:nvPr/>
        </p:nvSpPr>
        <p:spPr>
          <a:xfrm>
            <a:off x="493711" y="3564384"/>
            <a:ext cx="3317169" cy="523220"/>
          </a:xfrm>
          <a:prstGeom prst="rect">
            <a:avLst/>
          </a:prstGeom>
          <a:noFill/>
        </p:spPr>
        <p:txBody>
          <a:bodyPr wrap="square" rtlCol="0">
            <a:spAutoFit/>
          </a:bodyPr>
          <a:lstStyle/>
          <a:p>
            <a:r>
              <a:rPr lang="en-IN" sz="1400" b="1" dirty="0">
                <a:solidFill>
                  <a:srgbClr val="002060"/>
                </a:solidFill>
              </a:rPr>
              <a:t>67% of the customers were Female, 32% of the customers were Male.</a:t>
            </a:r>
          </a:p>
        </p:txBody>
      </p:sp>
      <p:sp>
        <p:nvSpPr>
          <p:cNvPr id="8" name="TextBox 7">
            <a:extLst>
              <a:ext uri="{FF2B5EF4-FFF2-40B4-BE49-F238E27FC236}">
                <a16:creationId xmlns:a16="http://schemas.microsoft.com/office/drawing/2014/main" xmlns="" id="{96853B9D-7214-4072-AD12-05E4C4D625D4}"/>
              </a:ext>
            </a:extLst>
          </p:cNvPr>
          <p:cNvSpPr txBox="1"/>
          <p:nvPr/>
        </p:nvSpPr>
        <p:spPr>
          <a:xfrm>
            <a:off x="4280610" y="3551068"/>
            <a:ext cx="3317169" cy="738664"/>
          </a:xfrm>
          <a:prstGeom prst="rect">
            <a:avLst/>
          </a:prstGeom>
          <a:noFill/>
        </p:spPr>
        <p:txBody>
          <a:bodyPr wrap="square" rtlCol="0">
            <a:spAutoFit/>
          </a:bodyPr>
          <a:lstStyle/>
          <a:p>
            <a:r>
              <a:rPr lang="en-IN" sz="1400" b="1" dirty="0">
                <a:solidFill>
                  <a:srgbClr val="002060"/>
                </a:solidFill>
              </a:rPr>
              <a:t>Most of the Customers belong to the Age group of 31-40, 21-30 Years old. (around 60% of the customers)</a:t>
            </a:r>
          </a:p>
        </p:txBody>
      </p:sp>
      <p:sp>
        <p:nvSpPr>
          <p:cNvPr id="9" name="TextBox 8">
            <a:extLst>
              <a:ext uri="{FF2B5EF4-FFF2-40B4-BE49-F238E27FC236}">
                <a16:creationId xmlns:a16="http://schemas.microsoft.com/office/drawing/2014/main" xmlns="" id="{40A7FB47-CB71-4917-9834-D53479A013D8}"/>
              </a:ext>
            </a:extLst>
          </p:cNvPr>
          <p:cNvSpPr txBox="1"/>
          <p:nvPr/>
        </p:nvSpPr>
        <p:spPr>
          <a:xfrm>
            <a:off x="8185212" y="3551068"/>
            <a:ext cx="3524314" cy="738664"/>
          </a:xfrm>
          <a:prstGeom prst="rect">
            <a:avLst/>
          </a:prstGeom>
          <a:noFill/>
        </p:spPr>
        <p:txBody>
          <a:bodyPr wrap="square" rtlCol="0">
            <a:spAutoFit/>
          </a:bodyPr>
          <a:lstStyle/>
          <a:p>
            <a:r>
              <a:rPr lang="en-IN" sz="1400" b="1" dirty="0">
                <a:solidFill>
                  <a:srgbClr val="002060"/>
                </a:solidFill>
              </a:rPr>
              <a:t>Majority of the Customer shop from Delhi, Noida, Greater Noida side of the Customer, around 51%.</a:t>
            </a:r>
          </a:p>
        </p:txBody>
      </p:sp>
    </p:spTree>
    <p:extLst>
      <p:ext uri="{BB962C8B-B14F-4D97-AF65-F5344CB8AC3E}">
        <p14:creationId xmlns:p14="http://schemas.microsoft.com/office/powerpoint/2010/main" val="95414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8929" y="5225240"/>
            <a:ext cx="10058400" cy="1143000"/>
          </a:xfrm>
        </p:spPr>
        <p:txBody>
          <a:bodyPr>
            <a:normAutofit/>
          </a:bodyPr>
          <a:lstStyle/>
          <a:p>
            <a:r>
              <a:rPr lang="en-US" sz="3600" dirty="0">
                <a:solidFill>
                  <a:srgbClr val="FFFFFF"/>
                </a:solidFill>
              </a:rPr>
              <a:t>DATA VISUALIZATION - 2</a:t>
            </a:r>
          </a:p>
        </p:txBody>
      </p:sp>
      <p:pic>
        <p:nvPicPr>
          <p:cNvPr id="5" name="Picture 4">
            <a:extLst>
              <a:ext uri="{FF2B5EF4-FFF2-40B4-BE49-F238E27FC236}">
                <a16:creationId xmlns:a16="http://schemas.microsoft.com/office/drawing/2014/main" xmlns="" id="{E278410B-F7B7-43EE-A186-39407E3B2A13}"/>
              </a:ext>
            </a:extLst>
          </p:cNvPr>
          <p:cNvPicPr>
            <a:picLocks noChangeAspect="1"/>
          </p:cNvPicPr>
          <p:nvPr/>
        </p:nvPicPr>
        <p:blipFill>
          <a:blip r:embed="rId2"/>
          <a:stretch>
            <a:fillRect/>
          </a:stretch>
        </p:blipFill>
        <p:spPr>
          <a:xfrm>
            <a:off x="-1" y="6755"/>
            <a:ext cx="12188951" cy="3668600"/>
          </a:xfrm>
          <a:prstGeom prst="rect">
            <a:avLst/>
          </a:prstGeom>
        </p:spPr>
      </p:pic>
      <p:sp>
        <p:nvSpPr>
          <p:cNvPr id="6" name="TextBox 5">
            <a:extLst>
              <a:ext uri="{FF2B5EF4-FFF2-40B4-BE49-F238E27FC236}">
                <a16:creationId xmlns:a16="http://schemas.microsoft.com/office/drawing/2014/main" xmlns="" id="{470B1022-4F21-4458-BBCF-8830ADD5C74C}"/>
              </a:ext>
            </a:extLst>
          </p:cNvPr>
          <p:cNvSpPr txBox="1"/>
          <p:nvPr/>
        </p:nvSpPr>
        <p:spPr>
          <a:xfrm>
            <a:off x="0" y="3684233"/>
            <a:ext cx="3071674" cy="1169551"/>
          </a:xfrm>
          <a:prstGeom prst="rect">
            <a:avLst/>
          </a:prstGeom>
          <a:noFill/>
        </p:spPr>
        <p:txBody>
          <a:bodyPr wrap="square" rtlCol="0">
            <a:spAutoFit/>
          </a:bodyPr>
          <a:lstStyle/>
          <a:p>
            <a:r>
              <a:rPr lang="en-IN" sz="1400" b="1" dirty="0">
                <a:solidFill>
                  <a:srgbClr val="002060"/>
                </a:solidFill>
              </a:rPr>
              <a:t>More than 70% of the customers strongly agree/agree to the fact that info about the similar product to the one highlighted is import for product comparison</a:t>
            </a:r>
          </a:p>
        </p:txBody>
      </p:sp>
      <p:sp>
        <p:nvSpPr>
          <p:cNvPr id="10" name="TextBox 9">
            <a:extLst>
              <a:ext uri="{FF2B5EF4-FFF2-40B4-BE49-F238E27FC236}">
                <a16:creationId xmlns:a16="http://schemas.microsoft.com/office/drawing/2014/main" xmlns="" id="{199A7378-8CC1-49FB-BCBF-2CD6AE6A2F0C}"/>
              </a:ext>
            </a:extLst>
          </p:cNvPr>
          <p:cNvSpPr txBox="1"/>
          <p:nvPr/>
        </p:nvSpPr>
        <p:spPr>
          <a:xfrm>
            <a:off x="3071674" y="3684233"/>
            <a:ext cx="3024326" cy="954107"/>
          </a:xfrm>
          <a:prstGeom prst="rect">
            <a:avLst/>
          </a:prstGeom>
          <a:noFill/>
        </p:spPr>
        <p:txBody>
          <a:bodyPr wrap="square" rtlCol="0">
            <a:spAutoFit/>
          </a:bodyPr>
          <a:lstStyle/>
          <a:p>
            <a:r>
              <a:rPr lang="en-IN" sz="1400" b="1" dirty="0">
                <a:solidFill>
                  <a:srgbClr val="002060"/>
                </a:solidFill>
              </a:rPr>
              <a:t>Around 70% of the customers agree/strongly agree that information about the seller is important for purchase decision of a product.</a:t>
            </a:r>
          </a:p>
        </p:txBody>
      </p:sp>
      <p:sp>
        <p:nvSpPr>
          <p:cNvPr id="12" name="TextBox 11">
            <a:extLst>
              <a:ext uri="{FF2B5EF4-FFF2-40B4-BE49-F238E27FC236}">
                <a16:creationId xmlns:a16="http://schemas.microsoft.com/office/drawing/2014/main" xmlns="" id="{E4104779-57C7-4C29-B594-DE4C71215681}"/>
              </a:ext>
            </a:extLst>
          </p:cNvPr>
          <p:cNvSpPr txBox="1"/>
          <p:nvPr/>
        </p:nvSpPr>
        <p:spPr>
          <a:xfrm>
            <a:off x="6141841" y="3675355"/>
            <a:ext cx="3178206" cy="738664"/>
          </a:xfrm>
          <a:prstGeom prst="rect">
            <a:avLst/>
          </a:prstGeom>
          <a:noFill/>
        </p:spPr>
        <p:txBody>
          <a:bodyPr wrap="square" rtlCol="0">
            <a:spAutoFit/>
          </a:bodyPr>
          <a:lstStyle/>
          <a:p>
            <a:r>
              <a:rPr lang="en-IN" sz="1400" b="1" dirty="0">
                <a:solidFill>
                  <a:srgbClr val="002060"/>
                </a:solidFill>
              </a:rPr>
              <a:t>90% of the customers feel that relevant information about the product should be stated clearly.</a:t>
            </a:r>
          </a:p>
        </p:txBody>
      </p:sp>
      <p:sp>
        <p:nvSpPr>
          <p:cNvPr id="13" name="TextBox 12">
            <a:extLst>
              <a:ext uri="{FF2B5EF4-FFF2-40B4-BE49-F238E27FC236}">
                <a16:creationId xmlns:a16="http://schemas.microsoft.com/office/drawing/2014/main" xmlns="" id="{C5C5484D-D35C-43D6-B260-8962DE92BD39}"/>
              </a:ext>
            </a:extLst>
          </p:cNvPr>
          <p:cNvSpPr txBox="1"/>
          <p:nvPr/>
        </p:nvSpPr>
        <p:spPr>
          <a:xfrm>
            <a:off x="9320047" y="3675355"/>
            <a:ext cx="2868903" cy="523220"/>
          </a:xfrm>
          <a:prstGeom prst="rect">
            <a:avLst/>
          </a:prstGeom>
          <a:noFill/>
        </p:spPr>
        <p:txBody>
          <a:bodyPr wrap="square" rtlCol="0">
            <a:spAutoFit/>
          </a:bodyPr>
          <a:lstStyle/>
          <a:p>
            <a:r>
              <a:rPr lang="en-IN" sz="1400" b="1" dirty="0">
                <a:solidFill>
                  <a:srgbClr val="002060"/>
                </a:solidFill>
              </a:rPr>
              <a:t>94% of the customers find the ease for navigation is important.</a:t>
            </a:r>
          </a:p>
        </p:txBody>
      </p:sp>
    </p:spTree>
    <p:extLst>
      <p:ext uri="{BB962C8B-B14F-4D97-AF65-F5344CB8AC3E}">
        <p14:creationId xmlns:p14="http://schemas.microsoft.com/office/powerpoint/2010/main" val="158584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err="1">
                <a:solidFill>
                  <a:srgbClr val="FFFFFF"/>
                </a:solidFill>
              </a:rPr>
              <a:t>DaTA</a:t>
            </a:r>
            <a:r>
              <a:rPr lang="en-US" sz="3600" dirty="0">
                <a:solidFill>
                  <a:srgbClr val="FFFFFF"/>
                </a:solidFill>
              </a:rPr>
              <a:t> VISUALIZATION - 3</a:t>
            </a:r>
          </a:p>
        </p:txBody>
      </p:sp>
      <p:pic>
        <p:nvPicPr>
          <p:cNvPr id="5" name="Picture 4">
            <a:extLst>
              <a:ext uri="{FF2B5EF4-FFF2-40B4-BE49-F238E27FC236}">
                <a16:creationId xmlns:a16="http://schemas.microsoft.com/office/drawing/2014/main" xmlns="" id="{69C20052-51C7-4E48-B9AD-1F56B3961F5D}"/>
              </a:ext>
            </a:extLst>
          </p:cNvPr>
          <p:cNvPicPr>
            <a:picLocks noChangeAspect="1"/>
          </p:cNvPicPr>
          <p:nvPr/>
        </p:nvPicPr>
        <p:blipFill>
          <a:blip r:embed="rId2"/>
          <a:stretch>
            <a:fillRect/>
          </a:stretch>
        </p:blipFill>
        <p:spPr>
          <a:xfrm>
            <a:off x="6480699" y="0"/>
            <a:ext cx="5709760" cy="6858000"/>
          </a:xfrm>
          <a:prstGeom prst="rect">
            <a:avLst/>
          </a:prstGeom>
        </p:spPr>
      </p:pic>
      <p:sp>
        <p:nvSpPr>
          <p:cNvPr id="7" name="TextBox 6">
            <a:extLst>
              <a:ext uri="{FF2B5EF4-FFF2-40B4-BE49-F238E27FC236}">
                <a16:creationId xmlns:a16="http://schemas.microsoft.com/office/drawing/2014/main" xmlns="" id="{D5E925DA-C0B7-4AED-A50A-DF14E7316C03}"/>
              </a:ext>
            </a:extLst>
          </p:cNvPr>
          <p:cNvSpPr txBox="1"/>
          <p:nvPr/>
        </p:nvSpPr>
        <p:spPr>
          <a:xfrm>
            <a:off x="603682" y="489760"/>
            <a:ext cx="5024761" cy="1477328"/>
          </a:xfrm>
          <a:prstGeom prst="rect">
            <a:avLst/>
          </a:prstGeom>
          <a:noFill/>
        </p:spPr>
        <p:txBody>
          <a:bodyPr wrap="square" rtlCol="0">
            <a:spAutoFit/>
          </a:bodyPr>
          <a:lstStyle/>
          <a:p>
            <a:pPr marL="285750" indent="-285750">
              <a:buFontTx/>
              <a:buChar char="-"/>
            </a:pPr>
            <a:r>
              <a:rPr lang="en-IN" dirty="0"/>
              <a:t>Reliability of the Website, most of the customers fell the Amazon and Flipkart are the most reliable websites.</a:t>
            </a:r>
          </a:p>
          <a:p>
            <a:pPr marL="285750" indent="-285750">
              <a:buFontTx/>
              <a:buChar char="-"/>
            </a:pPr>
            <a:r>
              <a:rPr lang="en-IN" dirty="0"/>
              <a:t>For all the Available Payment Options, Amazon and Flipkart has most of the payment option</a:t>
            </a:r>
          </a:p>
        </p:txBody>
      </p:sp>
    </p:spTree>
    <p:extLst>
      <p:ext uri="{BB962C8B-B14F-4D97-AF65-F5344CB8AC3E}">
        <p14:creationId xmlns:p14="http://schemas.microsoft.com/office/powerpoint/2010/main" val="32013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sz="3600" dirty="0">
                <a:solidFill>
                  <a:srgbClr val="FFFFFF"/>
                </a:solidFill>
              </a:rPr>
              <a:t>DATA VISUALIZATION - 4</a:t>
            </a:r>
          </a:p>
        </p:txBody>
      </p:sp>
      <p:pic>
        <p:nvPicPr>
          <p:cNvPr id="5" name="Picture 4">
            <a:extLst>
              <a:ext uri="{FF2B5EF4-FFF2-40B4-BE49-F238E27FC236}">
                <a16:creationId xmlns:a16="http://schemas.microsoft.com/office/drawing/2014/main" xmlns="" id="{FF27C768-EEAB-4788-A8D4-90C9EBFE9E52}"/>
              </a:ext>
            </a:extLst>
          </p:cNvPr>
          <p:cNvPicPr>
            <a:picLocks noChangeAspect="1"/>
          </p:cNvPicPr>
          <p:nvPr/>
        </p:nvPicPr>
        <p:blipFill>
          <a:blip r:embed="rId2"/>
          <a:stretch>
            <a:fillRect/>
          </a:stretch>
        </p:blipFill>
        <p:spPr>
          <a:xfrm>
            <a:off x="11429" y="-1992"/>
            <a:ext cx="12188951" cy="3828268"/>
          </a:xfrm>
          <a:prstGeom prst="rect">
            <a:avLst/>
          </a:prstGeom>
        </p:spPr>
      </p:pic>
      <p:sp>
        <p:nvSpPr>
          <p:cNvPr id="6" name="TextBox 5">
            <a:extLst>
              <a:ext uri="{FF2B5EF4-FFF2-40B4-BE49-F238E27FC236}">
                <a16:creationId xmlns:a16="http://schemas.microsoft.com/office/drawing/2014/main" xmlns="" id="{95A4FA99-D8B0-4A55-B06C-1BFB63F0FE1A}"/>
              </a:ext>
            </a:extLst>
          </p:cNvPr>
          <p:cNvSpPr txBox="1"/>
          <p:nvPr/>
        </p:nvSpPr>
        <p:spPr>
          <a:xfrm>
            <a:off x="550416" y="3826276"/>
            <a:ext cx="4811697" cy="523220"/>
          </a:xfrm>
          <a:prstGeom prst="rect">
            <a:avLst/>
          </a:prstGeom>
          <a:noFill/>
        </p:spPr>
        <p:txBody>
          <a:bodyPr wrap="square" rtlCol="0">
            <a:spAutoFit/>
          </a:bodyPr>
          <a:lstStyle/>
          <a:p>
            <a:r>
              <a:rPr lang="en-IN" sz="1400" b="1" dirty="0">
                <a:solidFill>
                  <a:srgbClr val="002060"/>
                </a:solidFill>
              </a:rPr>
              <a:t>Amazon has the Most Speedy order Delivery, After then Flipkart delivers the fastest.</a:t>
            </a:r>
          </a:p>
        </p:txBody>
      </p:sp>
      <p:sp>
        <p:nvSpPr>
          <p:cNvPr id="7" name="TextBox 6">
            <a:extLst>
              <a:ext uri="{FF2B5EF4-FFF2-40B4-BE49-F238E27FC236}">
                <a16:creationId xmlns:a16="http://schemas.microsoft.com/office/drawing/2014/main" xmlns="" id="{5A9F2AFF-D80D-471C-BBA6-CD67335FB1BB}"/>
              </a:ext>
            </a:extLst>
          </p:cNvPr>
          <p:cNvSpPr txBox="1"/>
          <p:nvPr/>
        </p:nvSpPr>
        <p:spPr>
          <a:xfrm>
            <a:off x="6249880" y="3826276"/>
            <a:ext cx="5033638" cy="523220"/>
          </a:xfrm>
          <a:prstGeom prst="rect">
            <a:avLst/>
          </a:prstGeom>
          <a:noFill/>
        </p:spPr>
        <p:txBody>
          <a:bodyPr wrap="square" rtlCol="0">
            <a:spAutoFit/>
          </a:bodyPr>
          <a:lstStyle/>
          <a:p>
            <a:r>
              <a:rPr lang="en-IN" sz="1400" b="1" dirty="0">
                <a:solidFill>
                  <a:srgbClr val="002060"/>
                </a:solidFill>
              </a:rPr>
              <a:t>Amazon is the most trusted website  for customer’s information, then comes Flipkart, then Myntra.</a:t>
            </a:r>
          </a:p>
        </p:txBody>
      </p:sp>
    </p:spTree>
    <p:extLst>
      <p:ext uri="{BB962C8B-B14F-4D97-AF65-F5344CB8AC3E}">
        <p14:creationId xmlns:p14="http://schemas.microsoft.com/office/powerpoint/2010/main" val="387626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sz="3600" dirty="0">
                <a:solidFill>
                  <a:srgbClr val="FFFFFF"/>
                </a:solidFill>
              </a:rPr>
              <a:t>DATA VISUALIZATION ON RECOMMENDATION of online retailer</a:t>
            </a:r>
          </a:p>
        </p:txBody>
      </p:sp>
      <p:pic>
        <p:nvPicPr>
          <p:cNvPr id="4" name="Picture 3">
            <a:extLst>
              <a:ext uri="{FF2B5EF4-FFF2-40B4-BE49-F238E27FC236}">
                <a16:creationId xmlns:a16="http://schemas.microsoft.com/office/drawing/2014/main" xmlns="" id="{EFC782DD-BE76-46B1-A9B1-505B2317D2D6}"/>
              </a:ext>
            </a:extLst>
          </p:cNvPr>
          <p:cNvPicPr>
            <a:picLocks noChangeAspect="1"/>
          </p:cNvPicPr>
          <p:nvPr/>
        </p:nvPicPr>
        <p:blipFill>
          <a:blip r:embed="rId2"/>
          <a:stretch>
            <a:fillRect/>
          </a:stretch>
        </p:blipFill>
        <p:spPr>
          <a:xfrm>
            <a:off x="5940579" y="0"/>
            <a:ext cx="6249880" cy="2479003"/>
          </a:xfrm>
          <a:prstGeom prst="rect">
            <a:avLst/>
          </a:prstGeom>
        </p:spPr>
      </p:pic>
      <p:pic>
        <p:nvPicPr>
          <p:cNvPr id="9" name="Picture 8">
            <a:extLst>
              <a:ext uri="{FF2B5EF4-FFF2-40B4-BE49-F238E27FC236}">
                <a16:creationId xmlns:a16="http://schemas.microsoft.com/office/drawing/2014/main" xmlns="" id="{8A205802-634D-4E6D-A435-2AD8BBE4B12D}"/>
              </a:ext>
            </a:extLst>
          </p:cNvPr>
          <p:cNvPicPr>
            <a:picLocks noChangeAspect="1"/>
          </p:cNvPicPr>
          <p:nvPr/>
        </p:nvPicPr>
        <p:blipFill>
          <a:blip r:embed="rId3"/>
          <a:stretch>
            <a:fillRect/>
          </a:stretch>
        </p:blipFill>
        <p:spPr>
          <a:xfrm>
            <a:off x="-1540" y="2479003"/>
            <a:ext cx="6249880" cy="2473997"/>
          </a:xfrm>
          <a:prstGeom prst="rect">
            <a:avLst/>
          </a:prstGeom>
        </p:spPr>
      </p:pic>
      <p:pic>
        <p:nvPicPr>
          <p:cNvPr id="11" name="Picture 10">
            <a:extLst>
              <a:ext uri="{FF2B5EF4-FFF2-40B4-BE49-F238E27FC236}">
                <a16:creationId xmlns:a16="http://schemas.microsoft.com/office/drawing/2014/main" xmlns="" id="{80780905-088B-4494-8ACD-A7D6EA351CC2}"/>
              </a:ext>
            </a:extLst>
          </p:cNvPr>
          <p:cNvPicPr>
            <a:picLocks noChangeAspect="1"/>
          </p:cNvPicPr>
          <p:nvPr/>
        </p:nvPicPr>
        <p:blipFill>
          <a:blip r:embed="rId4"/>
          <a:stretch>
            <a:fillRect/>
          </a:stretch>
        </p:blipFill>
        <p:spPr>
          <a:xfrm>
            <a:off x="6248340" y="2491160"/>
            <a:ext cx="5943660" cy="2473997"/>
          </a:xfrm>
          <a:prstGeom prst="rect">
            <a:avLst/>
          </a:prstGeom>
        </p:spPr>
      </p:pic>
      <p:sp>
        <p:nvSpPr>
          <p:cNvPr id="12" name="TextBox 11">
            <a:extLst>
              <a:ext uri="{FF2B5EF4-FFF2-40B4-BE49-F238E27FC236}">
                <a16:creationId xmlns:a16="http://schemas.microsoft.com/office/drawing/2014/main" xmlns="" id="{6716C986-77A5-4CE9-80BA-C0030BBC217F}"/>
              </a:ext>
            </a:extLst>
          </p:cNvPr>
          <p:cNvSpPr txBox="1"/>
          <p:nvPr/>
        </p:nvSpPr>
        <p:spPr>
          <a:xfrm>
            <a:off x="0" y="0"/>
            <a:ext cx="5937531" cy="2031325"/>
          </a:xfrm>
          <a:prstGeom prst="rect">
            <a:avLst/>
          </a:prstGeom>
          <a:noFill/>
        </p:spPr>
        <p:txBody>
          <a:bodyPr wrap="square" rtlCol="0">
            <a:spAutoFit/>
          </a:bodyPr>
          <a:lstStyle/>
          <a:p>
            <a:pPr marL="285750" indent="-285750">
              <a:buFontTx/>
              <a:buChar char="-"/>
            </a:pPr>
            <a:r>
              <a:rPr lang="en-IN" b="1" dirty="0">
                <a:solidFill>
                  <a:srgbClr val="C00000"/>
                </a:solidFill>
              </a:rPr>
              <a:t>Amazon</a:t>
            </a:r>
            <a:r>
              <a:rPr lang="en-IN" dirty="0"/>
              <a:t> is</a:t>
            </a:r>
            <a:r>
              <a:rPr lang="en-IN" b="1" dirty="0">
                <a:solidFill>
                  <a:srgbClr val="C00000"/>
                </a:solidFill>
              </a:rPr>
              <a:t>  most recommended</a:t>
            </a:r>
            <a:r>
              <a:rPr lang="en-IN" dirty="0"/>
              <a:t> by 81.4% of the Customers</a:t>
            </a:r>
          </a:p>
          <a:p>
            <a:pPr marL="285750" indent="-285750">
              <a:buFontTx/>
              <a:buChar char="-"/>
            </a:pPr>
            <a:r>
              <a:rPr lang="en-IN" dirty="0"/>
              <a:t>47% of the Customers recommended Flipkart.</a:t>
            </a:r>
          </a:p>
          <a:p>
            <a:pPr marL="285750" indent="-285750">
              <a:buFontTx/>
              <a:buChar char="-"/>
            </a:pPr>
            <a:r>
              <a:rPr lang="en-IN" dirty="0"/>
              <a:t>Paytm has recommended by  16.4% of the Customers.</a:t>
            </a:r>
          </a:p>
          <a:p>
            <a:pPr marL="285750" indent="-285750">
              <a:buFontTx/>
              <a:buChar char="-"/>
            </a:pPr>
            <a:r>
              <a:rPr lang="en-IN" dirty="0"/>
              <a:t>Myntra is recommended by 28% of the customers.</a:t>
            </a:r>
          </a:p>
          <a:p>
            <a:pPr marL="285750" indent="-285750">
              <a:buFontTx/>
              <a:buChar char="-"/>
            </a:pPr>
            <a:r>
              <a:rPr lang="en-IN" b="1" dirty="0">
                <a:solidFill>
                  <a:srgbClr val="C00000"/>
                </a:solidFill>
              </a:rPr>
              <a:t>Snapdeal</a:t>
            </a:r>
            <a:r>
              <a:rPr lang="en-IN" dirty="0"/>
              <a:t> is </a:t>
            </a:r>
            <a:r>
              <a:rPr lang="en-IN" b="1" dirty="0">
                <a:solidFill>
                  <a:srgbClr val="C00000"/>
                </a:solidFill>
              </a:rPr>
              <a:t>the least recommended </a:t>
            </a:r>
            <a:r>
              <a:rPr lang="en-IN" dirty="0"/>
              <a:t>online retailed with only 4% of recommendation Rate.</a:t>
            </a:r>
          </a:p>
        </p:txBody>
      </p:sp>
    </p:spTree>
    <p:extLst>
      <p:ext uri="{BB962C8B-B14F-4D97-AF65-F5344CB8AC3E}">
        <p14:creationId xmlns:p14="http://schemas.microsoft.com/office/powerpoint/2010/main" val="243146427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{33CF4ABE-49B4-43FF-9BD8-EC0E1508DD1B}tf56160789_win32</Template>
  <TotalTime>110</TotalTime>
  <Words>790</Words>
  <Application>Microsoft Office PowerPoint</Application>
  <PresentationFormat>Custom</PresentationFormat>
  <Paragraphs>59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1_RetrospectVTI</vt:lpstr>
      <vt:lpstr>CUSTOMER RETENTION</vt:lpstr>
      <vt:lpstr>Customer retention strategies enable you to both provide and extract more value from your existing customer base. You want to ensure the customers you worked so hard to acquire stay with you, have a great customer experience, and continue to get value from your products. In short, acquisition creates a foundation of customers while your retention strategy is how you build customer relationships and maximize revenue for each one. But how much time and resources should you devote to your retention program? The answer to that depends on your store.</vt:lpstr>
      <vt:lpstr>Main Objective of the problem statement is to find the parameters that influences the customers to stay with a online retailer.   To Find patterns  in the customer behavior according to their likes and dislikes that influenced the target being which online retail website customer recommend the most.  The Target of this problem is to know according to the survey of a customer, which online retail websites a customers would recommend from (Amazon/ Flipkart/ Myntra/ Paytm/ Snapdeal).    This Problem Statement involves recommending 1 or more websites making this a Multi-target Classifier Problem.  </vt:lpstr>
      <vt:lpstr>- There are total 71 Features. Data Type of all the Features are objects i.e Categorical Data. - No Missing Values. There were some duplicate categories. - Refer the Below Questions to see the Survey question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Prachi Parmar</dc:creator>
  <cp:lastModifiedBy>User</cp:lastModifiedBy>
  <cp:revision>2</cp:revision>
  <dcterms:created xsi:type="dcterms:W3CDTF">2021-08-06T06:05:05Z</dcterms:created>
  <dcterms:modified xsi:type="dcterms:W3CDTF">2021-08-15T21:01:18Z</dcterms:modified>
</cp:coreProperties>
</file>