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4"/>
  </p:notesMasterIdLst>
  <p:sldIdLst>
    <p:sldId id="292" r:id="rId2"/>
    <p:sldId id="257" r:id="rId3"/>
    <p:sldId id="258" r:id="rId4"/>
    <p:sldId id="309" r:id="rId5"/>
    <p:sldId id="310" r:id="rId6"/>
    <p:sldId id="311" r:id="rId7"/>
    <p:sldId id="312" r:id="rId8"/>
    <p:sldId id="333" r:id="rId9"/>
    <p:sldId id="334" r:id="rId10"/>
    <p:sldId id="313" r:id="rId11"/>
    <p:sldId id="261" r:id="rId12"/>
    <p:sldId id="28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343" autoAdjust="0"/>
  </p:normalViewPr>
  <p:slideViewPr>
    <p:cSldViewPr>
      <p:cViewPr>
        <p:scale>
          <a:sx n="96" d="100"/>
          <a:sy n="96" d="100"/>
        </p:scale>
        <p:origin x="-94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8AF9A-3493-4B14-B4F3-F8D885A1D497}"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9F4068A7-A782-4E7E-8398-05841CA8CCDD}">
      <dgm:prSet phldrT="[Text]"/>
      <dgm:spPr/>
      <dgm:t>
        <a:bodyPr/>
        <a:lstStyle/>
        <a:p>
          <a:r>
            <a:rPr lang="en-IN" dirty="0" smtClean="0"/>
            <a:t> LOGISTIC</a:t>
          </a:r>
        </a:p>
        <a:p>
          <a:r>
            <a:rPr lang="en-IN" dirty="0" smtClean="0"/>
            <a:t>REGRESSION</a:t>
          </a:r>
        </a:p>
      </dgm:t>
    </dgm:pt>
    <dgm:pt modelId="{B1E9D06C-D6A4-4B9F-9167-79001314CDEA}" type="parTrans" cxnId="{B1F404B0-E0D6-459C-BB39-9ED9E90853EF}">
      <dgm:prSet/>
      <dgm:spPr/>
      <dgm:t>
        <a:bodyPr/>
        <a:lstStyle/>
        <a:p>
          <a:endParaRPr lang="en-IN"/>
        </a:p>
      </dgm:t>
    </dgm:pt>
    <dgm:pt modelId="{2E6F1F85-ED49-4DD1-8620-4D47D132BB1B}" type="sibTrans" cxnId="{B1F404B0-E0D6-459C-BB39-9ED9E90853EF}">
      <dgm:prSet/>
      <dgm:spPr/>
      <dgm:t>
        <a:bodyPr/>
        <a:lstStyle/>
        <a:p>
          <a:endParaRPr lang="en-IN"/>
        </a:p>
      </dgm:t>
    </dgm:pt>
    <dgm:pt modelId="{316A32F8-F43D-4267-8CE7-19C6E00008E8}">
      <dgm:prSet phldrT="[Text]"/>
      <dgm:spPr/>
      <dgm:t>
        <a:bodyPr/>
        <a:lstStyle/>
        <a:p>
          <a:r>
            <a:rPr lang="en-IN" dirty="0" smtClean="0"/>
            <a:t>NAÏVE</a:t>
          </a:r>
        </a:p>
        <a:p>
          <a:r>
            <a:rPr lang="en-IN" dirty="0" smtClean="0"/>
            <a:t>BAYES</a:t>
          </a:r>
        </a:p>
      </dgm:t>
    </dgm:pt>
    <dgm:pt modelId="{5FB2A87D-C589-4B9C-B72C-5F4691FED27F}" type="parTrans" cxnId="{47937AE7-28CD-4883-8160-43963BD1BAAB}">
      <dgm:prSet/>
      <dgm:spPr/>
      <dgm:t>
        <a:bodyPr/>
        <a:lstStyle/>
        <a:p>
          <a:endParaRPr lang="en-IN"/>
        </a:p>
      </dgm:t>
    </dgm:pt>
    <dgm:pt modelId="{7AE767CD-ED0D-4AF1-BA1D-94EB2545A1C4}" type="sibTrans" cxnId="{47937AE7-28CD-4883-8160-43963BD1BAAB}">
      <dgm:prSet/>
      <dgm:spPr/>
      <dgm:t>
        <a:bodyPr/>
        <a:lstStyle/>
        <a:p>
          <a:endParaRPr lang="en-IN"/>
        </a:p>
      </dgm:t>
    </dgm:pt>
    <dgm:pt modelId="{311DFCA3-2A31-4DA7-A4FC-0F9765C76739}">
      <dgm:prSet phldrT="[Text]"/>
      <dgm:spPr/>
      <dgm:t>
        <a:bodyPr/>
        <a:lstStyle/>
        <a:p>
          <a:r>
            <a:rPr lang="en-IN" dirty="0" smtClean="0"/>
            <a:t>DECISION</a:t>
          </a:r>
        </a:p>
        <a:p>
          <a:r>
            <a:rPr lang="en-IN" dirty="0" smtClean="0"/>
            <a:t>TREE</a:t>
          </a:r>
        </a:p>
      </dgm:t>
    </dgm:pt>
    <dgm:pt modelId="{3CDB4ABC-64D8-43DB-9E5B-A520D57D6A6D}" type="parTrans" cxnId="{5F9C2FBF-7CB5-4123-9988-A421C9702ADC}">
      <dgm:prSet/>
      <dgm:spPr/>
      <dgm:t>
        <a:bodyPr/>
        <a:lstStyle/>
        <a:p>
          <a:endParaRPr lang="en-IN"/>
        </a:p>
      </dgm:t>
    </dgm:pt>
    <dgm:pt modelId="{9D0A1846-40BD-464A-949C-C109BAF951AC}" type="sibTrans" cxnId="{5F9C2FBF-7CB5-4123-9988-A421C9702ADC}">
      <dgm:prSet/>
      <dgm:spPr/>
      <dgm:t>
        <a:bodyPr/>
        <a:lstStyle/>
        <a:p>
          <a:endParaRPr lang="en-IN"/>
        </a:p>
      </dgm:t>
    </dgm:pt>
    <dgm:pt modelId="{C67675C1-B40F-4399-9C31-66FB00FB5F0D}">
      <dgm:prSet phldrT="[Text]"/>
      <dgm:spPr/>
      <dgm:t>
        <a:bodyPr/>
        <a:lstStyle/>
        <a:p>
          <a:r>
            <a:rPr lang="en-IN" dirty="0" smtClean="0"/>
            <a:t>K-NEAREST</a:t>
          </a:r>
        </a:p>
        <a:p>
          <a:r>
            <a:rPr lang="en-IN" dirty="0" smtClean="0"/>
            <a:t>NEIGHBOR</a:t>
          </a:r>
          <a:endParaRPr lang="en-IN" dirty="0"/>
        </a:p>
      </dgm:t>
    </dgm:pt>
    <dgm:pt modelId="{35F2363D-3901-447E-96F6-13BEE6FF5EE1}" type="parTrans" cxnId="{BE2AAE76-2F63-42A6-AA2C-B7B5718D989C}">
      <dgm:prSet/>
      <dgm:spPr/>
      <dgm:t>
        <a:bodyPr/>
        <a:lstStyle/>
        <a:p>
          <a:endParaRPr lang="en-IN"/>
        </a:p>
      </dgm:t>
    </dgm:pt>
    <dgm:pt modelId="{E2D87EC6-A35C-4F8F-B92E-C62A652F1644}" type="sibTrans" cxnId="{BE2AAE76-2F63-42A6-AA2C-B7B5718D989C}">
      <dgm:prSet/>
      <dgm:spPr/>
      <dgm:t>
        <a:bodyPr/>
        <a:lstStyle/>
        <a:p>
          <a:endParaRPr lang="en-IN"/>
        </a:p>
      </dgm:t>
    </dgm:pt>
    <dgm:pt modelId="{B24C17F5-8C7A-450F-98C8-85A5FE2FD4A9}">
      <dgm:prSet phldrT="[Text]"/>
      <dgm:spPr/>
      <dgm:t>
        <a:bodyPr/>
        <a:lstStyle/>
        <a:p>
          <a:r>
            <a:rPr lang="en-IN" dirty="0" smtClean="0"/>
            <a:t>ADABOOST CLASSIFIER</a:t>
          </a:r>
        </a:p>
      </dgm:t>
    </dgm:pt>
    <dgm:pt modelId="{1F352146-BB8F-47EE-B898-1A7A8A2295BC}" type="parTrans" cxnId="{7DC7EC24-02B2-4182-8895-73625E59DC7B}">
      <dgm:prSet/>
      <dgm:spPr/>
      <dgm:t>
        <a:bodyPr/>
        <a:lstStyle/>
        <a:p>
          <a:endParaRPr lang="en-IN"/>
        </a:p>
      </dgm:t>
    </dgm:pt>
    <dgm:pt modelId="{98C05520-45C9-424E-A6BA-18B34E0213C7}" type="sibTrans" cxnId="{7DC7EC24-02B2-4182-8895-73625E59DC7B}">
      <dgm:prSet/>
      <dgm:spPr/>
      <dgm:t>
        <a:bodyPr/>
        <a:lstStyle/>
        <a:p>
          <a:endParaRPr lang="en-IN"/>
        </a:p>
      </dgm:t>
    </dgm:pt>
    <dgm:pt modelId="{E2FF7129-F334-41AE-8C7C-55B1409CE6D3}">
      <dgm:prSet phldrT="[Text]"/>
      <dgm:spPr/>
      <dgm:t>
        <a:bodyPr/>
        <a:lstStyle/>
        <a:p>
          <a:r>
            <a:rPr lang="en-IN" dirty="0" smtClean="0"/>
            <a:t>RANDOM</a:t>
          </a:r>
        </a:p>
        <a:p>
          <a:r>
            <a:rPr lang="en-IN" dirty="0" smtClean="0"/>
            <a:t>FOREST</a:t>
          </a:r>
        </a:p>
        <a:p>
          <a:r>
            <a:rPr lang="en-IN" dirty="0" smtClean="0"/>
            <a:t>CLASSIFIER</a:t>
          </a:r>
        </a:p>
      </dgm:t>
    </dgm:pt>
    <dgm:pt modelId="{6243E1A3-243E-4FD3-91E7-15B9D317EA2A}" type="parTrans" cxnId="{9D92B68E-9419-4D6F-8BB0-67A948044EE1}">
      <dgm:prSet/>
      <dgm:spPr/>
      <dgm:t>
        <a:bodyPr/>
        <a:lstStyle/>
        <a:p>
          <a:endParaRPr lang="en-IN"/>
        </a:p>
      </dgm:t>
    </dgm:pt>
    <dgm:pt modelId="{A1BC916B-3D28-46A0-A359-48F7B3534398}" type="sibTrans" cxnId="{9D92B68E-9419-4D6F-8BB0-67A948044EE1}">
      <dgm:prSet/>
      <dgm:spPr/>
      <dgm:t>
        <a:bodyPr/>
        <a:lstStyle/>
        <a:p>
          <a:endParaRPr lang="en-IN"/>
        </a:p>
      </dgm:t>
    </dgm:pt>
    <dgm:pt modelId="{1A6871C4-35DB-49E0-B9AD-D1BDFD95B56E}" type="pres">
      <dgm:prSet presAssocID="{D9F8AF9A-3493-4B14-B4F3-F8D885A1D497}" presName="diagram" presStyleCnt="0">
        <dgm:presLayoutVars>
          <dgm:dir/>
          <dgm:resizeHandles val="exact"/>
        </dgm:presLayoutVars>
      </dgm:prSet>
      <dgm:spPr/>
      <dgm:t>
        <a:bodyPr/>
        <a:lstStyle/>
        <a:p>
          <a:endParaRPr lang="en-IN"/>
        </a:p>
      </dgm:t>
    </dgm:pt>
    <dgm:pt modelId="{BEE5B646-587D-4766-B03D-50E62D575627}" type="pres">
      <dgm:prSet presAssocID="{9F4068A7-A782-4E7E-8398-05841CA8CCDD}" presName="node" presStyleLbl="node1" presStyleIdx="0" presStyleCnt="6">
        <dgm:presLayoutVars>
          <dgm:bulletEnabled val="1"/>
        </dgm:presLayoutVars>
      </dgm:prSet>
      <dgm:spPr/>
      <dgm:t>
        <a:bodyPr/>
        <a:lstStyle/>
        <a:p>
          <a:endParaRPr lang="en-IN"/>
        </a:p>
      </dgm:t>
    </dgm:pt>
    <dgm:pt modelId="{1F888BC7-1B46-4E86-9D71-F293862CD18F}" type="pres">
      <dgm:prSet presAssocID="{2E6F1F85-ED49-4DD1-8620-4D47D132BB1B}" presName="sibTrans" presStyleCnt="0"/>
      <dgm:spPr/>
    </dgm:pt>
    <dgm:pt modelId="{971299A2-3350-4B18-8879-48D1C06228E9}" type="pres">
      <dgm:prSet presAssocID="{316A32F8-F43D-4267-8CE7-19C6E00008E8}" presName="node" presStyleLbl="node1" presStyleIdx="1" presStyleCnt="6">
        <dgm:presLayoutVars>
          <dgm:bulletEnabled val="1"/>
        </dgm:presLayoutVars>
      </dgm:prSet>
      <dgm:spPr/>
      <dgm:t>
        <a:bodyPr/>
        <a:lstStyle/>
        <a:p>
          <a:endParaRPr lang="en-IN"/>
        </a:p>
      </dgm:t>
    </dgm:pt>
    <dgm:pt modelId="{F2A99206-627A-496B-BAAD-CBAAC5EBB5C3}" type="pres">
      <dgm:prSet presAssocID="{7AE767CD-ED0D-4AF1-BA1D-94EB2545A1C4}" presName="sibTrans" presStyleCnt="0"/>
      <dgm:spPr/>
    </dgm:pt>
    <dgm:pt modelId="{D7AA17EA-F603-4DE4-A6E0-CCEA2B30A539}" type="pres">
      <dgm:prSet presAssocID="{311DFCA3-2A31-4DA7-A4FC-0F9765C76739}" presName="node" presStyleLbl="node1" presStyleIdx="2" presStyleCnt="6">
        <dgm:presLayoutVars>
          <dgm:bulletEnabled val="1"/>
        </dgm:presLayoutVars>
      </dgm:prSet>
      <dgm:spPr/>
      <dgm:t>
        <a:bodyPr/>
        <a:lstStyle/>
        <a:p>
          <a:endParaRPr lang="en-IN"/>
        </a:p>
      </dgm:t>
    </dgm:pt>
    <dgm:pt modelId="{2ADB17D9-92D0-41A5-B950-C5EC6F3037B9}" type="pres">
      <dgm:prSet presAssocID="{9D0A1846-40BD-464A-949C-C109BAF951AC}" presName="sibTrans" presStyleCnt="0"/>
      <dgm:spPr/>
    </dgm:pt>
    <dgm:pt modelId="{0FDFB88C-82F5-48D6-A87F-21F11957A257}" type="pres">
      <dgm:prSet presAssocID="{C67675C1-B40F-4399-9C31-66FB00FB5F0D}" presName="node" presStyleLbl="node1" presStyleIdx="3" presStyleCnt="6">
        <dgm:presLayoutVars>
          <dgm:bulletEnabled val="1"/>
        </dgm:presLayoutVars>
      </dgm:prSet>
      <dgm:spPr/>
      <dgm:t>
        <a:bodyPr/>
        <a:lstStyle/>
        <a:p>
          <a:endParaRPr lang="en-IN"/>
        </a:p>
      </dgm:t>
    </dgm:pt>
    <dgm:pt modelId="{E320705E-289D-4733-8AEA-F80B3B6FF27B}" type="pres">
      <dgm:prSet presAssocID="{E2D87EC6-A35C-4F8F-B92E-C62A652F1644}" presName="sibTrans" presStyleCnt="0"/>
      <dgm:spPr/>
    </dgm:pt>
    <dgm:pt modelId="{3DEAC59C-9DD0-491C-97D3-AE8F2F14DB38}" type="pres">
      <dgm:prSet presAssocID="{B24C17F5-8C7A-450F-98C8-85A5FE2FD4A9}" presName="node" presStyleLbl="node1" presStyleIdx="4" presStyleCnt="6">
        <dgm:presLayoutVars>
          <dgm:bulletEnabled val="1"/>
        </dgm:presLayoutVars>
      </dgm:prSet>
      <dgm:spPr/>
      <dgm:t>
        <a:bodyPr/>
        <a:lstStyle/>
        <a:p>
          <a:endParaRPr lang="en-IN"/>
        </a:p>
      </dgm:t>
    </dgm:pt>
    <dgm:pt modelId="{94D7FBBC-268B-49D6-B8A4-51D7AE187FC4}" type="pres">
      <dgm:prSet presAssocID="{98C05520-45C9-424E-A6BA-18B34E0213C7}" presName="sibTrans" presStyleCnt="0"/>
      <dgm:spPr/>
    </dgm:pt>
    <dgm:pt modelId="{D6FCF934-4A89-4BCA-9FAA-2F9875020872}" type="pres">
      <dgm:prSet presAssocID="{E2FF7129-F334-41AE-8C7C-55B1409CE6D3}" presName="node" presStyleLbl="node1" presStyleIdx="5" presStyleCnt="6">
        <dgm:presLayoutVars>
          <dgm:bulletEnabled val="1"/>
        </dgm:presLayoutVars>
      </dgm:prSet>
      <dgm:spPr/>
      <dgm:t>
        <a:bodyPr/>
        <a:lstStyle/>
        <a:p>
          <a:endParaRPr lang="en-IN"/>
        </a:p>
      </dgm:t>
    </dgm:pt>
  </dgm:ptLst>
  <dgm:cxnLst>
    <dgm:cxn modelId="{B689D3AB-F0D7-47F6-9E55-7458422FED4C}" type="presOf" srcId="{316A32F8-F43D-4267-8CE7-19C6E00008E8}" destId="{971299A2-3350-4B18-8879-48D1C06228E9}" srcOrd="0" destOrd="0" presId="urn:microsoft.com/office/officeart/2005/8/layout/default"/>
    <dgm:cxn modelId="{5F9C2FBF-7CB5-4123-9988-A421C9702ADC}" srcId="{D9F8AF9A-3493-4B14-B4F3-F8D885A1D497}" destId="{311DFCA3-2A31-4DA7-A4FC-0F9765C76739}" srcOrd="2" destOrd="0" parTransId="{3CDB4ABC-64D8-43DB-9E5B-A520D57D6A6D}" sibTransId="{9D0A1846-40BD-464A-949C-C109BAF951AC}"/>
    <dgm:cxn modelId="{7DC7EC24-02B2-4182-8895-73625E59DC7B}" srcId="{D9F8AF9A-3493-4B14-B4F3-F8D885A1D497}" destId="{B24C17F5-8C7A-450F-98C8-85A5FE2FD4A9}" srcOrd="4" destOrd="0" parTransId="{1F352146-BB8F-47EE-B898-1A7A8A2295BC}" sibTransId="{98C05520-45C9-424E-A6BA-18B34E0213C7}"/>
    <dgm:cxn modelId="{47937AE7-28CD-4883-8160-43963BD1BAAB}" srcId="{D9F8AF9A-3493-4B14-B4F3-F8D885A1D497}" destId="{316A32F8-F43D-4267-8CE7-19C6E00008E8}" srcOrd="1" destOrd="0" parTransId="{5FB2A87D-C589-4B9C-B72C-5F4691FED27F}" sibTransId="{7AE767CD-ED0D-4AF1-BA1D-94EB2545A1C4}"/>
    <dgm:cxn modelId="{BE2AAE76-2F63-42A6-AA2C-B7B5718D989C}" srcId="{D9F8AF9A-3493-4B14-B4F3-F8D885A1D497}" destId="{C67675C1-B40F-4399-9C31-66FB00FB5F0D}" srcOrd="3" destOrd="0" parTransId="{35F2363D-3901-447E-96F6-13BEE6FF5EE1}" sibTransId="{E2D87EC6-A35C-4F8F-B92E-C62A652F1644}"/>
    <dgm:cxn modelId="{9D92B68E-9419-4D6F-8BB0-67A948044EE1}" srcId="{D9F8AF9A-3493-4B14-B4F3-F8D885A1D497}" destId="{E2FF7129-F334-41AE-8C7C-55B1409CE6D3}" srcOrd="5" destOrd="0" parTransId="{6243E1A3-243E-4FD3-91E7-15B9D317EA2A}" sibTransId="{A1BC916B-3D28-46A0-A359-48F7B3534398}"/>
    <dgm:cxn modelId="{8B5AD479-8FBA-49B7-85B2-BD5D2EE90C78}" type="presOf" srcId="{311DFCA3-2A31-4DA7-A4FC-0F9765C76739}" destId="{D7AA17EA-F603-4DE4-A6E0-CCEA2B30A539}" srcOrd="0" destOrd="0" presId="urn:microsoft.com/office/officeart/2005/8/layout/default"/>
    <dgm:cxn modelId="{CA5CB706-5A44-4F9C-A57E-C371BD32FCFE}" type="presOf" srcId="{D9F8AF9A-3493-4B14-B4F3-F8D885A1D497}" destId="{1A6871C4-35DB-49E0-B9AD-D1BDFD95B56E}" srcOrd="0" destOrd="0" presId="urn:microsoft.com/office/officeart/2005/8/layout/default"/>
    <dgm:cxn modelId="{9658AA62-2AC0-4DC7-A7E1-5E19D3D30261}" type="presOf" srcId="{E2FF7129-F334-41AE-8C7C-55B1409CE6D3}" destId="{D6FCF934-4A89-4BCA-9FAA-2F9875020872}" srcOrd="0" destOrd="0" presId="urn:microsoft.com/office/officeart/2005/8/layout/default"/>
    <dgm:cxn modelId="{689F703E-CFEA-4F54-8955-E087DAA4D934}" type="presOf" srcId="{B24C17F5-8C7A-450F-98C8-85A5FE2FD4A9}" destId="{3DEAC59C-9DD0-491C-97D3-AE8F2F14DB38}" srcOrd="0" destOrd="0" presId="urn:microsoft.com/office/officeart/2005/8/layout/default"/>
    <dgm:cxn modelId="{B1F404B0-E0D6-459C-BB39-9ED9E90853EF}" srcId="{D9F8AF9A-3493-4B14-B4F3-F8D885A1D497}" destId="{9F4068A7-A782-4E7E-8398-05841CA8CCDD}" srcOrd="0" destOrd="0" parTransId="{B1E9D06C-D6A4-4B9F-9167-79001314CDEA}" sibTransId="{2E6F1F85-ED49-4DD1-8620-4D47D132BB1B}"/>
    <dgm:cxn modelId="{BDC97D2A-9E94-4B83-A3A3-FF542A813A8D}" type="presOf" srcId="{9F4068A7-A782-4E7E-8398-05841CA8CCDD}" destId="{BEE5B646-587D-4766-B03D-50E62D575627}" srcOrd="0" destOrd="0" presId="urn:microsoft.com/office/officeart/2005/8/layout/default"/>
    <dgm:cxn modelId="{00E79131-E5DB-479D-86DA-46BD7C9614C4}" type="presOf" srcId="{C67675C1-B40F-4399-9C31-66FB00FB5F0D}" destId="{0FDFB88C-82F5-48D6-A87F-21F11957A257}" srcOrd="0" destOrd="0" presId="urn:microsoft.com/office/officeart/2005/8/layout/default"/>
    <dgm:cxn modelId="{A7F97B1E-DDC6-4739-AF5B-D20327DF0BD7}" type="presParOf" srcId="{1A6871C4-35DB-49E0-B9AD-D1BDFD95B56E}" destId="{BEE5B646-587D-4766-B03D-50E62D575627}" srcOrd="0" destOrd="0" presId="urn:microsoft.com/office/officeart/2005/8/layout/default"/>
    <dgm:cxn modelId="{555DC535-1103-4996-89FE-E1CBFBEF1392}" type="presParOf" srcId="{1A6871C4-35DB-49E0-B9AD-D1BDFD95B56E}" destId="{1F888BC7-1B46-4E86-9D71-F293862CD18F}" srcOrd="1" destOrd="0" presId="urn:microsoft.com/office/officeart/2005/8/layout/default"/>
    <dgm:cxn modelId="{2B9E75B1-6B34-4C0D-8186-0B9E3A171C1E}" type="presParOf" srcId="{1A6871C4-35DB-49E0-B9AD-D1BDFD95B56E}" destId="{971299A2-3350-4B18-8879-48D1C06228E9}" srcOrd="2" destOrd="0" presId="urn:microsoft.com/office/officeart/2005/8/layout/default"/>
    <dgm:cxn modelId="{5A2B2FD5-E2C3-4505-9205-852CDF6DF927}" type="presParOf" srcId="{1A6871C4-35DB-49E0-B9AD-D1BDFD95B56E}" destId="{F2A99206-627A-496B-BAAD-CBAAC5EBB5C3}" srcOrd="3" destOrd="0" presId="urn:microsoft.com/office/officeart/2005/8/layout/default"/>
    <dgm:cxn modelId="{7B4A048F-2FD3-432C-8E31-8E18C1B76A37}" type="presParOf" srcId="{1A6871C4-35DB-49E0-B9AD-D1BDFD95B56E}" destId="{D7AA17EA-F603-4DE4-A6E0-CCEA2B30A539}" srcOrd="4" destOrd="0" presId="urn:microsoft.com/office/officeart/2005/8/layout/default"/>
    <dgm:cxn modelId="{A3998EBF-9E63-4C30-9982-D35D8AC51408}" type="presParOf" srcId="{1A6871C4-35DB-49E0-B9AD-D1BDFD95B56E}" destId="{2ADB17D9-92D0-41A5-B950-C5EC6F3037B9}" srcOrd="5" destOrd="0" presId="urn:microsoft.com/office/officeart/2005/8/layout/default"/>
    <dgm:cxn modelId="{3C4FA913-C34B-4D9F-814E-865093954093}" type="presParOf" srcId="{1A6871C4-35DB-49E0-B9AD-D1BDFD95B56E}" destId="{0FDFB88C-82F5-48D6-A87F-21F11957A257}" srcOrd="6" destOrd="0" presId="urn:microsoft.com/office/officeart/2005/8/layout/default"/>
    <dgm:cxn modelId="{FDA1BD2C-CE04-43F5-A5F2-8EB870C7E609}" type="presParOf" srcId="{1A6871C4-35DB-49E0-B9AD-D1BDFD95B56E}" destId="{E320705E-289D-4733-8AEA-F80B3B6FF27B}" srcOrd="7" destOrd="0" presId="urn:microsoft.com/office/officeart/2005/8/layout/default"/>
    <dgm:cxn modelId="{6680883B-F3DD-4D55-BADA-E37337CFA08F}" type="presParOf" srcId="{1A6871C4-35DB-49E0-B9AD-D1BDFD95B56E}" destId="{3DEAC59C-9DD0-491C-97D3-AE8F2F14DB38}" srcOrd="8" destOrd="0" presId="urn:microsoft.com/office/officeart/2005/8/layout/default"/>
    <dgm:cxn modelId="{E834DA7B-08B0-4665-B921-D1B39CDCE64C}" type="presParOf" srcId="{1A6871C4-35DB-49E0-B9AD-D1BDFD95B56E}" destId="{94D7FBBC-268B-49D6-B8A4-51D7AE187FC4}" srcOrd="9" destOrd="0" presId="urn:microsoft.com/office/officeart/2005/8/layout/default"/>
    <dgm:cxn modelId="{FE6939A0-C0B6-491C-9862-3D96D7830D16}" type="presParOf" srcId="{1A6871C4-35DB-49E0-B9AD-D1BDFD95B56E}" destId="{D6FCF934-4A89-4BCA-9FAA-2F987502087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B646-587D-4766-B03D-50E62D575627}">
      <dsp:nvSpPr>
        <dsp:cNvPr id="0" name=""/>
        <dsp:cNvSpPr/>
      </dsp:nvSpPr>
      <dsp:spPr>
        <a:xfrm>
          <a:off x="0" y="85576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 LOGISTIC</a:t>
          </a:r>
        </a:p>
        <a:p>
          <a:pPr lvl="0" algn="ctr" defTabSz="1200150">
            <a:lnSpc>
              <a:spcPct val="90000"/>
            </a:lnSpc>
            <a:spcBef>
              <a:spcPct val="0"/>
            </a:spcBef>
            <a:spcAft>
              <a:spcPct val="35000"/>
            </a:spcAft>
          </a:pPr>
          <a:r>
            <a:rPr lang="en-IN" sz="2700" kern="1200" dirty="0" smtClean="0"/>
            <a:t>REGRESSION</a:t>
          </a:r>
        </a:p>
      </dsp:txBody>
      <dsp:txXfrm>
        <a:off x="0" y="855761"/>
        <a:ext cx="2625328" cy="1575196"/>
      </dsp:txXfrm>
    </dsp:sp>
    <dsp:sp modelId="{971299A2-3350-4B18-8879-48D1C06228E9}">
      <dsp:nvSpPr>
        <dsp:cNvPr id="0" name=""/>
        <dsp:cNvSpPr/>
      </dsp:nvSpPr>
      <dsp:spPr>
        <a:xfrm>
          <a:off x="2887860" y="85576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NAÏVE</a:t>
          </a:r>
        </a:p>
        <a:p>
          <a:pPr lvl="0" algn="ctr" defTabSz="1200150">
            <a:lnSpc>
              <a:spcPct val="90000"/>
            </a:lnSpc>
            <a:spcBef>
              <a:spcPct val="0"/>
            </a:spcBef>
            <a:spcAft>
              <a:spcPct val="35000"/>
            </a:spcAft>
          </a:pPr>
          <a:r>
            <a:rPr lang="en-IN" sz="2700" kern="1200" dirty="0" smtClean="0"/>
            <a:t>BAYES</a:t>
          </a:r>
        </a:p>
      </dsp:txBody>
      <dsp:txXfrm>
        <a:off x="2887860" y="855761"/>
        <a:ext cx="2625328" cy="1575196"/>
      </dsp:txXfrm>
    </dsp:sp>
    <dsp:sp modelId="{D7AA17EA-F603-4DE4-A6E0-CCEA2B30A539}">
      <dsp:nvSpPr>
        <dsp:cNvPr id="0" name=""/>
        <dsp:cNvSpPr/>
      </dsp:nvSpPr>
      <dsp:spPr>
        <a:xfrm>
          <a:off x="5775721" y="85576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DECISION</a:t>
          </a:r>
        </a:p>
        <a:p>
          <a:pPr lvl="0" algn="ctr" defTabSz="1200150">
            <a:lnSpc>
              <a:spcPct val="90000"/>
            </a:lnSpc>
            <a:spcBef>
              <a:spcPct val="0"/>
            </a:spcBef>
            <a:spcAft>
              <a:spcPct val="35000"/>
            </a:spcAft>
          </a:pPr>
          <a:r>
            <a:rPr lang="en-IN" sz="2700" kern="1200" dirty="0" smtClean="0"/>
            <a:t>TREE</a:t>
          </a:r>
        </a:p>
      </dsp:txBody>
      <dsp:txXfrm>
        <a:off x="5775721" y="855761"/>
        <a:ext cx="2625328" cy="1575196"/>
      </dsp:txXfrm>
    </dsp:sp>
    <dsp:sp modelId="{0FDFB88C-82F5-48D6-A87F-21F11957A257}">
      <dsp:nvSpPr>
        <dsp:cNvPr id="0" name=""/>
        <dsp:cNvSpPr/>
      </dsp:nvSpPr>
      <dsp:spPr>
        <a:xfrm>
          <a:off x="0" y="269349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K-NEAREST</a:t>
          </a:r>
        </a:p>
        <a:p>
          <a:pPr lvl="0" algn="ctr" defTabSz="1200150">
            <a:lnSpc>
              <a:spcPct val="90000"/>
            </a:lnSpc>
            <a:spcBef>
              <a:spcPct val="0"/>
            </a:spcBef>
            <a:spcAft>
              <a:spcPct val="35000"/>
            </a:spcAft>
          </a:pPr>
          <a:r>
            <a:rPr lang="en-IN" sz="2700" kern="1200" dirty="0" smtClean="0"/>
            <a:t>NEIGHBOR</a:t>
          </a:r>
          <a:endParaRPr lang="en-IN" sz="2700" kern="1200" dirty="0"/>
        </a:p>
      </dsp:txBody>
      <dsp:txXfrm>
        <a:off x="0" y="2693491"/>
        <a:ext cx="2625328" cy="1575196"/>
      </dsp:txXfrm>
    </dsp:sp>
    <dsp:sp modelId="{3DEAC59C-9DD0-491C-97D3-AE8F2F14DB38}">
      <dsp:nvSpPr>
        <dsp:cNvPr id="0" name=""/>
        <dsp:cNvSpPr/>
      </dsp:nvSpPr>
      <dsp:spPr>
        <a:xfrm>
          <a:off x="2887860" y="269349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ADABOOST CLASSIFIER</a:t>
          </a:r>
        </a:p>
      </dsp:txBody>
      <dsp:txXfrm>
        <a:off x="2887860" y="2693491"/>
        <a:ext cx="2625328" cy="1575196"/>
      </dsp:txXfrm>
    </dsp:sp>
    <dsp:sp modelId="{D6FCF934-4A89-4BCA-9FAA-2F9875020872}">
      <dsp:nvSpPr>
        <dsp:cNvPr id="0" name=""/>
        <dsp:cNvSpPr/>
      </dsp:nvSpPr>
      <dsp:spPr>
        <a:xfrm>
          <a:off x="5775721" y="2693491"/>
          <a:ext cx="2625328" cy="1575196"/>
        </a:xfrm>
        <a:prstGeom prst="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RANDOM</a:t>
          </a:r>
        </a:p>
        <a:p>
          <a:pPr lvl="0" algn="ctr" defTabSz="1200150">
            <a:lnSpc>
              <a:spcPct val="90000"/>
            </a:lnSpc>
            <a:spcBef>
              <a:spcPct val="0"/>
            </a:spcBef>
            <a:spcAft>
              <a:spcPct val="35000"/>
            </a:spcAft>
          </a:pPr>
          <a:r>
            <a:rPr lang="en-IN" sz="2700" kern="1200" dirty="0" smtClean="0"/>
            <a:t>FOREST</a:t>
          </a:r>
        </a:p>
        <a:p>
          <a:pPr lvl="0" algn="ctr" defTabSz="1200150">
            <a:lnSpc>
              <a:spcPct val="90000"/>
            </a:lnSpc>
            <a:spcBef>
              <a:spcPct val="0"/>
            </a:spcBef>
            <a:spcAft>
              <a:spcPct val="35000"/>
            </a:spcAft>
          </a:pPr>
          <a:r>
            <a:rPr lang="en-IN" sz="2700" kern="1200" dirty="0" smtClean="0"/>
            <a:t>CLASSIFIER</a:t>
          </a:r>
        </a:p>
      </dsp:txBody>
      <dsp:txXfrm>
        <a:off x="5775721" y="2693491"/>
        <a:ext cx="2625328" cy="15751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6F259D-2CC3-48EC-9F9B-E195B1418C11}" type="datetimeFigureOut">
              <a:rPr lang="en-US" smtClean="0"/>
              <a:pPr/>
              <a:t>8/29/2021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91D5F-92A8-47F3-AD6E-1BF3AC532B94}" type="slidenum">
              <a:rPr lang="en-IN" smtClean="0"/>
              <a:pPr/>
              <a:t>‹#›</a:t>
            </a:fld>
            <a:endParaRPr lang="en-IN"/>
          </a:p>
        </p:txBody>
      </p:sp>
    </p:spTree>
    <p:extLst>
      <p:ext uri="{BB962C8B-B14F-4D97-AF65-F5344CB8AC3E}">
        <p14:creationId xmlns:p14="http://schemas.microsoft.com/office/powerpoint/2010/main" val="159720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912D7E8-4EE1-43CF-B10A-5232D462A964}" type="datetimeFigureOut">
              <a:rPr lang="en-US" smtClean="0"/>
              <a:pPr/>
              <a:t>8/29/2021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774DDFD-E147-43E6-BD5D-58708E9C0F81}"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12D7E8-4EE1-43CF-B10A-5232D462A964}" type="datetimeFigureOut">
              <a:rPr lang="en-US" smtClean="0"/>
              <a:pPr/>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4DDFD-E147-43E6-BD5D-58708E9C0F8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12D7E8-4EE1-43CF-B10A-5232D462A964}" type="datetimeFigureOut">
              <a:rPr lang="en-US" smtClean="0"/>
              <a:pPr/>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4DDFD-E147-43E6-BD5D-58708E9C0F8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912D7E8-4EE1-43CF-B10A-5232D462A964}" type="datetimeFigureOut">
              <a:rPr lang="en-US" smtClean="0"/>
              <a:pPr/>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74DDFD-E147-43E6-BD5D-58708E9C0F81}"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12D7E8-4EE1-43CF-B10A-5232D462A964}" type="datetimeFigureOut">
              <a:rPr lang="en-US" smtClean="0"/>
              <a:pPr/>
              <a:t>8/29/2021</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774DDFD-E147-43E6-BD5D-58708E9C0F8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12D7E8-4EE1-43CF-B10A-5232D462A964}" type="datetimeFigureOut">
              <a:rPr lang="en-US" smtClean="0"/>
              <a:pPr/>
              <a:t>8/29/2021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74DDFD-E147-43E6-BD5D-58708E9C0F81}"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912D7E8-4EE1-43CF-B10A-5232D462A964}" type="datetimeFigureOut">
              <a:rPr lang="en-US" smtClean="0"/>
              <a:pPr/>
              <a:t>8/29/2021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74DDFD-E147-43E6-BD5D-58708E9C0F81}"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12D7E8-4EE1-43CF-B10A-5232D462A964}" type="datetimeFigureOut">
              <a:rPr lang="en-US" smtClean="0"/>
              <a:pPr/>
              <a:t>8/29/2021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74DDFD-E147-43E6-BD5D-58708E9C0F8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2D7E8-4EE1-43CF-B10A-5232D462A964}" type="datetimeFigureOut">
              <a:rPr lang="en-US" smtClean="0"/>
              <a:pPr/>
              <a:t>8/29/2021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74DDFD-E147-43E6-BD5D-58708E9C0F8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12D7E8-4EE1-43CF-B10A-5232D462A964}" type="datetimeFigureOut">
              <a:rPr lang="en-US" smtClean="0"/>
              <a:pPr/>
              <a:t>8/29/2021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74DDFD-E147-43E6-BD5D-58708E9C0F81}"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12D7E8-4EE1-43CF-B10A-5232D462A964}" type="datetimeFigureOut">
              <a:rPr lang="en-US" smtClean="0"/>
              <a:pPr/>
              <a:t>8/29/2021</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A774DDFD-E147-43E6-BD5D-58708E9C0F81}"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912D7E8-4EE1-43CF-B10A-5232D462A964}" type="datetimeFigureOut">
              <a:rPr lang="en-US" smtClean="0"/>
              <a:pPr/>
              <a:t>8/29/2021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774DDFD-E147-43E6-BD5D-58708E9C0F8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
          </p:nvPr>
        </p:nvSpPr>
        <p:spPr>
          <a:xfrm>
            <a:off x="642910" y="260648"/>
            <a:ext cx="8043890" cy="6336704"/>
          </a:xfrm>
        </p:spPr>
        <p:txBody>
          <a:bodyPr>
            <a:normAutofit fontScale="92500" lnSpcReduction="20000"/>
          </a:bodyPr>
          <a:lstStyle/>
          <a:p>
            <a:pPr>
              <a:buNone/>
            </a:pPr>
            <a:endParaRPr lang="en-IN" dirty="0" smtClean="0"/>
          </a:p>
          <a:p>
            <a:pPr>
              <a:buNone/>
            </a:pPr>
            <a:endParaRPr lang="en-IN" dirty="0"/>
          </a:p>
          <a:p>
            <a:pPr>
              <a:buNone/>
            </a:pPr>
            <a:endParaRPr lang="en-IN" dirty="0" smtClean="0"/>
          </a:p>
          <a:p>
            <a:pPr>
              <a:buNone/>
            </a:pPr>
            <a:r>
              <a:rPr lang="en-IN" dirty="0"/>
              <a:t> </a:t>
            </a:r>
            <a:r>
              <a:rPr lang="en-IN" dirty="0" smtClean="0"/>
              <a:t>                         </a:t>
            </a:r>
          </a:p>
          <a:p>
            <a:pPr>
              <a:buNone/>
            </a:pPr>
            <a:endParaRPr lang="en-IN" u="sng" dirty="0" smtClean="0"/>
          </a:p>
          <a:p>
            <a:pPr>
              <a:buNone/>
            </a:pPr>
            <a:r>
              <a:rPr lang="en-IN" dirty="0" smtClean="0"/>
              <a:t>                                 </a:t>
            </a:r>
          </a:p>
          <a:p>
            <a:pPr>
              <a:buNone/>
            </a:pPr>
            <a:endParaRPr lang="en-IN" dirty="0"/>
          </a:p>
          <a:p>
            <a:pPr>
              <a:buNone/>
            </a:pPr>
            <a:r>
              <a:rPr lang="en-IN" b="1" dirty="0" smtClean="0"/>
              <a:t>                              MICRO CREDIT PROJECT  </a:t>
            </a:r>
          </a:p>
          <a:p>
            <a:pPr>
              <a:buNone/>
            </a:pPr>
            <a:endParaRPr lang="en-IN" dirty="0"/>
          </a:p>
          <a:p>
            <a:pPr>
              <a:buNone/>
            </a:pPr>
            <a:endParaRPr lang="en-IN" dirty="0" smtClean="0"/>
          </a:p>
          <a:p>
            <a:pPr>
              <a:buNone/>
            </a:pPr>
            <a:endParaRPr lang="en-IN" dirty="0"/>
          </a:p>
          <a:p>
            <a:pPr>
              <a:buNone/>
            </a:pPr>
            <a:endParaRPr lang="en-IN" dirty="0" smtClean="0"/>
          </a:p>
          <a:p>
            <a:pPr>
              <a:buNone/>
            </a:pPr>
            <a:endParaRPr lang="en-IN" dirty="0"/>
          </a:p>
          <a:p>
            <a:pPr marL="0" indent="0">
              <a:buNone/>
            </a:pPr>
            <a:r>
              <a:rPr lang="en-IN" dirty="0" smtClean="0"/>
              <a:t>                                         </a:t>
            </a:r>
            <a:r>
              <a:rPr lang="en-IN" dirty="0"/>
              <a:t>Submitted by:</a:t>
            </a:r>
            <a:endParaRPr lang="en-US" dirty="0"/>
          </a:p>
          <a:p>
            <a:pPr marL="0" indent="0">
              <a:buNone/>
            </a:pPr>
            <a:r>
              <a:rPr lang="en-IN" dirty="0" smtClean="0"/>
              <a:t>                                       </a:t>
            </a:r>
            <a:r>
              <a:rPr lang="en-IN" dirty="0" smtClean="0"/>
              <a:t>    </a:t>
            </a:r>
            <a:r>
              <a:rPr lang="en-IN" dirty="0" err="1" smtClean="0"/>
              <a:t>Shreya</a:t>
            </a:r>
            <a:r>
              <a:rPr lang="en-IN" dirty="0" smtClean="0"/>
              <a:t> Jain</a:t>
            </a:r>
            <a:endParaRPr lang="en-IN" dirty="0" smtClean="0"/>
          </a:p>
          <a:p>
            <a:pPr>
              <a:buNone/>
            </a:pPr>
            <a:r>
              <a:rPr lang="en-IN" dirty="0" smtClean="0"/>
              <a:t>                          </a:t>
            </a:r>
            <a:endParaRPr lang="en-IN" dirty="0"/>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60648"/>
            <a:ext cx="2880319" cy="244827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t>Model/s Development and Evaluation </a:t>
            </a:r>
            <a:r>
              <a:rPr lang="en-US" u="sng" dirty="0"/>
              <a:t/>
            </a:r>
            <a:br>
              <a:rPr lang="en-US" u="sng" dirty="0"/>
            </a:br>
            <a:endParaRPr lang="en-US" u="sng" dirty="0"/>
          </a:p>
        </p:txBody>
      </p:sp>
      <p:sp>
        <p:nvSpPr>
          <p:cNvPr id="4" name="Content Placeholder 3"/>
          <p:cNvSpPr>
            <a:spLocks noGrp="1"/>
          </p:cNvSpPr>
          <p:nvPr>
            <p:ph sz="quarter" idx="1"/>
          </p:nvPr>
        </p:nvSpPr>
        <p:spPr>
          <a:xfrm>
            <a:off x="251520" y="1447800"/>
            <a:ext cx="8892480" cy="5149552"/>
          </a:xfrm>
        </p:spPr>
        <p:txBody>
          <a:bodyPr>
            <a:normAutofit/>
          </a:bodyPr>
          <a:lstStyle/>
          <a:p>
            <a:pPr marL="0" indent="0">
              <a:buNone/>
            </a:pPr>
            <a:r>
              <a:rPr lang="en-IN" dirty="0" smtClean="0"/>
              <a:t>1. Firstly</a:t>
            </a:r>
            <a:r>
              <a:rPr lang="en-IN" dirty="0"/>
              <a:t>, I have separated target and training data by forming x and y variable. </a:t>
            </a:r>
            <a:r>
              <a:rPr lang="en-IN" dirty="0" smtClean="0"/>
              <a:t>33 </a:t>
            </a:r>
            <a:r>
              <a:rPr lang="en-IN" dirty="0"/>
              <a:t>columns are used as training variable ‘x’ and 1 column is set as target variable ‘y</a:t>
            </a:r>
            <a:r>
              <a:rPr lang="en-IN" dirty="0" smtClean="0"/>
              <a:t>’ </a:t>
            </a:r>
            <a:r>
              <a:rPr lang="en-IN" dirty="0"/>
              <a:t>and then I have solved the class imbalance problem for target variable</a:t>
            </a:r>
            <a:r>
              <a:rPr lang="en-IN" dirty="0" smtClean="0"/>
              <a:t>.</a:t>
            </a:r>
            <a:endParaRPr lang="en-US" dirty="0"/>
          </a:p>
          <a:p>
            <a:pPr marL="0" indent="0">
              <a:buNone/>
            </a:pPr>
            <a:r>
              <a:rPr lang="en-IN" dirty="0"/>
              <a:t>2. Secondly, I have found the best random state and it turns out to be </a:t>
            </a:r>
            <a:r>
              <a:rPr lang="en-IN" dirty="0" smtClean="0"/>
              <a:t>108.</a:t>
            </a:r>
            <a:endParaRPr lang="en-US" dirty="0"/>
          </a:p>
          <a:p>
            <a:pPr marL="0" indent="0">
              <a:buNone/>
            </a:pPr>
            <a:r>
              <a:rPr lang="en-IN" dirty="0"/>
              <a:t>3. Then, I have used Standard Scaler to scale all the columns in same range.</a:t>
            </a:r>
            <a:endParaRPr lang="en-US" dirty="0"/>
          </a:p>
          <a:p>
            <a:pPr marL="0" indent="0">
              <a:buNone/>
            </a:pPr>
            <a:r>
              <a:rPr lang="en-IN" dirty="0" smtClean="0"/>
              <a:t> </a:t>
            </a:r>
            <a:r>
              <a:rPr lang="en-IN" dirty="0"/>
              <a:t>4. Fourthly, I have used algorithms, like, Logistic Regression, Decision Tree, Naïve Bayes and Support Vector Machines to calculate accuracy scores. </a:t>
            </a:r>
            <a:endParaRPr lang="en-US" dirty="0"/>
          </a:p>
          <a:p>
            <a:endParaRPr lang="en-US" dirty="0"/>
          </a:p>
        </p:txBody>
      </p:sp>
    </p:spTree>
    <p:extLst>
      <p:ext uri="{BB962C8B-B14F-4D97-AF65-F5344CB8AC3E}">
        <p14:creationId xmlns:p14="http://schemas.microsoft.com/office/powerpoint/2010/main" val="156657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60648"/>
            <a:ext cx="8363272" cy="6408712"/>
          </a:xfrm>
        </p:spPr>
        <p:txBody>
          <a:bodyPr>
            <a:noAutofit/>
          </a:bodyPr>
          <a:lstStyle/>
          <a:p>
            <a:pPr marL="0" indent="0">
              <a:buNone/>
            </a:pPr>
            <a:r>
              <a:rPr lang="en-IN" dirty="0"/>
              <a:t>5. Now, I have used some ensemble techniques, like, Random Forest Classifier and </a:t>
            </a:r>
            <a:r>
              <a:rPr lang="en-IN" dirty="0" smtClean="0"/>
              <a:t>Decision Tree Classifier </a:t>
            </a:r>
            <a:r>
              <a:rPr lang="en-IN" dirty="0"/>
              <a:t>to calculate accuracy scores.</a:t>
            </a:r>
            <a:endParaRPr lang="en-US" dirty="0"/>
          </a:p>
          <a:p>
            <a:pPr marL="0" indent="0">
              <a:buNone/>
            </a:pPr>
            <a:r>
              <a:rPr lang="en-IN" dirty="0"/>
              <a:t>6. Then, I have checked cross validation score of the best 2 algorithms.</a:t>
            </a:r>
            <a:endParaRPr lang="en-US" dirty="0"/>
          </a:p>
          <a:p>
            <a:pPr marL="0" indent="0">
              <a:buNone/>
            </a:pPr>
            <a:r>
              <a:rPr lang="en-IN" dirty="0" smtClean="0"/>
              <a:t>7</a:t>
            </a:r>
            <a:r>
              <a:rPr lang="en-IN" dirty="0"/>
              <a:t>. Finally, I have calculated the difference between accuracy score and cross validation score of both models and the algorithm with least difference turned out to be the best model.</a:t>
            </a:r>
            <a:endParaRPr lang="en-US" dirty="0"/>
          </a:p>
          <a:p>
            <a:pPr marL="0" indent="0">
              <a:buNone/>
            </a:pPr>
            <a:r>
              <a:rPr lang="en-IN" dirty="0" smtClean="0"/>
              <a:t>8</a:t>
            </a:r>
            <a:r>
              <a:rPr lang="en-IN" dirty="0"/>
              <a:t>. Now, I have tried to improve the accuracy score of best algorithm by hyper -parameter </a:t>
            </a:r>
            <a:r>
              <a:rPr lang="en-IN" dirty="0" smtClean="0"/>
              <a:t>tuning.</a:t>
            </a:r>
            <a:endParaRPr lang="en-US" dirty="0"/>
          </a:p>
          <a:p>
            <a:pPr marL="0" indent="0">
              <a:buNone/>
            </a:pPr>
            <a:r>
              <a:rPr lang="en-IN" dirty="0" smtClean="0"/>
              <a:t>9</a:t>
            </a:r>
            <a:r>
              <a:rPr lang="en-IN" dirty="0"/>
              <a:t>.  I have plotted the </a:t>
            </a:r>
            <a:r>
              <a:rPr lang="en-IN" dirty="0" err="1"/>
              <a:t>auc</a:t>
            </a:r>
            <a:r>
              <a:rPr lang="en-IN" dirty="0"/>
              <a:t>-roc curve for the best algorithm with best parameters from the last step.</a:t>
            </a:r>
            <a:endParaRPr lang="en-US" dirty="0"/>
          </a:p>
          <a:p>
            <a:pPr marL="0" indent="0">
              <a:buNone/>
            </a:pPr>
            <a:r>
              <a:rPr lang="en-IN" dirty="0"/>
              <a:t>10. Finally, I have saved the best algorithm using </a:t>
            </a:r>
            <a:r>
              <a:rPr lang="en-IN" dirty="0" err="1"/>
              <a:t>joblib</a:t>
            </a:r>
            <a:r>
              <a:rPr lang="en-IN" dirty="0"/>
              <a:t>.</a:t>
            </a:r>
            <a:endParaRPr lang="en-US" dirty="0"/>
          </a:p>
          <a:p>
            <a:pPr marL="0" indent="0">
              <a:buNone/>
            </a:pPr>
            <a:endParaRPr lang="en-US" dirty="0"/>
          </a:p>
          <a:p>
            <a:pPr marL="0" indent="0" algn="just">
              <a:lnSpc>
                <a:spcPct val="150000"/>
              </a:lnSpc>
              <a:buNone/>
            </a:pPr>
            <a:endParaRPr lang="en-IN" sz="2800" dirty="0" smtClean="0">
              <a:latin typeface="Arial" pitchFamily="34" charset="0"/>
              <a:cs typeface="Arial" pitchFamily="34" charset="0"/>
            </a:endParaRPr>
          </a:p>
        </p:txBody>
      </p:sp>
      <p:graphicFrame>
        <p:nvGraphicFramePr>
          <p:cNvPr id="4" name="Object 3"/>
          <p:cNvGraphicFramePr>
            <a:graphicFrameLocks noChangeAspect="1"/>
          </p:cNvGraphicFramePr>
          <p:nvPr/>
        </p:nvGraphicFramePr>
        <p:xfrm>
          <a:off x="4464050" y="3263900"/>
          <a:ext cx="215900" cy="330200"/>
        </p:xfrm>
        <a:graphic>
          <a:graphicData uri="http://schemas.openxmlformats.org/presentationml/2006/ole">
            <mc:AlternateContent xmlns:mc="http://schemas.openxmlformats.org/markup-compatibility/2006">
              <mc:Choice xmlns:v="urn:schemas-microsoft-com:vml" Requires="v">
                <p:oleObj spid="_x0000_s26676" name="Equation" r:id="rId3" imgW="215806" imgH="330057" progId="Equation.3">
                  <p:embed/>
                </p:oleObj>
              </mc:Choice>
              <mc:Fallback>
                <p:oleObj name="Equation" r:id="rId3" imgW="215806" imgH="330057"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263900"/>
                        <a:ext cx="215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142852"/>
            <a:ext cx="8543956" cy="1000132"/>
          </a:xfrm>
        </p:spPr>
        <p:txBody>
          <a:bodyPr>
            <a:normAutofit/>
          </a:bodyPr>
          <a:lstStyle/>
          <a:p>
            <a:pPr algn="ctr"/>
            <a:r>
              <a:rPr lang="en-IN" u="sng" dirty="0" smtClean="0">
                <a:latin typeface="Arial Black" pitchFamily="34" charset="0"/>
              </a:rPr>
              <a:t>CONCLUSION</a:t>
            </a:r>
            <a:endParaRPr lang="en-IN" u="sng" dirty="0">
              <a:latin typeface="Arial Black" pitchFamily="34" charset="0"/>
            </a:endParaRPr>
          </a:p>
        </p:txBody>
      </p:sp>
      <p:sp>
        <p:nvSpPr>
          <p:cNvPr id="3" name="Content Placeholder 2"/>
          <p:cNvSpPr>
            <a:spLocks noGrp="1"/>
          </p:cNvSpPr>
          <p:nvPr>
            <p:ph sz="quarter" idx="1"/>
          </p:nvPr>
        </p:nvSpPr>
        <p:spPr>
          <a:xfrm>
            <a:off x="285720" y="1285860"/>
            <a:ext cx="8615394" cy="5239484"/>
          </a:xfrm>
        </p:spPr>
        <p:txBody>
          <a:bodyPr>
            <a:normAutofit fontScale="92500" lnSpcReduction="10000"/>
          </a:bodyPr>
          <a:lstStyle/>
          <a:p>
            <a:pPr marL="0" indent="0">
              <a:buNone/>
            </a:pPr>
            <a:r>
              <a:rPr lang="en-IN" dirty="0" smtClean="0"/>
              <a:t>1. Using </a:t>
            </a:r>
            <a:r>
              <a:rPr lang="en-IN" dirty="0"/>
              <a:t>fourth and fifth steps of model development, Random Forest Classifier has become the best algorithm with accuracy score of </a:t>
            </a:r>
            <a:r>
              <a:rPr lang="en-US" dirty="0"/>
              <a:t>93.930 </a:t>
            </a:r>
            <a:r>
              <a:rPr lang="en-IN" dirty="0" smtClean="0"/>
              <a:t>%.</a:t>
            </a:r>
            <a:endParaRPr lang="en-US" dirty="0"/>
          </a:p>
          <a:p>
            <a:pPr marL="514350" indent="-514350">
              <a:buAutoNum type="arabicPeriod"/>
            </a:pPr>
            <a:endParaRPr lang="en-US" dirty="0"/>
          </a:p>
          <a:p>
            <a:pPr marL="0" indent="0">
              <a:buNone/>
            </a:pPr>
            <a:r>
              <a:rPr lang="en-IN" dirty="0"/>
              <a:t>2. Using seventh step of model development, the difference between accuracy score and cross validation score of Random Forest found to be </a:t>
            </a:r>
            <a:r>
              <a:rPr lang="en-IN" dirty="0" smtClean="0"/>
              <a:t>least,i.e,0.221.</a:t>
            </a:r>
            <a:endParaRPr lang="en-US" dirty="0"/>
          </a:p>
          <a:p>
            <a:pPr marL="0" indent="0">
              <a:buNone/>
            </a:pPr>
            <a:endParaRPr lang="en-US" dirty="0"/>
          </a:p>
          <a:p>
            <a:pPr marL="0" indent="0">
              <a:buNone/>
            </a:pPr>
            <a:r>
              <a:rPr lang="en-IN" dirty="0"/>
              <a:t>3. Using hyper parameter tuning, </a:t>
            </a:r>
            <a:r>
              <a:rPr lang="en-IN" dirty="0" err="1"/>
              <a:t>n_estimators</a:t>
            </a:r>
            <a:r>
              <a:rPr lang="en-IN" dirty="0"/>
              <a:t>=100, </a:t>
            </a:r>
            <a:r>
              <a:rPr lang="en-IN" dirty="0" err="1"/>
              <a:t>max_depth</a:t>
            </a:r>
            <a:r>
              <a:rPr lang="en-IN" dirty="0"/>
              <a:t>=None, </a:t>
            </a:r>
            <a:r>
              <a:rPr lang="en-IN" dirty="0" err="1" smtClean="0"/>
              <a:t>max_features</a:t>
            </a:r>
            <a:r>
              <a:rPr lang="en-IN" dirty="0" smtClean="0"/>
              <a:t>=</a:t>
            </a:r>
            <a:r>
              <a:rPr lang="en-IN" dirty="0" err="1" smtClean="0"/>
              <a:t>sqrt</a:t>
            </a:r>
            <a:r>
              <a:rPr lang="en-IN" dirty="0" smtClean="0"/>
              <a:t> </a:t>
            </a:r>
            <a:r>
              <a:rPr lang="en-IN" dirty="0"/>
              <a:t>and </a:t>
            </a:r>
            <a:r>
              <a:rPr lang="en-IN" dirty="0" smtClean="0"/>
              <a:t>criterion=</a:t>
            </a:r>
            <a:r>
              <a:rPr lang="en-IN" dirty="0" err="1" smtClean="0"/>
              <a:t>gini</a:t>
            </a:r>
            <a:r>
              <a:rPr lang="en-IN" dirty="0" smtClean="0"/>
              <a:t> </a:t>
            </a:r>
            <a:r>
              <a:rPr lang="en-IN" dirty="0"/>
              <a:t>come out to be the best parameters for Random Forest classifier and has changed the accuracy score from </a:t>
            </a:r>
            <a:r>
              <a:rPr lang="en-US" dirty="0" smtClean="0"/>
              <a:t>93.930</a:t>
            </a:r>
            <a:r>
              <a:rPr lang="en-IN" dirty="0" smtClean="0"/>
              <a:t> </a:t>
            </a:r>
            <a:r>
              <a:rPr lang="en-IN" dirty="0"/>
              <a:t>% to </a:t>
            </a:r>
            <a:r>
              <a:rPr lang="en-IN" dirty="0" smtClean="0"/>
              <a:t>93.923%</a:t>
            </a:r>
          </a:p>
          <a:p>
            <a:pPr marL="0" indent="0">
              <a:buNone/>
            </a:pPr>
            <a:endParaRPr lang="en-IN" dirty="0" smtClean="0"/>
          </a:p>
          <a:p>
            <a:pPr marL="0" indent="0">
              <a:buNone/>
            </a:pPr>
            <a:r>
              <a:rPr lang="en-IN" dirty="0" smtClean="0"/>
              <a:t>4. Thus, We will save the model of  Random Forest Classifier which was built before Hyper Parameter Tuning. </a:t>
            </a:r>
          </a:p>
          <a:p>
            <a:pPr marL="0" indent="0">
              <a:buNone/>
            </a:pPr>
            <a:endParaRPr lang="en-IN" dirty="0"/>
          </a:p>
          <a:p>
            <a:pPr marL="0" indent="0">
              <a:buNone/>
            </a:pPr>
            <a:endParaRPr lang="en-US" dirty="0"/>
          </a:p>
          <a:p>
            <a:pPr algn="just">
              <a:buNone/>
            </a:pPr>
            <a:endParaRPr lang="en-IN" sz="2800" dirty="0" smtClean="0"/>
          </a:p>
          <a:p>
            <a:pPr>
              <a:buNone/>
            </a:pPr>
            <a:endParaRPr lang="en-IN" sz="2800" dirty="0" smtClean="0"/>
          </a:p>
          <a:p>
            <a:pPr algn="just">
              <a:buNone/>
            </a:pPr>
            <a:endParaRPr lang="en-IN" sz="2800" dirty="0" smtClean="0"/>
          </a:p>
          <a:p>
            <a:pPr algn="just">
              <a:buNone/>
            </a:pPr>
            <a:endParaRPr lang="en-IN" sz="2800" dirty="0" smtClean="0"/>
          </a:p>
          <a:p>
            <a:pPr algn="just">
              <a:buNone/>
            </a:pPr>
            <a:endParaRPr lang="en-IN" sz="2800" dirty="0" smtClean="0"/>
          </a:p>
        </p:txBody>
      </p:sp>
      <p:sp>
        <p:nvSpPr>
          <p:cNvPr id="6" name="Rectangle 3"/>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93850</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14290"/>
            <a:ext cx="8568952" cy="1132732"/>
          </a:xfrm>
        </p:spPr>
        <p:txBody>
          <a:bodyPr>
            <a:normAutofit/>
          </a:bodyPr>
          <a:lstStyle/>
          <a:p>
            <a:pPr algn="ctr"/>
            <a:r>
              <a:rPr lang="en-IN" sz="4400" b="1" u="sng" dirty="0" smtClean="0">
                <a:latin typeface="Arial Black" pitchFamily="34" charset="0"/>
                <a:cs typeface="Arial" pitchFamily="34" charset="0"/>
              </a:rPr>
              <a:t>OUTLINES</a:t>
            </a:r>
            <a:endParaRPr lang="en-IN" sz="4400" b="1" u="sng" dirty="0">
              <a:latin typeface="Arial Black" pitchFamily="34" charset="0"/>
              <a:cs typeface="Arial" pitchFamily="34" charset="0"/>
            </a:endParaRPr>
          </a:p>
        </p:txBody>
      </p:sp>
      <p:sp>
        <p:nvSpPr>
          <p:cNvPr id="3" name="Content Placeholder 2"/>
          <p:cNvSpPr>
            <a:spLocks noGrp="1"/>
          </p:cNvSpPr>
          <p:nvPr>
            <p:ph sz="quarter" idx="1"/>
          </p:nvPr>
        </p:nvSpPr>
        <p:spPr>
          <a:xfrm>
            <a:off x="357158" y="1484784"/>
            <a:ext cx="8463314" cy="4839816"/>
          </a:xfrm>
          <a:effectLst>
            <a:innerShdw blurRad="63500" dist="50800" dir="13500000">
              <a:prstClr val="black">
                <a:alpha val="50000"/>
              </a:prstClr>
            </a:innerShdw>
          </a:effectLst>
        </p:spPr>
        <p:txBody>
          <a:bodyPr>
            <a:normAutofit/>
          </a:bodyPr>
          <a:lstStyle/>
          <a:p>
            <a:pPr>
              <a:lnSpc>
                <a:spcPct val="150000"/>
              </a:lnSpc>
              <a:buFont typeface="Wingdings" pitchFamily="2" charset="2"/>
              <a:buChar char="q"/>
            </a:pPr>
            <a:r>
              <a:rPr lang="en-IN" dirty="0" smtClean="0"/>
              <a:t> </a:t>
            </a:r>
            <a:r>
              <a:rPr lang="en-IN" dirty="0" smtClean="0">
                <a:latin typeface="Arial" pitchFamily="34" charset="0"/>
                <a:cs typeface="Arial" pitchFamily="34" charset="0"/>
              </a:rPr>
              <a:t>INTRODUCTION</a:t>
            </a:r>
          </a:p>
          <a:p>
            <a:pPr>
              <a:lnSpc>
                <a:spcPct val="150000"/>
              </a:lnSpc>
              <a:buFont typeface="Wingdings" pitchFamily="2" charset="2"/>
              <a:buChar char="q"/>
            </a:pPr>
            <a:r>
              <a:rPr lang="en-IN" dirty="0" smtClean="0">
                <a:latin typeface="Arial" pitchFamily="34" charset="0"/>
                <a:cs typeface="Arial" pitchFamily="34" charset="0"/>
              </a:rPr>
              <a:t> ANALYTICAL PROBLEM FRAMING</a:t>
            </a:r>
          </a:p>
          <a:p>
            <a:pPr>
              <a:lnSpc>
                <a:spcPct val="150000"/>
              </a:lnSpc>
              <a:buFont typeface="Wingdings" pitchFamily="2" charset="2"/>
              <a:buChar char="q"/>
            </a:pPr>
            <a:r>
              <a:rPr lang="en-IN" dirty="0" smtClean="0">
                <a:latin typeface="Arial" pitchFamily="34" charset="0"/>
                <a:cs typeface="Arial" pitchFamily="34" charset="0"/>
              </a:rPr>
              <a:t> CLASSIFICATION ALGORITHMS IN MACHINE LEARNING</a:t>
            </a:r>
          </a:p>
          <a:p>
            <a:pPr>
              <a:lnSpc>
                <a:spcPct val="150000"/>
              </a:lnSpc>
              <a:buFont typeface="Wingdings" pitchFamily="2" charset="2"/>
              <a:buChar char="q"/>
            </a:pPr>
            <a:r>
              <a:rPr lang="en-IN" dirty="0" smtClean="0">
                <a:latin typeface="Arial" pitchFamily="34" charset="0"/>
                <a:cs typeface="Arial" pitchFamily="34" charset="0"/>
              </a:rPr>
              <a:t> MODEL/S DEVELOPMENT AND EVALUATION</a:t>
            </a:r>
          </a:p>
          <a:p>
            <a:pPr>
              <a:lnSpc>
                <a:spcPct val="150000"/>
              </a:lnSpc>
              <a:buFont typeface="Wingdings" pitchFamily="2" charset="2"/>
              <a:buChar char="q"/>
            </a:pPr>
            <a:r>
              <a:rPr lang="en-IN" dirty="0">
                <a:latin typeface="Arial" pitchFamily="34" charset="0"/>
                <a:cs typeface="Arial" pitchFamily="34" charset="0"/>
              </a:rPr>
              <a:t> </a:t>
            </a:r>
            <a:r>
              <a:rPr lang="en-IN" dirty="0" smtClean="0">
                <a:latin typeface="Arial" pitchFamily="34" charset="0"/>
                <a:cs typeface="Arial" pitchFamily="34" charset="0"/>
              </a:rPr>
              <a:t>CONCLUSION</a:t>
            </a:r>
            <a:endParaRPr lang="en-IN" dirty="0">
              <a:latin typeface="Arial" pitchFamily="34" charset="0"/>
              <a:cs typeface="Arial" pitchFamily="34" charset="0"/>
            </a:endParaRPr>
          </a:p>
          <a:p>
            <a:pPr marL="0" indent="0">
              <a:lnSpc>
                <a:spcPct val="150000"/>
              </a:lnSpc>
              <a:buNone/>
            </a:pPr>
            <a:endParaRPr lang="en-IN" dirty="0" smtClean="0">
              <a:latin typeface="Arial" pitchFamily="34" charset="0"/>
              <a:cs typeface="Arial" pitchFamily="34" charset="0"/>
            </a:endParaRPr>
          </a:p>
          <a:p>
            <a:pPr marL="0" indent="0">
              <a:lnSpc>
                <a:spcPct val="150000"/>
              </a:lnSpc>
              <a:buNone/>
            </a:pPr>
            <a:endParaRPr lang="en-IN" dirty="0" smtClean="0"/>
          </a:p>
          <a:p>
            <a:pPr marL="0" indent="0">
              <a:lnSpc>
                <a:spcPct val="150000"/>
              </a:lnSpc>
              <a:buNone/>
            </a:pP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143932" cy="1412776"/>
          </a:xfrm>
        </p:spPr>
        <p:txBody>
          <a:bodyPr>
            <a:normAutofit/>
          </a:bodyPr>
          <a:lstStyle/>
          <a:p>
            <a:pPr algn="ctr">
              <a:lnSpc>
                <a:spcPct val="150000"/>
              </a:lnSpc>
            </a:pPr>
            <a:r>
              <a:rPr lang="en-IN" sz="4400" b="1" u="sng" dirty="0" smtClean="0">
                <a:latin typeface="Arial Black" pitchFamily="34" charset="0"/>
                <a:cs typeface="Arial" pitchFamily="34" charset="0"/>
              </a:rPr>
              <a:t>INTRODUCTION</a:t>
            </a:r>
            <a:endParaRPr lang="en-IN" sz="4400" b="1" u="sng" dirty="0">
              <a:latin typeface="Arial Black" pitchFamily="34" charset="0"/>
              <a:cs typeface="Arial" pitchFamily="34" charset="0"/>
            </a:endParaRPr>
          </a:p>
        </p:txBody>
      </p:sp>
      <p:sp>
        <p:nvSpPr>
          <p:cNvPr id="6" name="Content Placeholder 5"/>
          <p:cNvSpPr>
            <a:spLocks noGrp="1"/>
          </p:cNvSpPr>
          <p:nvPr>
            <p:ph sz="quarter" idx="1"/>
          </p:nvPr>
        </p:nvSpPr>
        <p:spPr>
          <a:xfrm>
            <a:off x="142844" y="1714488"/>
            <a:ext cx="8543956" cy="5026880"/>
          </a:xfrm>
        </p:spPr>
        <p:txBody>
          <a:bodyPr>
            <a:normAutofit fontScale="55000" lnSpcReduction="20000"/>
          </a:bodyPr>
          <a:lstStyle/>
          <a:p>
            <a:pPr lvl="0"/>
            <a:r>
              <a:rPr lang="en-IN" dirty="0" smtClean="0"/>
              <a:t> </a:t>
            </a:r>
            <a:r>
              <a:rPr lang="en-IN" sz="4500" dirty="0"/>
              <a:t>Business Problem </a:t>
            </a:r>
            <a:r>
              <a:rPr lang="en-IN" sz="4500" dirty="0" smtClean="0"/>
              <a:t>Framing :-</a:t>
            </a:r>
          </a:p>
          <a:p>
            <a:pPr marL="0" indent="0" algn="just">
              <a:buNone/>
            </a:pPr>
            <a:r>
              <a:rPr lang="en-IN" sz="4500" dirty="0" smtClean="0"/>
              <a:t>     The problem is to build a model which can be used to predict       each loan transaction in terms of probability and whether the customer will be paying back the loaned amount within 5 days of insurance of loan or not.</a:t>
            </a:r>
          </a:p>
          <a:p>
            <a:pPr marL="0" indent="0" algn="just">
              <a:buNone/>
            </a:pPr>
            <a:endParaRPr lang="en-IN" sz="4500" dirty="0" smtClean="0"/>
          </a:p>
          <a:p>
            <a:pPr algn="just">
              <a:buFont typeface="Arial" panose="020B0604020202020204" pitchFamily="34" charset="0"/>
              <a:buChar char="•"/>
            </a:pPr>
            <a:r>
              <a:rPr lang="en-IN" sz="4500" dirty="0"/>
              <a:t>Conceptual Background of the Domain </a:t>
            </a:r>
            <a:r>
              <a:rPr lang="en-IN" sz="4500" dirty="0" smtClean="0"/>
              <a:t>Problem:-</a:t>
            </a:r>
          </a:p>
          <a:p>
            <a:pPr marL="0" indent="0" algn="just">
              <a:buNone/>
            </a:pPr>
            <a:r>
              <a:rPr lang="en-IN" sz="4500" dirty="0" smtClean="0"/>
              <a:t>For </a:t>
            </a:r>
            <a:r>
              <a:rPr lang="en-IN" sz="4500" dirty="0"/>
              <a:t>better understanding of the project, I</a:t>
            </a:r>
            <a:r>
              <a:rPr lang="en-IN" sz="4500" dirty="0" smtClean="0"/>
              <a:t> have learned </a:t>
            </a:r>
            <a:r>
              <a:rPr lang="en-IN" sz="4500" dirty="0"/>
              <a:t>and </a:t>
            </a:r>
            <a:r>
              <a:rPr lang="en-IN" sz="4500" dirty="0" smtClean="0"/>
              <a:t>understood </a:t>
            </a:r>
            <a:r>
              <a:rPr lang="en-IN" sz="4500" dirty="0"/>
              <a:t>all the concepts of Statistics, Python, EDA, Data Cleaning, Machine Learning, Algorithms of Machine Learning, Accuracy/Metrics, Cross-Validation, Hyper Parameter Tuning and AUC ROC Curve.  </a:t>
            </a:r>
            <a:endParaRPr lang="en-US" sz="4500" dirty="0"/>
          </a:p>
          <a:p>
            <a:pPr marL="0" indent="0" algn="just">
              <a:buNone/>
            </a:pPr>
            <a:endParaRPr lang="en-IN" dirty="0" smtClean="0"/>
          </a:p>
          <a:p>
            <a:pPr marL="0" indent="0" algn="just">
              <a:buNone/>
            </a:pPr>
            <a:endParaRPr lang="en-US" dirty="0"/>
          </a:p>
          <a:p>
            <a:pPr marL="0" lvl="0" indent="0">
              <a:buNone/>
            </a:pPr>
            <a:endParaRPr lang="en-US" dirty="0"/>
          </a:p>
          <a:p>
            <a:pPr marL="0" indent="0">
              <a:buNone/>
            </a:pPr>
            <a:r>
              <a:rPr lang="en-IN" dirty="0"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85728"/>
            <a:ext cx="8715436" cy="6311624"/>
          </a:xfrm>
        </p:spPr>
        <p:txBody>
          <a:bodyPr>
            <a:normAutofit fontScale="92500" lnSpcReduction="10000"/>
          </a:bodyPr>
          <a:lstStyle/>
          <a:p>
            <a:r>
              <a:rPr lang="en-IN" dirty="0"/>
              <a:t>Review of </a:t>
            </a:r>
            <a:r>
              <a:rPr lang="en-IN" dirty="0" smtClean="0"/>
              <a:t>Literature</a:t>
            </a:r>
            <a:r>
              <a:rPr lang="en-US" dirty="0"/>
              <a:t> </a:t>
            </a:r>
            <a:r>
              <a:rPr lang="en-IN" dirty="0" smtClean="0"/>
              <a:t>:-</a:t>
            </a:r>
            <a:endParaRPr lang="en-IN" dirty="0"/>
          </a:p>
          <a:p>
            <a:pPr marL="0" indent="0" algn="just">
              <a:buNone/>
            </a:pPr>
            <a:r>
              <a:rPr lang="en-IN" dirty="0"/>
              <a:t>     In this problem, there is an MFI (Micro Finance Institution) which provides financial services to low income population. It becomes very useful when targeting especially the unbanked poor families. The services provided by MFI are Group Loans, Agricultural Loans, and Individual Business Loans and so on. It is representing $70 Billion in outstanding loans and a global statement of 200 million clients. One of their client is Telecom Industry. Telecom Industry is collaborating with MFI and provide micro credit on mobile balance to consumers that need to pay back within 5 days. If consumer does not payback within 5 days then he/she is considered as a Defaulter which is denoted by 0 in data and non – defaulters are denoted as 1.</a:t>
            </a:r>
            <a:endParaRPr lang="en-US" dirty="0"/>
          </a:p>
          <a:p>
            <a:pPr marL="0" indent="0" algn="just">
              <a:buNone/>
            </a:pPr>
            <a:endParaRPr lang="en-IN" dirty="0"/>
          </a:p>
          <a:p>
            <a:pPr algn="just">
              <a:buFont typeface="Arial" panose="020B0604020202020204" pitchFamily="34" charset="0"/>
              <a:buChar char="•"/>
            </a:pPr>
            <a:r>
              <a:rPr lang="en-IN" dirty="0"/>
              <a:t>Motivation for the Problem </a:t>
            </a:r>
            <a:r>
              <a:rPr lang="en-IN" dirty="0" smtClean="0"/>
              <a:t>Undertaken:-</a:t>
            </a:r>
          </a:p>
          <a:p>
            <a:pPr marL="0" indent="0" algn="just">
              <a:buNone/>
            </a:pPr>
            <a:r>
              <a:rPr lang="en-IN" dirty="0" smtClean="0"/>
              <a:t>I </a:t>
            </a:r>
            <a:r>
              <a:rPr lang="en-IN" dirty="0"/>
              <a:t>have completed this Micro Credit Project in partial fulfilment of           requirement for the award of certificate of 6 month Internship from Flip </a:t>
            </a:r>
            <a:r>
              <a:rPr lang="en-IN" dirty="0" err="1"/>
              <a:t>Robo</a:t>
            </a:r>
            <a:r>
              <a:rPr lang="en-IN" dirty="0"/>
              <a:t> Technologies. </a:t>
            </a:r>
            <a:endParaRPr lang="en-US" dirty="0"/>
          </a:p>
          <a:p>
            <a:pPr algn="just">
              <a:buFont typeface="Arial" panose="020B0604020202020204" pitchFamily="34" charset="0"/>
              <a:buChar char="•"/>
            </a:pPr>
            <a:endParaRPr lang="en-IN" dirty="0" smtClean="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945377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73162"/>
          </a:xfrm>
        </p:spPr>
        <p:txBody>
          <a:bodyPr>
            <a:normAutofit fontScale="90000"/>
          </a:bodyPr>
          <a:lstStyle/>
          <a:p>
            <a:pPr algn="ctr"/>
            <a:r>
              <a:rPr lang="en-IN" b="1" u="sng" dirty="0"/>
              <a:t>Analytical Problem Framing</a:t>
            </a:r>
            <a:r>
              <a:rPr lang="en-US" u="sng" dirty="0"/>
              <a:t/>
            </a:r>
            <a:br>
              <a:rPr lang="en-US" u="sng" dirty="0"/>
            </a:br>
            <a:endParaRPr lang="en-US" u="sng" dirty="0"/>
          </a:p>
        </p:txBody>
      </p:sp>
      <p:sp>
        <p:nvSpPr>
          <p:cNvPr id="4" name="Content Placeholder 3"/>
          <p:cNvSpPr>
            <a:spLocks noGrp="1"/>
          </p:cNvSpPr>
          <p:nvPr>
            <p:ph sz="quarter" idx="1"/>
          </p:nvPr>
        </p:nvSpPr>
        <p:spPr>
          <a:xfrm>
            <a:off x="395536" y="1447800"/>
            <a:ext cx="8291264" cy="4645496"/>
          </a:xfrm>
        </p:spPr>
        <p:txBody>
          <a:bodyPr/>
          <a:lstStyle/>
          <a:p>
            <a:r>
              <a:rPr lang="en-IN" dirty="0"/>
              <a:t>Data Sources and their </a:t>
            </a:r>
            <a:r>
              <a:rPr lang="en-IN" dirty="0" smtClean="0"/>
              <a:t>formats :-</a:t>
            </a:r>
          </a:p>
          <a:p>
            <a:pPr marL="0" indent="0">
              <a:buNone/>
            </a:pPr>
            <a:r>
              <a:rPr lang="en-IN" dirty="0" smtClean="0"/>
              <a:t>	The </a:t>
            </a:r>
            <a:r>
              <a:rPr lang="en-IN" dirty="0"/>
              <a:t>data source is in the form CSV (Comma Separated file) which we have downloaded from the portal of flipnwork.com. As the column names are present in abbreviation, so, I have referred the Data_Description.csv for more understanding about the columns</a:t>
            </a:r>
            <a:r>
              <a:rPr lang="en-IN" dirty="0" smtClean="0"/>
              <a:t>.</a:t>
            </a:r>
          </a:p>
          <a:p>
            <a:pPr marL="0" indent="0">
              <a:buNone/>
            </a:pPr>
            <a:endParaRPr lang="en-IN" dirty="0" smtClean="0"/>
          </a:p>
          <a:p>
            <a:pPr>
              <a:buFont typeface="Arial" panose="020B0604020202020204" pitchFamily="34" charset="0"/>
              <a:buChar char="•"/>
            </a:pPr>
            <a:r>
              <a:rPr lang="en-IN" dirty="0"/>
              <a:t>Data Pre-processing </a:t>
            </a:r>
            <a:r>
              <a:rPr lang="en-IN" dirty="0" smtClean="0"/>
              <a:t>Done :-</a:t>
            </a:r>
          </a:p>
          <a:p>
            <a:pPr marL="0" indent="0">
              <a:buNone/>
            </a:pPr>
            <a:r>
              <a:rPr lang="en-IN" dirty="0" smtClean="0"/>
              <a:t>Following </a:t>
            </a:r>
            <a:r>
              <a:rPr lang="en-IN" dirty="0"/>
              <a:t>steps are used for data cleaning</a:t>
            </a:r>
            <a:r>
              <a:rPr lang="en-IN" dirty="0" smtClean="0"/>
              <a:t>:-</a:t>
            </a:r>
            <a:endParaRPr lang="en-US" dirty="0"/>
          </a:p>
          <a:p>
            <a:pPr marL="0" indent="0">
              <a:buNone/>
            </a:pPr>
            <a:r>
              <a:rPr lang="en-US" dirty="0" smtClean="0"/>
              <a:t>1. </a:t>
            </a:r>
            <a:r>
              <a:rPr lang="en-IN" dirty="0" smtClean="0"/>
              <a:t>Checked </a:t>
            </a:r>
            <a:r>
              <a:rPr lang="en-IN" dirty="0"/>
              <a:t>the Summary Statistics of data</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84921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404664"/>
            <a:ext cx="8363272" cy="6192688"/>
          </a:xfrm>
        </p:spPr>
        <p:txBody>
          <a:bodyPr>
            <a:normAutofit/>
          </a:bodyPr>
          <a:lstStyle/>
          <a:p>
            <a:pPr marL="0" lvl="0" indent="0">
              <a:buNone/>
            </a:pPr>
            <a:r>
              <a:rPr lang="en-IN" dirty="0"/>
              <a:t>2</a:t>
            </a:r>
            <a:r>
              <a:rPr lang="en-IN" dirty="0" smtClean="0"/>
              <a:t>. Explored </a:t>
            </a:r>
            <a:r>
              <a:rPr lang="en-IN" dirty="0"/>
              <a:t>the target variable</a:t>
            </a:r>
            <a:endParaRPr lang="en-US" dirty="0"/>
          </a:p>
          <a:p>
            <a:pPr marL="0" lvl="0" indent="0">
              <a:buNone/>
            </a:pPr>
            <a:r>
              <a:rPr lang="en-IN" dirty="0"/>
              <a:t>3</a:t>
            </a:r>
            <a:r>
              <a:rPr lang="en-IN" dirty="0" smtClean="0"/>
              <a:t>. Checked </a:t>
            </a:r>
            <a:r>
              <a:rPr lang="en-IN" dirty="0"/>
              <a:t>the missing values in data</a:t>
            </a:r>
            <a:endParaRPr lang="en-US" dirty="0"/>
          </a:p>
          <a:p>
            <a:pPr marL="0" lvl="0" indent="0">
              <a:buNone/>
            </a:pPr>
            <a:r>
              <a:rPr lang="en-IN" dirty="0"/>
              <a:t>4</a:t>
            </a:r>
            <a:r>
              <a:rPr lang="en-IN" dirty="0" smtClean="0"/>
              <a:t>. Completed </a:t>
            </a:r>
            <a:r>
              <a:rPr lang="en-IN" dirty="0"/>
              <a:t>the Univariate, Bivariate and Multivariate Analysis</a:t>
            </a:r>
            <a:endParaRPr lang="en-US" dirty="0"/>
          </a:p>
          <a:p>
            <a:pPr marL="0" lvl="0" indent="0">
              <a:buNone/>
            </a:pPr>
            <a:r>
              <a:rPr lang="en-IN" dirty="0"/>
              <a:t>5</a:t>
            </a:r>
            <a:r>
              <a:rPr lang="en-IN" dirty="0" smtClean="0"/>
              <a:t>. Find </a:t>
            </a:r>
            <a:r>
              <a:rPr lang="en-IN" dirty="0"/>
              <a:t>the correlation between variables</a:t>
            </a:r>
            <a:endParaRPr lang="en-US" dirty="0"/>
          </a:p>
          <a:p>
            <a:pPr marL="0" lvl="0" indent="0">
              <a:buNone/>
            </a:pPr>
            <a:r>
              <a:rPr lang="en-IN" dirty="0"/>
              <a:t>6</a:t>
            </a:r>
            <a:r>
              <a:rPr lang="en-IN" dirty="0" smtClean="0"/>
              <a:t>. Plotted </a:t>
            </a:r>
            <a:r>
              <a:rPr lang="en-IN" dirty="0"/>
              <a:t>Outliers</a:t>
            </a:r>
            <a:endParaRPr lang="en-US" dirty="0"/>
          </a:p>
          <a:p>
            <a:pPr marL="0" lvl="0" indent="0">
              <a:buNone/>
            </a:pPr>
            <a:r>
              <a:rPr lang="en-IN" dirty="0"/>
              <a:t>7</a:t>
            </a:r>
            <a:r>
              <a:rPr lang="en-IN" dirty="0" smtClean="0"/>
              <a:t>. Used </a:t>
            </a:r>
            <a:r>
              <a:rPr lang="en-IN" dirty="0"/>
              <a:t>Label Encoders</a:t>
            </a:r>
            <a:endParaRPr lang="en-US" dirty="0"/>
          </a:p>
          <a:p>
            <a:pPr marL="0" lvl="0" indent="0">
              <a:buNone/>
            </a:pPr>
            <a:r>
              <a:rPr lang="en-IN" dirty="0"/>
              <a:t>8</a:t>
            </a:r>
            <a:r>
              <a:rPr lang="en-IN" dirty="0" smtClean="0"/>
              <a:t>. Dropped three </a:t>
            </a:r>
            <a:r>
              <a:rPr lang="en-IN" dirty="0"/>
              <a:t>columns</a:t>
            </a:r>
            <a:endParaRPr lang="en-US" dirty="0"/>
          </a:p>
          <a:p>
            <a:pPr marL="0" lvl="0" indent="0">
              <a:buNone/>
            </a:pPr>
            <a:r>
              <a:rPr lang="en-IN" dirty="0"/>
              <a:t>9</a:t>
            </a:r>
            <a:r>
              <a:rPr lang="en-IN" dirty="0" smtClean="0"/>
              <a:t>. Removed </a:t>
            </a:r>
            <a:r>
              <a:rPr lang="en-IN" dirty="0"/>
              <a:t>Outliers using Z-Score</a:t>
            </a:r>
            <a:endParaRPr lang="en-US" dirty="0"/>
          </a:p>
          <a:p>
            <a:pPr marL="0" lvl="0" indent="0">
              <a:buNone/>
            </a:pPr>
            <a:r>
              <a:rPr lang="en-IN" dirty="0" smtClean="0"/>
              <a:t>10. Plotted Skewness</a:t>
            </a:r>
            <a:endParaRPr lang="en-US" dirty="0"/>
          </a:p>
          <a:p>
            <a:pPr marL="0" lvl="0" indent="0">
              <a:buNone/>
            </a:pPr>
            <a:r>
              <a:rPr lang="en-US" dirty="0" smtClean="0"/>
              <a:t>11. </a:t>
            </a:r>
            <a:r>
              <a:rPr lang="en-IN" dirty="0" smtClean="0"/>
              <a:t>Removed </a:t>
            </a:r>
            <a:r>
              <a:rPr lang="en-IN" dirty="0"/>
              <a:t>Skewness using log and cube root methods</a:t>
            </a:r>
            <a:endParaRPr lang="en-US" dirty="0"/>
          </a:p>
          <a:p>
            <a:pPr marL="0" indent="0">
              <a:buNone/>
            </a:pPr>
            <a:endParaRPr lang="en-IN" dirty="0"/>
          </a:p>
          <a:p>
            <a:pPr algn="just">
              <a:buFont typeface="Arial" panose="020B0604020202020204" pitchFamily="34" charset="0"/>
              <a:buChar char="•"/>
            </a:pPr>
            <a:endParaRPr lang="en-IN" dirty="0"/>
          </a:p>
          <a:p>
            <a:pPr>
              <a:buNone/>
            </a:pPr>
            <a:endParaRPr lang="en-IN" dirty="0"/>
          </a:p>
        </p:txBody>
      </p:sp>
    </p:spTree>
    <p:extLst>
      <p:ext uri="{BB962C8B-B14F-4D97-AF65-F5344CB8AC3E}">
        <p14:creationId xmlns:p14="http://schemas.microsoft.com/office/powerpoint/2010/main" val="349128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285728"/>
            <a:ext cx="8643998" cy="6215106"/>
          </a:xfrm>
        </p:spPr>
        <p:txBody>
          <a:bodyPr/>
          <a:lstStyle/>
          <a:p>
            <a:pPr lvl="0"/>
            <a:r>
              <a:rPr lang="en-IN" dirty="0"/>
              <a:t>Data Inputs- Logic- Output </a:t>
            </a:r>
            <a:r>
              <a:rPr lang="en-IN" dirty="0" smtClean="0"/>
              <a:t>Relationships :-</a:t>
            </a:r>
            <a:endParaRPr lang="en-US" dirty="0"/>
          </a:p>
          <a:p>
            <a:pPr marL="0" indent="0">
              <a:buNone/>
            </a:pPr>
            <a:r>
              <a:rPr lang="en-IN" dirty="0" smtClean="0"/>
              <a:t> 	There </a:t>
            </a:r>
            <a:r>
              <a:rPr lang="en-IN" dirty="0"/>
              <a:t>are 36 input columns and one output column are present in dataset. Either input columns are of integer or float datatype and only two input columns are in object datatype. Data type of output column is integer. Output variable (label) is highly impacted by two input columns, i.e. cnt_ma_rech30 and fr_ma_rech90.</a:t>
            </a:r>
            <a:endParaRPr lang="en-US" dirty="0"/>
          </a:p>
          <a:p>
            <a:pPr marL="0" indent="0">
              <a:buNone/>
            </a:pPr>
            <a:endParaRPr lang="en-US" dirty="0"/>
          </a:p>
          <a:p>
            <a:pPr lvl="0"/>
            <a:r>
              <a:rPr lang="en-IN" dirty="0"/>
              <a:t> Software Requirements and Tools </a:t>
            </a:r>
            <a:r>
              <a:rPr lang="en-IN" dirty="0" smtClean="0"/>
              <a:t>Used :-</a:t>
            </a:r>
            <a:endParaRPr lang="en-US" dirty="0"/>
          </a:p>
          <a:p>
            <a:pPr marL="0" indent="0">
              <a:buNone/>
            </a:pPr>
            <a:r>
              <a:rPr lang="en-IN" dirty="0" smtClean="0"/>
              <a:t>	</a:t>
            </a:r>
            <a:r>
              <a:rPr lang="en-IN" dirty="0"/>
              <a:t>I</a:t>
            </a:r>
            <a:r>
              <a:rPr lang="en-IN" dirty="0" smtClean="0"/>
              <a:t> </a:t>
            </a:r>
            <a:r>
              <a:rPr lang="en-IN" dirty="0"/>
              <a:t>have used Python </a:t>
            </a:r>
            <a:r>
              <a:rPr lang="en-IN" dirty="0" err="1"/>
              <a:t>Jupyter</a:t>
            </a:r>
            <a:r>
              <a:rPr lang="en-IN" dirty="0"/>
              <a:t> Notebook for all the steps required in building the model. Data was present in .csv file, so, I</a:t>
            </a:r>
            <a:r>
              <a:rPr lang="en-IN" dirty="0" smtClean="0"/>
              <a:t> </a:t>
            </a:r>
            <a:r>
              <a:rPr lang="en-IN" dirty="0"/>
              <a:t>have used Microsoft excel also. I</a:t>
            </a:r>
            <a:r>
              <a:rPr lang="en-IN" dirty="0" smtClean="0"/>
              <a:t> </a:t>
            </a:r>
            <a:r>
              <a:rPr lang="en-IN" dirty="0"/>
              <a:t>have used many libraries of python, like, </a:t>
            </a:r>
            <a:r>
              <a:rPr lang="en-IN" dirty="0" err="1"/>
              <a:t>numpy</a:t>
            </a:r>
            <a:r>
              <a:rPr lang="en-IN" dirty="0"/>
              <a:t>, pandas, </a:t>
            </a:r>
            <a:r>
              <a:rPr lang="en-IN" dirty="0" err="1"/>
              <a:t>matplotlib</a:t>
            </a:r>
            <a:r>
              <a:rPr lang="en-IN" dirty="0"/>
              <a:t>, </a:t>
            </a:r>
            <a:r>
              <a:rPr lang="en-IN" dirty="0" err="1"/>
              <a:t>seaborn</a:t>
            </a:r>
            <a:r>
              <a:rPr lang="en-IN" dirty="0"/>
              <a:t>, </a:t>
            </a:r>
            <a:r>
              <a:rPr lang="en-IN" dirty="0" err="1" smtClean="0"/>
              <a:t>scipy</a:t>
            </a:r>
            <a:r>
              <a:rPr lang="en-IN" dirty="0" smtClean="0"/>
              <a:t>, </a:t>
            </a:r>
            <a:r>
              <a:rPr lang="en-IN" dirty="0" err="1" smtClean="0"/>
              <a:t>imblearn</a:t>
            </a:r>
            <a:r>
              <a:rPr lang="en-IN" dirty="0" smtClean="0"/>
              <a:t> </a:t>
            </a:r>
            <a:r>
              <a:rPr lang="en-IN" dirty="0"/>
              <a:t>and </a:t>
            </a:r>
            <a:r>
              <a:rPr lang="en-IN" dirty="0" err="1"/>
              <a:t>sklearn</a:t>
            </a:r>
            <a:r>
              <a:rPr lang="en-IN" dirty="0"/>
              <a:t> </a:t>
            </a:r>
            <a:r>
              <a:rPr lang="en-IN" dirty="0" err="1"/>
              <a:t>e.t.c</a:t>
            </a:r>
            <a:r>
              <a:rPr lang="en-IN" dirty="0"/>
              <a:t>.</a:t>
            </a:r>
            <a:endParaRPr lang="en-US" dirty="0"/>
          </a:p>
          <a:p>
            <a:pPr marL="0" indent="0">
              <a:buNone/>
            </a:pPr>
            <a:endParaRPr lang="en-US" dirty="0"/>
          </a:p>
          <a:p>
            <a:pPr marL="0" indent="0" algn="just">
              <a:buNone/>
            </a:pPr>
            <a:endParaRPr lang="en-IN" dirty="0"/>
          </a:p>
        </p:txBody>
      </p:sp>
    </p:spTree>
    <p:extLst>
      <p:ext uri="{BB962C8B-B14F-4D97-AF65-F5344CB8AC3E}">
        <p14:creationId xmlns:p14="http://schemas.microsoft.com/office/powerpoint/2010/main" val="1328784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normAutofit fontScale="90000"/>
          </a:bodyPr>
          <a:lstStyle/>
          <a:p>
            <a:pPr algn="ctr"/>
            <a:r>
              <a:rPr lang="en-IN" u="sng" dirty="0" smtClean="0">
                <a:latin typeface="Arial Black" pitchFamily="34" charset="0"/>
              </a:rPr>
              <a:t>CLASSIFICATION ALGORITHMS IN MACHINE LEARNING</a:t>
            </a:r>
            <a:endParaRPr lang="en-IN" u="sng" dirty="0">
              <a:latin typeface="Arial Black" pitchFamily="34" charset="0"/>
            </a:endParaRPr>
          </a:p>
        </p:txBody>
      </p:sp>
      <p:graphicFrame>
        <p:nvGraphicFramePr>
          <p:cNvPr id="4" name="Content Placeholder 3"/>
          <p:cNvGraphicFramePr>
            <a:graphicFrameLocks noGrp="1"/>
          </p:cNvGraphicFramePr>
          <p:nvPr>
            <p:ph sz="quarter" idx="1"/>
          </p:nvPr>
        </p:nvGraphicFramePr>
        <p:xfrm>
          <a:off x="285750" y="1447800"/>
          <a:ext cx="8401050" cy="512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59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1152128"/>
          </a:xfrm>
        </p:spPr>
        <p:txBody>
          <a:bodyPr/>
          <a:lstStyle/>
          <a:p>
            <a:r>
              <a:rPr lang="en-US" dirty="0" smtClean="0"/>
              <a:t>         </a:t>
            </a:r>
            <a:r>
              <a:rPr lang="en-US" u="sng" dirty="0" smtClean="0"/>
              <a:t>EDA of Target Variable</a:t>
            </a:r>
            <a:endParaRPr lang="en-US" u="sng" dirty="0"/>
          </a:p>
        </p:txBody>
      </p:sp>
      <p:sp>
        <p:nvSpPr>
          <p:cNvPr id="3" name="Content Placeholder 2"/>
          <p:cNvSpPr>
            <a:spLocks noGrp="1"/>
          </p:cNvSpPr>
          <p:nvPr>
            <p:ph sz="quarter" idx="1"/>
          </p:nvPr>
        </p:nvSpPr>
        <p:spPr>
          <a:xfrm>
            <a:off x="323528" y="1447800"/>
            <a:ext cx="8496944" cy="5077544"/>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As there is a large difference between O and 1 , </a:t>
            </a:r>
            <a:r>
              <a:rPr lang="en-US" dirty="0" err="1" smtClean="0"/>
              <a:t>i.e</a:t>
            </a:r>
            <a:r>
              <a:rPr lang="en-US" dirty="0" smtClean="0"/>
              <a:t>, Defaulters and Non-Defaulter, so we have used oversampling  to balance both categories.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7344816" cy="3456384"/>
          </a:xfrm>
          <a:prstGeom prst="rect">
            <a:avLst/>
          </a:prstGeom>
        </p:spPr>
      </p:pic>
    </p:spTree>
    <p:extLst>
      <p:ext uri="{BB962C8B-B14F-4D97-AF65-F5344CB8AC3E}">
        <p14:creationId xmlns:p14="http://schemas.microsoft.com/office/powerpoint/2010/main" val="3668600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3313</TotalTime>
  <Words>800</Words>
  <Application>Microsoft Office PowerPoint</Application>
  <PresentationFormat>On-screen Show (4:3)</PresentationFormat>
  <Paragraphs>111</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Equity</vt:lpstr>
      <vt:lpstr>Equation</vt:lpstr>
      <vt:lpstr>PowerPoint Presentation</vt:lpstr>
      <vt:lpstr>OUTLINES</vt:lpstr>
      <vt:lpstr>INTRODUCTION</vt:lpstr>
      <vt:lpstr>PowerPoint Presentation</vt:lpstr>
      <vt:lpstr>Analytical Problem Framing </vt:lpstr>
      <vt:lpstr>PowerPoint Presentation</vt:lpstr>
      <vt:lpstr>PowerPoint Presentation</vt:lpstr>
      <vt:lpstr>CLASSIFICATION ALGORITHMS IN MACHINE LEARNING</vt:lpstr>
      <vt:lpstr>         EDA of Target Variable</vt:lpstr>
      <vt:lpstr>Model/s Development and Evaluation  </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chestha sharma</dc:creator>
  <cp:lastModifiedBy>User</cp:lastModifiedBy>
  <cp:revision>285</cp:revision>
  <dcterms:created xsi:type="dcterms:W3CDTF">2018-08-05T00:21:13Z</dcterms:created>
  <dcterms:modified xsi:type="dcterms:W3CDTF">2021-08-29T15:33:00Z</dcterms:modified>
</cp:coreProperties>
</file>