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iIad1iEgNwM/hvdN0okcm6C34X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90A20B-0C3D-4F8B-9DD5-5731E03BF520}">
  <a:tblStyle styleId="{5290A20B-0C3D-4F8B-9DD5-5731E03BF5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cfc36641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4cfc36641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cfc36641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cfc36641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cfc366411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4cfc36641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cfc366411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4cfc366411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cfc366411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4cfc366411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cfc366411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4cfc366411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cfc366411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4cfc366411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cfc366411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4cfc366411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cfc366411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4cfc366411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cfc366411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4cfc366411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cfc366411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4cfc36641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4"/>
          <p:cNvSpPr/>
          <p:nvPr>
            <p:ph idx="2" type="pic"/>
          </p:nvPr>
        </p:nvSpPr>
        <p:spPr>
          <a:xfrm>
            <a:off x="1792288" y="612775"/>
            <a:ext cx="5486400" cy="4114800"/>
          </a:xfrm>
          <a:prstGeom prst="rect">
            <a:avLst/>
          </a:prstGeom>
          <a:noFill/>
          <a:ln>
            <a:noFill/>
          </a:ln>
        </p:spPr>
      </p:sp>
      <p:sp>
        <p:nvSpPr>
          <p:cNvPr id="36" name="Google Shape;36;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838200" y="2514600"/>
            <a:ext cx="7620000" cy="167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2400">
                <a:solidFill>
                  <a:srgbClr val="1A1A1A"/>
                </a:solidFill>
                <a:latin typeface="Arial"/>
                <a:ea typeface="Arial"/>
                <a:cs typeface="Arial"/>
                <a:sym typeface="Arial"/>
              </a:rPr>
              <a:t>Hand Sign Detection System For Deaf and Dumb People</a:t>
            </a:r>
            <a:endParaRPr b="1" sz="2400">
              <a:solidFill>
                <a:srgbClr val="1A1A1A"/>
              </a:solidFill>
              <a:latin typeface="Arial"/>
              <a:ea typeface="Arial"/>
              <a:cs typeface="Arial"/>
              <a:sym typeface="Arial"/>
            </a:endParaRPr>
          </a:p>
          <a:p>
            <a:pPr indent="0" lvl="0" marL="0" rtl="0" algn="ctr">
              <a:lnSpc>
                <a:spcPct val="120000"/>
              </a:lnSpc>
              <a:spcBef>
                <a:spcPts val="0"/>
              </a:spcBef>
              <a:spcAft>
                <a:spcPts val="0"/>
              </a:spcAft>
              <a:buClr>
                <a:schemeClr val="dk1"/>
              </a:buClr>
              <a:buSzPts val="2800"/>
              <a:buNone/>
            </a:pPr>
            <a:r>
              <a:t/>
            </a:r>
            <a:endParaRPr b="1" sz="2800">
              <a:solidFill>
                <a:schemeClr val="dk1"/>
              </a:solidFill>
              <a:latin typeface="Times New Roman"/>
              <a:ea typeface="Times New Roman"/>
              <a:cs typeface="Times New Roman"/>
              <a:sym typeface="Times New Roman"/>
            </a:endParaRPr>
          </a:p>
          <a:p>
            <a:pPr indent="0" lvl="0" marL="0" rtl="0" algn="ctr">
              <a:lnSpc>
                <a:spcPct val="100000"/>
              </a:lnSpc>
              <a:spcBef>
                <a:spcPts val="560"/>
              </a:spcBef>
              <a:spcAft>
                <a:spcPts val="0"/>
              </a:spcAft>
              <a:buClr>
                <a:srgbClr val="888888"/>
              </a:buClr>
              <a:buSzPts val="2800"/>
              <a:buNone/>
            </a:pPr>
            <a:r>
              <a:t/>
            </a:r>
            <a:endParaRPr b="0" i="0" sz="2800" u="none">
              <a:solidFill>
                <a:schemeClr val="dk1"/>
              </a:solidFill>
              <a:latin typeface="Times New Roman"/>
              <a:ea typeface="Times New Roman"/>
              <a:cs typeface="Times New Roman"/>
              <a:sym typeface="Times New Roman"/>
            </a:endParaRPr>
          </a:p>
          <a:p>
            <a:pPr indent="0" lvl="0" marL="0" rtl="0" algn="ctr">
              <a:spcBef>
                <a:spcPts val="560"/>
              </a:spcBef>
              <a:spcAft>
                <a:spcPts val="0"/>
              </a:spcAft>
              <a:buClr>
                <a:srgbClr val="888888"/>
              </a:buClr>
              <a:buSzPts val="2800"/>
              <a:buNone/>
            </a:pPr>
            <a:r>
              <a:t/>
            </a:r>
            <a:endParaRPr b="0" i="0" sz="2800" u="none">
              <a:solidFill>
                <a:schemeClr val="dk1"/>
              </a:solidFill>
              <a:latin typeface="Times New Roman"/>
              <a:ea typeface="Times New Roman"/>
              <a:cs typeface="Times New Roman"/>
              <a:sym typeface="Times New Roman"/>
            </a:endParaRPr>
          </a:p>
        </p:txBody>
      </p:sp>
      <p:sp>
        <p:nvSpPr>
          <p:cNvPr id="89" name="Google Shape;89;p1"/>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
          <p:cNvSpPr txBox="1"/>
          <p:nvPr/>
        </p:nvSpPr>
        <p:spPr>
          <a:xfrm>
            <a:off x="0" y="1311275"/>
            <a:ext cx="9144000" cy="1219200"/>
          </a:xfrm>
          <a:prstGeom prst="rect">
            <a:avLst/>
          </a:prstGeom>
          <a:solidFill>
            <a:srgbClr val="005E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
          <p:cNvSpPr txBox="1"/>
          <p:nvPr/>
        </p:nvSpPr>
        <p:spPr>
          <a:xfrm>
            <a:off x="76200" y="1422400"/>
            <a:ext cx="9144000" cy="11080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 Project Presentation for the Degree of  Bachelor in Computer  Engineering</a:t>
            </a:r>
            <a:endParaRPr/>
          </a:p>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92" name="Google Shape;92;p1"/>
          <p:cNvSpPr txBox="1"/>
          <p:nvPr/>
        </p:nvSpPr>
        <p:spPr>
          <a:xfrm>
            <a:off x="342900" y="4222750"/>
            <a:ext cx="4648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46172"/>
              </a:buClr>
              <a:buSzPts val="2400"/>
              <a:buFont typeface="Times New Roman"/>
              <a:buNone/>
            </a:pPr>
            <a:r>
              <a:rPr b="1" i="0" lang="en-US" sz="2400" u="none">
                <a:solidFill>
                  <a:srgbClr val="246172"/>
                </a:solidFill>
                <a:latin typeface="Times New Roman"/>
                <a:ea typeface="Times New Roman"/>
                <a:cs typeface="Times New Roman"/>
                <a:sym typeface="Times New Roman"/>
              </a:rPr>
              <a:t>GUIDE:</a:t>
            </a:r>
            <a:r>
              <a:rPr b="0" i="0" lang="en-US" sz="1800" u="none">
                <a:solidFill>
                  <a:srgbClr val="246172"/>
                </a:solidFill>
                <a:latin typeface="Times New Roman"/>
                <a:ea typeface="Times New Roman"/>
                <a:cs typeface="Times New Roman"/>
                <a:sym typeface="Times New Roman"/>
              </a:rPr>
              <a:t>	                        </a:t>
            </a:r>
            <a:br>
              <a:rPr b="0" i="0" lang="en-US" sz="1800" u="none">
                <a:solidFill>
                  <a:srgbClr val="246172"/>
                </a:solidFill>
                <a:latin typeface="Times New Roman"/>
                <a:ea typeface="Times New Roman"/>
                <a:cs typeface="Times New Roman"/>
                <a:sym typeface="Times New Roman"/>
              </a:rPr>
            </a:br>
            <a:r>
              <a:rPr b="1" i="0" lang="en-US" sz="2000" u="none">
                <a:solidFill>
                  <a:srgbClr val="246172"/>
                </a:solidFill>
                <a:latin typeface="Times New Roman"/>
                <a:ea typeface="Times New Roman"/>
                <a:cs typeface="Times New Roman"/>
                <a:sym typeface="Times New Roman"/>
              </a:rPr>
              <a:t>Name: </a:t>
            </a:r>
            <a:r>
              <a:rPr lang="en-US" sz="2000">
                <a:solidFill>
                  <a:srgbClr val="246172"/>
                </a:solidFill>
                <a:latin typeface="Times New Roman"/>
                <a:ea typeface="Times New Roman"/>
                <a:cs typeface="Times New Roman"/>
                <a:sym typeface="Times New Roman"/>
              </a:rPr>
              <a:t>Mr. Dinesh Bhadane</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46172"/>
              </a:buClr>
              <a:buSzPts val="1800"/>
              <a:buFont typeface="Times New Roman"/>
              <a:buNone/>
            </a:pPr>
            <a:r>
              <a:rPr b="1" i="0" lang="en-US" sz="1800" u="none">
                <a:solidFill>
                  <a:srgbClr val="246172"/>
                </a:solidFill>
                <a:latin typeface="Times New Roman"/>
                <a:ea typeface="Times New Roman"/>
                <a:cs typeface="Times New Roman"/>
                <a:sym typeface="Times New Roman"/>
              </a:rPr>
              <a:t>Designation:</a:t>
            </a:r>
            <a:r>
              <a:rPr b="0" i="0" lang="en-US" sz="1800" u="none">
                <a:solidFill>
                  <a:srgbClr val="246172"/>
                </a:solidFill>
                <a:latin typeface="Times New Roman"/>
                <a:ea typeface="Times New Roman"/>
                <a:cs typeface="Times New Roman"/>
                <a:sym typeface="Times New Roman"/>
              </a:rPr>
              <a:t> Assistant Professor</a:t>
            </a:r>
            <a:endParaRPr/>
          </a:p>
          <a:p>
            <a:pPr indent="0" lvl="0" marL="0" marR="0" rtl="0" algn="l">
              <a:lnSpc>
                <a:spcPct val="100000"/>
              </a:lnSpc>
              <a:spcBef>
                <a:spcPts val="0"/>
              </a:spcBef>
              <a:spcAft>
                <a:spcPts val="0"/>
              </a:spcAft>
              <a:buNone/>
            </a:pPr>
            <a:r>
              <a:t/>
            </a:r>
            <a:endParaRPr b="0" i="0" sz="1800" u="none">
              <a:solidFill>
                <a:srgbClr val="246172"/>
              </a:solidFill>
              <a:latin typeface="Times New Roman"/>
              <a:ea typeface="Times New Roman"/>
              <a:cs typeface="Times New Roman"/>
              <a:sym typeface="Times New Roman"/>
            </a:endParaRPr>
          </a:p>
        </p:txBody>
      </p:sp>
      <p:sp>
        <p:nvSpPr>
          <p:cNvPr id="93" name="Google Shape;93;p1"/>
          <p:cNvSpPr txBox="1"/>
          <p:nvPr/>
        </p:nvSpPr>
        <p:spPr>
          <a:xfrm>
            <a:off x="4191000" y="3962400"/>
            <a:ext cx="49530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46172"/>
              </a:buClr>
              <a:buSzPts val="2000"/>
              <a:buFont typeface="Times New Roman"/>
              <a:buNone/>
            </a:pPr>
            <a:r>
              <a:rPr b="1" i="0" lang="en-US" sz="2000" u="none">
                <a:solidFill>
                  <a:srgbClr val="246172"/>
                </a:solidFill>
                <a:latin typeface="Times New Roman"/>
                <a:ea typeface="Times New Roman"/>
                <a:cs typeface="Times New Roman"/>
                <a:sym typeface="Times New Roman"/>
              </a:rPr>
              <a:t>Group Member Name:</a:t>
            </a:r>
            <a:endParaRPr/>
          </a:p>
          <a:p>
            <a:pPr indent="0" lvl="0" marL="0" marR="0" rtl="0" algn="l">
              <a:lnSpc>
                <a:spcPct val="100000"/>
              </a:lnSpc>
              <a:spcBef>
                <a:spcPts val="0"/>
              </a:spcBef>
              <a:spcAft>
                <a:spcPts val="0"/>
              </a:spcAft>
              <a:buClr>
                <a:srgbClr val="246172"/>
              </a:buClr>
              <a:buSzPts val="2000"/>
              <a:buFont typeface="Times New Roman"/>
              <a:buNone/>
            </a:pPr>
            <a:r>
              <a:rPr b="1" i="0" lang="en-US" sz="2000" u="none">
                <a:solidFill>
                  <a:srgbClr val="246172"/>
                </a:solidFill>
                <a:latin typeface="Times New Roman"/>
                <a:ea typeface="Times New Roman"/>
                <a:cs typeface="Times New Roman"/>
                <a:sym typeface="Times New Roman"/>
              </a:rPr>
              <a:t>Name:</a:t>
            </a:r>
            <a:r>
              <a:rPr b="0" i="0" lang="en-US" sz="2000" u="none">
                <a:solidFill>
                  <a:srgbClr val="246172"/>
                </a:solidFill>
                <a:latin typeface="Times New Roman"/>
                <a:ea typeface="Times New Roman"/>
                <a:cs typeface="Times New Roman"/>
                <a:sym typeface="Times New Roman"/>
              </a:rPr>
              <a:t> 1)Riddhi Mukkawar</a:t>
            </a:r>
            <a:endParaRPr/>
          </a:p>
          <a:p>
            <a:pPr indent="0" lvl="0" marL="0" marR="0" rtl="0" algn="l">
              <a:lnSpc>
                <a:spcPct val="100000"/>
              </a:lnSpc>
              <a:spcBef>
                <a:spcPts val="0"/>
              </a:spcBef>
              <a:spcAft>
                <a:spcPts val="0"/>
              </a:spcAft>
              <a:buClr>
                <a:srgbClr val="246172"/>
              </a:buClr>
              <a:buSzPts val="2000"/>
              <a:buFont typeface="Times New Roman"/>
              <a:buNone/>
            </a:pPr>
            <a:r>
              <a:rPr b="0" i="0" lang="en-US" sz="2000" u="none">
                <a:solidFill>
                  <a:srgbClr val="246172"/>
                </a:solidFill>
                <a:latin typeface="Times New Roman"/>
                <a:ea typeface="Times New Roman"/>
                <a:cs typeface="Times New Roman"/>
                <a:sym typeface="Times New Roman"/>
              </a:rPr>
              <a:t>            2)Srushti Bhasme</a:t>
            </a:r>
            <a:endParaRPr/>
          </a:p>
          <a:p>
            <a:pPr indent="0" lvl="0" marL="0" marR="0" rtl="0" algn="l">
              <a:lnSpc>
                <a:spcPct val="100000"/>
              </a:lnSpc>
              <a:spcBef>
                <a:spcPts val="0"/>
              </a:spcBef>
              <a:spcAft>
                <a:spcPts val="0"/>
              </a:spcAft>
              <a:buClr>
                <a:srgbClr val="246172"/>
              </a:buClr>
              <a:buSzPts val="2000"/>
              <a:buFont typeface="Times New Roman"/>
              <a:buNone/>
            </a:pPr>
            <a:r>
              <a:rPr b="0" i="0" lang="en-US" sz="2000" u="none">
                <a:solidFill>
                  <a:srgbClr val="246172"/>
                </a:solidFill>
                <a:latin typeface="Times New Roman"/>
                <a:ea typeface="Times New Roman"/>
                <a:cs typeface="Times New Roman"/>
                <a:sym typeface="Times New Roman"/>
              </a:rPr>
              <a:t>            3)Shreya Thakur</a:t>
            </a:r>
            <a:endParaRPr/>
          </a:p>
          <a:p>
            <a:pPr indent="0" lvl="0" marL="0" marR="0" rtl="0" algn="l">
              <a:lnSpc>
                <a:spcPct val="100000"/>
              </a:lnSpc>
              <a:spcBef>
                <a:spcPts val="0"/>
              </a:spcBef>
              <a:spcAft>
                <a:spcPts val="0"/>
              </a:spcAft>
              <a:buClr>
                <a:srgbClr val="246172"/>
              </a:buClr>
              <a:buSzPts val="2000"/>
              <a:buFont typeface="Times New Roman"/>
              <a:buNone/>
            </a:pPr>
            <a:r>
              <a:rPr b="1" i="0" lang="en-US" sz="2000" u="none">
                <a:solidFill>
                  <a:srgbClr val="246172"/>
                </a:solidFill>
                <a:latin typeface="Times New Roman"/>
                <a:ea typeface="Times New Roman"/>
                <a:cs typeface="Times New Roman"/>
                <a:sym typeface="Times New Roman"/>
              </a:rPr>
              <a:t>Dr. D. Y. Patil Institute Of Technology,                                             Pimpri, Pune</a:t>
            </a:r>
            <a:endParaRPr/>
          </a:p>
          <a:p>
            <a:pPr indent="0" lvl="0" marL="0" marR="0" rtl="0" algn="l">
              <a:lnSpc>
                <a:spcPct val="100000"/>
              </a:lnSpc>
              <a:spcBef>
                <a:spcPts val="0"/>
              </a:spcBef>
              <a:spcAft>
                <a:spcPts val="0"/>
              </a:spcAft>
              <a:buClr>
                <a:srgbClr val="246172"/>
              </a:buClr>
              <a:buSzPts val="2000"/>
              <a:buFont typeface="Times New Roman"/>
              <a:buNone/>
            </a:pPr>
            <a:r>
              <a:rPr b="1" i="0" lang="en-US" sz="2000" u="none">
                <a:solidFill>
                  <a:srgbClr val="246172"/>
                </a:solidFill>
                <a:latin typeface="Times New Roman"/>
                <a:ea typeface="Times New Roman"/>
                <a:cs typeface="Times New Roman"/>
                <a:sym typeface="Times New Roman"/>
              </a:rPr>
              <a:t>Department  Computer Engineering</a:t>
            </a:r>
            <a:endParaRPr/>
          </a:p>
        </p:txBody>
      </p:sp>
      <p:sp>
        <p:nvSpPr>
          <p:cNvPr id="94" name="Google Shape;94;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95" name="Google Shape;95;p1"/>
          <p:cNvSpPr txBox="1"/>
          <p:nvPr/>
        </p:nvSpPr>
        <p:spPr>
          <a:xfrm>
            <a:off x="2971800" y="6248400"/>
            <a:ext cx="373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46172"/>
              </a:buClr>
              <a:buSzPts val="1800"/>
              <a:buFont typeface="Times New Roman"/>
              <a:buNone/>
            </a:pPr>
            <a:r>
              <a:rPr b="1" lang="en-US" sz="1800">
                <a:solidFill>
                  <a:srgbClr val="246172"/>
                </a:solidFill>
                <a:latin typeface="Times New Roman"/>
                <a:ea typeface="Times New Roman"/>
                <a:cs typeface="Times New Roman"/>
                <a:sym typeface="Times New Roman"/>
              </a:rPr>
              <a:t>           </a:t>
            </a:r>
            <a:r>
              <a:rPr b="1" i="0" lang="en-US" sz="1800" u="none">
                <a:solidFill>
                  <a:srgbClr val="246172"/>
                </a:solidFill>
                <a:latin typeface="Times New Roman"/>
                <a:ea typeface="Times New Roman"/>
                <a:cs typeface="Times New Roman"/>
                <a:sym typeface="Times New Roman"/>
              </a:rPr>
              <a:t>A.Y 2023-2024</a:t>
            </a:r>
            <a:endParaRPr/>
          </a:p>
        </p:txBody>
      </p:sp>
      <p:pic>
        <p:nvPicPr>
          <p:cNvPr descr="D:\Smita khot madam\DIT_ACADEMIC_DATA\2017-2018\SEM-II\Prelium Exam\DPUlogo.png" id="96" name="Google Shape;96;p1"/>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cfc366411_0_0"/>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g24cfc366411_0_0"/>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SOLUTION PROPOSED</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355600" lvl="0" marL="457200" marR="0" rtl="0" algn="l">
              <a:lnSpc>
                <a:spcPct val="100000"/>
              </a:lnSpc>
              <a:spcBef>
                <a:spcPts val="0"/>
              </a:spcBef>
              <a:spcAft>
                <a:spcPts val="0"/>
              </a:spcAft>
              <a:buClr>
                <a:srgbClr val="1A1A1A"/>
              </a:buClr>
              <a:buSzPts val="2000"/>
              <a:buChar char="●"/>
            </a:pPr>
            <a:r>
              <a:rPr lang="en-US" sz="2000">
                <a:solidFill>
                  <a:srgbClr val="1A1A1A"/>
                </a:solidFill>
              </a:rPr>
              <a:t>The proposed solution makes use of Convolutional Neural Network for the recognition of </a:t>
            </a:r>
            <a:r>
              <a:rPr lang="en-US" sz="2000">
                <a:solidFill>
                  <a:srgbClr val="1A1A1A"/>
                </a:solidFill>
              </a:rPr>
              <a:t>gestures</a:t>
            </a:r>
            <a:r>
              <a:rPr lang="en-US" sz="2000">
                <a:solidFill>
                  <a:srgbClr val="1A1A1A"/>
                </a:solidFill>
              </a:rPr>
              <a:t> based on a hand Histogram.</a:t>
            </a:r>
            <a:endParaRPr sz="2000">
              <a:solidFill>
                <a:srgbClr val="1A1A1A"/>
              </a:solidFill>
            </a:endParaRPr>
          </a:p>
          <a:p>
            <a:pPr indent="-355600" lvl="0" marL="457200" marR="0" rtl="0" algn="l">
              <a:lnSpc>
                <a:spcPct val="100000"/>
              </a:lnSpc>
              <a:spcBef>
                <a:spcPts val="0"/>
              </a:spcBef>
              <a:spcAft>
                <a:spcPts val="0"/>
              </a:spcAft>
              <a:buClr>
                <a:srgbClr val="1A1A1A"/>
              </a:buClr>
              <a:buSzPts val="2000"/>
              <a:buChar char="●"/>
            </a:pPr>
            <a:r>
              <a:rPr lang="en-US" sz="2000">
                <a:solidFill>
                  <a:srgbClr val="1A1A1A"/>
                </a:solidFill>
              </a:rPr>
              <a:t>The hand </a:t>
            </a:r>
            <a:r>
              <a:rPr lang="en-US" sz="2000">
                <a:solidFill>
                  <a:srgbClr val="1A1A1A"/>
                </a:solidFill>
              </a:rPr>
              <a:t>histogram</a:t>
            </a:r>
            <a:r>
              <a:rPr lang="en-US" sz="2000">
                <a:solidFill>
                  <a:srgbClr val="1A1A1A"/>
                </a:solidFill>
              </a:rPr>
              <a:t> will be a 256*256 binary image that will be set based on the skin colour of the user.</a:t>
            </a:r>
            <a:endParaRPr sz="2000">
              <a:solidFill>
                <a:srgbClr val="1A1A1A"/>
              </a:solidFill>
            </a:endParaRPr>
          </a:p>
          <a:p>
            <a:pPr indent="-355600" lvl="0" marL="457200" marR="0" rtl="0" algn="l">
              <a:lnSpc>
                <a:spcPct val="100000"/>
              </a:lnSpc>
              <a:spcBef>
                <a:spcPts val="0"/>
              </a:spcBef>
              <a:spcAft>
                <a:spcPts val="0"/>
              </a:spcAft>
              <a:buClr>
                <a:srgbClr val="1A1A1A"/>
              </a:buClr>
              <a:buSzPts val="2000"/>
              <a:buChar char="●"/>
            </a:pPr>
            <a:r>
              <a:rPr lang="en-US" sz="2000">
                <a:solidFill>
                  <a:srgbClr val="1A1A1A"/>
                </a:solidFill>
              </a:rPr>
              <a:t>The model is trained for 28 gestures including 26 letters and 2 gestures. The CNN will learn each gesture and predict it.</a:t>
            </a:r>
            <a:endParaRPr sz="20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p:txBody>
      </p:sp>
      <p:sp>
        <p:nvSpPr>
          <p:cNvPr id="172" name="Google Shape;172;g24cfc366411_0_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73" name="Google Shape;173;g24cfc366411_0_0"/>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4cfc366411_0_7"/>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g24cfc366411_0_7"/>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REQUIREMENT</a:t>
            </a:r>
            <a:r>
              <a:rPr b="1" lang="en-US" sz="2300">
                <a:solidFill>
                  <a:srgbClr val="1A1A1A"/>
                </a:solidFill>
              </a:rPr>
              <a:t> ANALYSIS UML DIAGRAM</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p:txBody>
      </p:sp>
      <p:sp>
        <p:nvSpPr>
          <p:cNvPr id="180" name="Google Shape;180;g24cfc366411_0_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81" name="Google Shape;181;g24cfc366411_0_7"/>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pic>
        <p:nvPicPr>
          <p:cNvPr id="182" name="Google Shape;182;g24cfc366411_0_7"/>
          <p:cNvPicPr preferRelativeResize="0"/>
          <p:nvPr/>
        </p:nvPicPr>
        <p:blipFill>
          <a:blip r:embed="rId4">
            <a:alphaModFix/>
          </a:blip>
          <a:stretch>
            <a:fillRect/>
          </a:stretch>
        </p:blipFill>
        <p:spPr>
          <a:xfrm>
            <a:off x="1195825" y="2330625"/>
            <a:ext cx="6981725" cy="452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4cfc366411_0_14"/>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g24cfc366411_0_14"/>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ALGORITHMS</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1: </a:t>
            </a:r>
            <a:r>
              <a:rPr lang="en-US" sz="1900">
                <a:solidFill>
                  <a:srgbClr val="1A1A1A"/>
                </a:solidFill>
              </a:rPr>
              <a:t>Start</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2: </a:t>
            </a:r>
            <a:r>
              <a:rPr lang="en-US" sz="1900">
                <a:solidFill>
                  <a:srgbClr val="1A1A1A"/>
                </a:solidFill>
              </a:rPr>
              <a:t>Acquire Image</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3: </a:t>
            </a:r>
            <a:r>
              <a:rPr lang="en-US" sz="1900">
                <a:solidFill>
                  <a:srgbClr val="1A1A1A"/>
                </a:solidFill>
              </a:rPr>
              <a:t>Extract The Feature of Hand Signs</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4: </a:t>
            </a:r>
            <a:r>
              <a:rPr lang="en-US" sz="1900">
                <a:solidFill>
                  <a:srgbClr val="1A1A1A"/>
                </a:solidFill>
              </a:rPr>
              <a:t>Compare With Stored Feature Of Extract</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5: </a:t>
            </a:r>
            <a:r>
              <a:rPr lang="en-US" sz="1900">
                <a:solidFill>
                  <a:srgbClr val="1A1A1A"/>
                </a:solidFill>
              </a:rPr>
              <a:t>If Match Found</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6: </a:t>
            </a:r>
            <a:r>
              <a:rPr lang="en-US" sz="1900">
                <a:solidFill>
                  <a:srgbClr val="1A1A1A"/>
                </a:solidFill>
              </a:rPr>
              <a:t>Output The Corresponding Display And Audio Signals</a:t>
            </a:r>
            <a:endParaRPr sz="19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1A1A1A"/>
                </a:solidFill>
              </a:rPr>
              <a:t>●</a:t>
            </a:r>
            <a:r>
              <a:rPr b="1" lang="en-US" sz="1900">
                <a:solidFill>
                  <a:srgbClr val="1A1A1A"/>
                </a:solidFill>
              </a:rPr>
              <a:t>Step 7: </a:t>
            </a:r>
            <a:r>
              <a:rPr lang="en-US" sz="1900">
                <a:solidFill>
                  <a:srgbClr val="1A1A1A"/>
                </a:solidFill>
              </a:rPr>
              <a:t>Stop</a:t>
            </a:r>
            <a:endParaRPr sz="1800">
              <a:solidFill>
                <a:srgbClr val="1A1A1A"/>
              </a:solidFill>
            </a:endParaRPr>
          </a:p>
        </p:txBody>
      </p:sp>
      <p:sp>
        <p:nvSpPr>
          <p:cNvPr id="189" name="Google Shape;189;g24cfc366411_0_1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90" name="Google Shape;190;g24cfc366411_0_14"/>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4cfc366411_0_21"/>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g24cfc366411_0_21"/>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RESULT</a:t>
            </a:r>
            <a:endParaRPr b="1" sz="2300">
              <a:solidFill>
                <a:srgbClr val="1A1A1A"/>
              </a:solidFill>
            </a:endParaRPr>
          </a:p>
          <a:p>
            <a:pPr indent="0" lvl="0" marL="0" rtl="0" algn="l">
              <a:lnSpc>
                <a:spcPct val="115000"/>
              </a:lnSpc>
              <a:spcBef>
                <a:spcPts val="0"/>
              </a:spcBef>
              <a:spcAft>
                <a:spcPts val="0"/>
              </a:spcAft>
              <a:buClr>
                <a:schemeClr val="dk1"/>
              </a:buClr>
              <a:buSzPts val="1100"/>
              <a:buFont typeface="Arial"/>
              <a:buNone/>
            </a:pPr>
            <a:r>
              <a:t/>
            </a:r>
            <a:endParaRPr b="1" sz="2300">
              <a:solidFill>
                <a:srgbClr val="1A1A1A"/>
              </a:solidFill>
            </a:endParaRPr>
          </a:p>
          <a:p>
            <a:pPr indent="0" lvl="0" marL="0" rtl="0" algn="l">
              <a:lnSpc>
                <a:spcPct val="115000"/>
              </a:lnSpc>
              <a:spcBef>
                <a:spcPts val="0"/>
              </a:spcBef>
              <a:spcAft>
                <a:spcPts val="0"/>
              </a:spcAft>
              <a:buClr>
                <a:schemeClr val="dk1"/>
              </a:buClr>
              <a:buSzPts val="1100"/>
              <a:buFont typeface="Arial"/>
              <a:buNone/>
            </a:pPr>
            <a:r>
              <a:t/>
            </a:r>
            <a:endParaRPr b="1" sz="23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700">
              <a:solidFill>
                <a:srgbClr val="1A1A1A"/>
              </a:solidFill>
            </a:endParaRPr>
          </a:p>
        </p:txBody>
      </p:sp>
      <p:sp>
        <p:nvSpPr>
          <p:cNvPr id="197" name="Google Shape;197;g24cfc366411_0_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98" name="Google Shape;198;g24cfc366411_0_21"/>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pic>
        <p:nvPicPr>
          <p:cNvPr id="199" name="Google Shape;199;g24cfc366411_0_21"/>
          <p:cNvPicPr preferRelativeResize="0"/>
          <p:nvPr/>
        </p:nvPicPr>
        <p:blipFill>
          <a:blip r:embed="rId4">
            <a:alphaModFix/>
          </a:blip>
          <a:stretch>
            <a:fillRect/>
          </a:stretch>
        </p:blipFill>
        <p:spPr>
          <a:xfrm>
            <a:off x="575238" y="2421400"/>
            <a:ext cx="7993526" cy="393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4cfc366411_0_28"/>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g24cfc366411_0_28"/>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RESULT</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700">
              <a:solidFill>
                <a:srgbClr val="1A1A1A"/>
              </a:solidFill>
            </a:endParaRPr>
          </a:p>
        </p:txBody>
      </p:sp>
      <p:sp>
        <p:nvSpPr>
          <p:cNvPr id="206" name="Google Shape;206;g24cfc366411_0_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07" name="Google Shape;207;g24cfc366411_0_28"/>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pic>
        <p:nvPicPr>
          <p:cNvPr id="208" name="Google Shape;208;g24cfc366411_0_28"/>
          <p:cNvPicPr preferRelativeResize="0"/>
          <p:nvPr/>
        </p:nvPicPr>
        <p:blipFill>
          <a:blip r:embed="rId4">
            <a:alphaModFix/>
          </a:blip>
          <a:stretch>
            <a:fillRect/>
          </a:stretch>
        </p:blipFill>
        <p:spPr>
          <a:xfrm>
            <a:off x="525025" y="2373800"/>
            <a:ext cx="8017751" cy="410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4cfc366411_0_35"/>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g24cfc366411_0_35"/>
          <p:cNvSpPr txBox="1"/>
          <p:nvPr/>
        </p:nvSpPr>
        <p:spPr>
          <a:xfrm>
            <a:off x="807575" y="1783450"/>
            <a:ext cx="7885500" cy="507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RESULT</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ctr">
              <a:spcBef>
                <a:spcPts val="0"/>
              </a:spcBef>
              <a:spcAft>
                <a:spcPts val="0"/>
              </a:spcAft>
              <a:buNone/>
            </a:pPr>
            <a:r>
              <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700">
              <a:solidFill>
                <a:srgbClr val="1A1A1A"/>
              </a:solidFill>
            </a:endParaRPr>
          </a:p>
        </p:txBody>
      </p:sp>
      <p:sp>
        <p:nvSpPr>
          <p:cNvPr id="215" name="Google Shape;215;g24cfc366411_0_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16" name="Google Shape;216;g24cfc366411_0_35"/>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pic>
        <p:nvPicPr>
          <p:cNvPr id="217" name="Google Shape;217;g24cfc366411_0_35"/>
          <p:cNvPicPr preferRelativeResize="0"/>
          <p:nvPr/>
        </p:nvPicPr>
        <p:blipFill>
          <a:blip r:embed="rId4">
            <a:alphaModFix/>
          </a:blip>
          <a:stretch>
            <a:fillRect/>
          </a:stretch>
        </p:blipFill>
        <p:spPr>
          <a:xfrm>
            <a:off x="365963" y="2229662"/>
            <a:ext cx="8412075" cy="418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4cfc366411_0_49"/>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g24cfc366411_0_49"/>
          <p:cNvSpPr txBox="1"/>
          <p:nvPr/>
        </p:nvSpPr>
        <p:spPr>
          <a:xfrm>
            <a:off x="419100" y="1805050"/>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FUTURE SCOPE AND CONCLUSION</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349250" lvl="0" marL="457200" rtl="0" algn="just">
              <a:lnSpc>
                <a:spcPct val="115000"/>
              </a:lnSpc>
              <a:spcBef>
                <a:spcPts val="0"/>
              </a:spcBef>
              <a:spcAft>
                <a:spcPts val="0"/>
              </a:spcAft>
              <a:buClr>
                <a:srgbClr val="1A1A1A"/>
              </a:buClr>
              <a:buSzPts val="1900"/>
              <a:buChar char="●"/>
            </a:pPr>
            <a:r>
              <a:rPr lang="en-US" sz="1900">
                <a:solidFill>
                  <a:srgbClr val="1A1A1A"/>
                </a:solidFill>
              </a:rPr>
              <a:t>This module can be used by various systems and applications as an option for voice search by deaf and dumb people.</a:t>
            </a:r>
            <a:endParaRPr sz="1900">
              <a:solidFill>
                <a:srgbClr val="1A1A1A"/>
              </a:solidFill>
            </a:endParaRPr>
          </a:p>
          <a:p>
            <a:pPr indent="0" lvl="0" marL="457200" rtl="0" algn="just">
              <a:lnSpc>
                <a:spcPct val="115000"/>
              </a:lnSpc>
              <a:spcBef>
                <a:spcPts val="0"/>
              </a:spcBef>
              <a:spcAft>
                <a:spcPts val="0"/>
              </a:spcAft>
              <a:buNone/>
            </a:pPr>
            <a:r>
              <a:t/>
            </a:r>
            <a:endParaRPr sz="1900">
              <a:solidFill>
                <a:srgbClr val="1A1A1A"/>
              </a:solidFill>
            </a:endParaRPr>
          </a:p>
          <a:p>
            <a:pPr indent="-349250" lvl="0" marL="457200" rtl="0" algn="just">
              <a:lnSpc>
                <a:spcPct val="115000"/>
              </a:lnSpc>
              <a:spcBef>
                <a:spcPts val="0"/>
              </a:spcBef>
              <a:spcAft>
                <a:spcPts val="0"/>
              </a:spcAft>
              <a:buClr>
                <a:srgbClr val="1A1A1A"/>
              </a:buClr>
              <a:buSzPts val="1900"/>
              <a:buChar char="●"/>
            </a:pPr>
            <a:r>
              <a:rPr lang="en-US" sz="1900">
                <a:solidFill>
                  <a:srgbClr val="1A1A1A"/>
                </a:solidFill>
              </a:rPr>
              <a:t>This module can also benefit deaf and dumb people in interacting with humans as well as computers.</a:t>
            </a:r>
            <a:endParaRPr sz="1900">
              <a:solidFill>
                <a:srgbClr val="1A1A1A"/>
              </a:solidFill>
            </a:endParaRPr>
          </a:p>
          <a:p>
            <a:pPr indent="0" lvl="0" marL="457200" rtl="0" algn="just">
              <a:lnSpc>
                <a:spcPct val="115000"/>
              </a:lnSpc>
              <a:spcBef>
                <a:spcPts val="0"/>
              </a:spcBef>
              <a:spcAft>
                <a:spcPts val="0"/>
              </a:spcAft>
              <a:buNone/>
            </a:pPr>
            <a:r>
              <a:t/>
            </a:r>
            <a:endParaRPr sz="1900">
              <a:solidFill>
                <a:srgbClr val="1A1A1A"/>
              </a:solidFill>
            </a:endParaRPr>
          </a:p>
          <a:p>
            <a:pPr indent="-349250" lvl="0" marL="457200" rtl="0" algn="just">
              <a:lnSpc>
                <a:spcPct val="115000"/>
              </a:lnSpc>
              <a:spcBef>
                <a:spcPts val="0"/>
              </a:spcBef>
              <a:spcAft>
                <a:spcPts val="0"/>
              </a:spcAft>
              <a:buClr>
                <a:srgbClr val="1A1A1A"/>
              </a:buClr>
              <a:buSzPts val="1900"/>
              <a:buChar char="●"/>
            </a:pPr>
            <a:r>
              <a:rPr lang="en-US" sz="1900">
                <a:solidFill>
                  <a:srgbClr val="1A1A1A"/>
                </a:solidFill>
              </a:rPr>
              <a:t>Also, this module is user friendly and do not need any special experience for using  it.</a:t>
            </a:r>
            <a:endParaRPr sz="19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A1A1A"/>
              </a:solidFill>
            </a:endParaRPr>
          </a:p>
        </p:txBody>
      </p:sp>
      <p:sp>
        <p:nvSpPr>
          <p:cNvPr id="224" name="Google Shape;224;g24cfc366411_0_4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25" name="Google Shape;225;g24cfc366411_0_49"/>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4cfc366411_0_56"/>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g24cfc366411_0_56"/>
          <p:cNvSpPr txBox="1"/>
          <p:nvPr/>
        </p:nvSpPr>
        <p:spPr>
          <a:xfrm>
            <a:off x="419100" y="1439950"/>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REFERENCES</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330200" lvl="0" marL="457200" rtl="0" algn="just">
              <a:lnSpc>
                <a:spcPct val="115000"/>
              </a:lnSpc>
              <a:spcBef>
                <a:spcPts val="0"/>
              </a:spcBef>
              <a:spcAft>
                <a:spcPts val="0"/>
              </a:spcAft>
              <a:buClr>
                <a:srgbClr val="1A1A1A"/>
              </a:buClr>
              <a:buSzPts val="1600"/>
              <a:buAutoNum type="arabicPeriod"/>
            </a:pPr>
            <a:r>
              <a:rPr lang="en-US" sz="1600">
                <a:solidFill>
                  <a:srgbClr val="1A1A1A"/>
                </a:solidFill>
              </a:rPr>
              <a:t>Abdul Mannan, Abdul Abbasi, Abdul Rehman Javed, Anam Ahsan, Thippa Reddy Gadekallu , and Qin Xin "Hypertuned Deep Convolutional Neural Network for Sign  Language Recognition" April 2022 Hindawi Computational Intelligence and Neuroscience Volume 2022.</a:t>
            </a:r>
            <a:endParaRPr sz="1600">
              <a:solidFill>
                <a:srgbClr val="1A1A1A"/>
              </a:solidFill>
            </a:endParaRPr>
          </a:p>
          <a:p>
            <a:pPr indent="-330200" lvl="0" marL="457200" rtl="0" algn="just">
              <a:lnSpc>
                <a:spcPct val="115000"/>
              </a:lnSpc>
              <a:spcBef>
                <a:spcPts val="0"/>
              </a:spcBef>
              <a:spcAft>
                <a:spcPts val="0"/>
              </a:spcAft>
              <a:buClr>
                <a:srgbClr val="1A1A1A"/>
              </a:buClr>
              <a:buSzPts val="1600"/>
              <a:buAutoNum type="arabicPeriod"/>
            </a:pPr>
            <a:r>
              <a:rPr lang="en-US" sz="1600">
                <a:solidFill>
                  <a:srgbClr val="1A1A1A"/>
                </a:solidFill>
              </a:rPr>
              <a:t>Carl Jose M. Guingab, Ron Andrew Relayo, Mark Joseph C. Sheng, John Ray D. Tamayo "Using Deep Learning in Sign Language Translation to Text" March 7, 2022 International Conference on Industrial Engineering and Operations Management Istanbul, Turkey</a:t>
            </a:r>
            <a:endParaRPr sz="1600">
              <a:solidFill>
                <a:srgbClr val="1A1A1A"/>
              </a:solidFill>
            </a:endParaRPr>
          </a:p>
          <a:p>
            <a:pPr indent="-330200" lvl="0" marL="457200" rtl="0" algn="just">
              <a:lnSpc>
                <a:spcPct val="115000"/>
              </a:lnSpc>
              <a:spcBef>
                <a:spcPts val="0"/>
              </a:spcBef>
              <a:spcAft>
                <a:spcPts val="0"/>
              </a:spcAft>
              <a:buClr>
                <a:srgbClr val="1A1A1A"/>
              </a:buClr>
              <a:buSzPts val="1600"/>
              <a:buAutoNum type="arabicPeriod"/>
            </a:pPr>
            <a:r>
              <a:rPr lang="en-US" sz="1600">
                <a:solidFill>
                  <a:srgbClr val="1A1A1A"/>
                </a:solidFill>
              </a:rPr>
              <a:t>Joyeeta Singha , Karen Das “Indian Sign Language Recognition Using  Eigen Value Weighted Euclidean Distance Based Classification Technique” .Assam Don Bosco University  Guwahati,  India</a:t>
            </a:r>
            <a:endParaRPr sz="1600">
              <a:solidFill>
                <a:srgbClr val="1A1A1A"/>
              </a:solidFill>
            </a:endParaRPr>
          </a:p>
          <a:p>
            <a:pPr indent="-330200" lvl="0" marL="457200" rtl="0" algn="just">
              <a:lnSpc>
                <a:spcPct val="115000"/>
              </a:lnSpc>
              <a:spcBef>
                <a:spcPts val="0"/>
              </a:spcBef>
              <a:spcAft>
                <a:spcPts val="0"/>
              </a:spcAft>
              <a:buClr>
                <a:srgbClr val="1A1A1A"/>
              </a:buClr>
              <a:buSzPts val="1600"/>
              <a:buAutoNum type="arabicPeriod"/>
            </a:pPr>
            <a:r>
              <a:rPr lang="en-US" sz="1600">
                <a:solidFill>
                  <a:srgbClr val="1A1A1A"/>
                </a:solidFill>
              </a:rPr>
              <a:t>Peng  Liu , Xiangxiang Li , Haiting Cui, Shanshan Li  and  Yafei Yuan “Hand Gesture Recognition Based on Single -Shot Multibox Detector Deep Learning “ 30 December 2019.</a:t>
            </a:r>
            <a:endParaRPr sz="16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A1A1A"/>
              </a:solidFill>
            </a:endParaRPr>
          </a:p>
        </p:txBody>
      </p:sp>
      <p:sp>
        <p:nvSpPr>
          <p:cNvPr id="232" name="Google Shape;232;g24cfc366411_0_5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33" name="Google Shape;233;g24cfc366411_0_56"/>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cfc366411_0_63"/>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g24cfc366411_0_63"/>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REFERENCES</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just">
              <a:lnSpc>
                <a:spcPct val="115000"/>
              </a:lnSpc>
              <a:spcBef>
                <a:spcPts val="0"/>
              </a:spcBef>
              <a:spcAft>
                <a:spcPts val="0"/>
              </a:spcAft>
              <a:buNone/>
            </a:pPr>
            <a:r>
              <a:rPr lang="en-US" sz="1600">
                <a:solidFill>
                  <a:srgbClr val="1A1A1A"/>
                </a:solidFill>
              </a:rPr>
              <a:t>5.  	Aerpula Swetha, Vamja Pooja, Vundi Vedavyas,  Challa Datha Venkata Naga  Sai  </a:t>
            </a:r>
            <a:endParaRPr sz="1600">
              <a:solidFill>
                <a:srgbClr val="1A1A1A"/>
              </a:solidFill>
            </a:endParaRPr>
          </a:p>
          <a:p>
            <a:pPr indent="0" lvl="0" marL="457200" rtl="0" algn="just">
              <a:lnSpc>
                <a:spcPct val="115000"/>
              </a:lnSpc>
              <a:spcBef>
                <a:spcPts val="0"/>
              </a:spcBef>
              <a:spcAft>
                <a:spcPts val="0"/>
              </a:spcAft>
              <a:buNone/>
            </a:pPr>
            <a:r>
              <a:rPr lang="en-US" sz="1600">
                <a:solidFill>
                  <a:srgbClr val="1A1A1A"/>
                </a:solidFill>
              </a:rPr>
              <a:t>Kiran,  Sadu  Sravani "Sign Language To  Speech  Translation  Using  Machine  </a:t>
            </a:r>
            <a:endParaRPr sz="1600">
              <a:solidFill>
                <a:srgbClr val="1A1A1A"/>
              </a:solidFill>
            </a:endParaRPr>
          </a:p>
          <a:p>
            <a:pPr indent="0" lvl="0" marL="457200" rtl="0" algn="just">
              <a:lnSpc>
                <a:spcPct val="115000"/>
              </a:lnSpc>
              <a:spcBef>
                <a:spcPts val="0"/>
              </a:spcBef>
              <a:spcAft>
                <a:spcPts val="0"/>
              </a:spcAft>
              <a:buNone/>
            </a:pPr>
            <a:r>
              <a:rPr lang="en-US" sz="1600">
                <a:solidFill>
                  <a:srgbClr val="1A1A1A"/>
                </a:solidFill>
              </a:rPr>
              <a:t>Learning"  July  2022  Journal of Engineering Sciences Vol 13 Issue 7</a:t>
            </a:r>
            <a:endParaRPr sz="1600">
              <a:solidFill>
                <a:srgbClr val="1A1A1A"/>
              </a:solidFill>
            </a:endParaRPr>
          </a:p>
          <a:p>
            <a:pPr indent="0" lvl="0" marL="457200" rtl="0" algn="just">
              <a:lnSpc>
                <a:spcPct val="115000"/>
              </a:lnSpc>
              <a:spcBef>
                <a:spcPts val="0"/>
              </a:spcBef>
              <a:spcAft>
                <a:spcPts val="0"/>
              </a:spcAft>
              <a:buNone/>
            </a:pPr>
            <a:r>
              <a:t/>
            </a:r>
            <a:endParaRPr sz="16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600">
                <a:solidFill>
                  <a:srgbClr val="1A1A1A"/>
                </a:solidFill>
              </a:rPr>
              <a:t>6. 	M.  Madhiarasan, Partha Pratim Roy  "A   Comprehensive  Review  of  Sign     </a:t>
            </a:r>
            <a:endParaRPr sz="1600">
              <a:solidFill>
                <a:srgbClr val="1A1A1A"/>
              </a:solidFill>
            </a:endParaRPr>
          </a:p>
          <a:p>
            <a:pPr indent="0" lvl="0" marL="457200" rtl="0" algn="just">
              <a:lnSpc>
                <a:spcPct val="115000"/>
              </a:lnSpc>
              <a:spcBef>
                <a:spcPts val="0"/>
              </a:spcBef>
              <a:spcAft>
                <a:spcPts val="0"/>
              </a:spcAft>
              <a:buClr>
                <a:schemeClr val="dk1"/>
              </a:buClr>
              <a:buSzPts val="1100"/>
              <a:buFont typeface="Arial"/>
              <a:buNone/>
            </a:pPr>
            <a:r>
              <a:rPr lang="en-US" sz="1600">
                <a:solidFill>
                  <a:srgbClr val="1A1A1A"/>
                </a:solidFill>
              </a:rPr>
              <a:t>Language  Recognition :    Different Types, Modalities, and Datasets" April  2022 </a:t>
            </a:r>
            <a:endParaRPr sz="1600">
              <a:solidFill>
                <a:srgbClr val="1A1A1A"/>
              </a:solidFill>
            </a:endParaRPr>
          </a:p>
          <a:p>
            <a:pPr indent="0" lvl="0" marL="457200" rtl="0" algn="just">
              <a:lnSpc>
                <a:spcPct val="115000"/>
              </a:lnSpc>
              <a:spcBef>
                <a:spcPts val="0"/>
              </a:spcBef>
              <a:spcAft>
                <a:spcPts val="0"/>
              </a:spcAft>
              <a:buClr>
                <a:schemeClr val="dk1"/>
              </a:buClr>
              <a:buSzPts val="1100"/>
              <a:buFont typeface="Arial"/>
              <a:buNone/>
            </a:pPr>
            <a:r>
              <a:rPr lang="en-US" sz="1600">
                <a:solidFill>
                  <a:srgbClr val="1A1A1A"/>
                </a:solidFill>
              </a:rPr>
              <a:t>Journal of Latex class files.</a:t>
            </a:r>
            <a:endParaRPr sz="1600">
              <a:solidFill>
                <a:srgbClr val="1A1A1A"/>
              </a:solidFill>
            </a:endParaRPr>
          </a:p>
          <a:p>
            <a:pPr indent="0" lvl="0" marL="457200" rtl="0" algn="just">
              <a:lnSpc>
                <a:spcPct val="115000"/>
              </a:lnSpc>
              <a:spcBef>
                <a:spcPts val="0"/>
              </a:spcBef>
              <a:spcAft>
                <a:spcPts val="0"/>
              </a:spcAft>
              <a:buClr>
                <a:schemeClr val="dk1"/>
              </a:buClr>
              <a:buSzPts val="1100"/>
              <a:buFont typeface="Arial"/>
              <a:buNone/>
            </a:pPr>
            <a:r>
              <a:t/>
            </a:r>
            <a:endParaRPr sz="16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700">
                <a:solidFill>
                  <a:srgbClr val="1A1A1A"/>
                </a:solidFill>
              </a:rPr>
              <a:t>7.  	</a:t>
            </a:r>
            <a:r>
              <a:rPr lang="en-US" sz="1600">
                <a:solidFill>
                  <a:srgbClr val="1A1A1A"/>
                </a:solidFill>
              </a:rPr>
              <a:t>Phat  Nguyen Huu and Tan  Phung Ngoc “Hand Gesture Recognition  Algorithm </a:t>
            </a:r>
            <a:endParaRPr sz="1600">
              <a:solidFill>
                <a:srgbClr val="1A1A1A"/>
              </a:solidFill>
            </a:endParaRPr>
          </a:p>
          <a:p>
            <a:pPr indent="457200" lvl="0" marL="0" rtl="0" algn="just">
              <a:lnSpc>
                <a:spcPct val="115000"/>
              </a:lnSpc>
              <a:spcBef>
                <a:spcPts val="0"/>
              </a:spcBef>
              <a:spcAft>
                <a:spcPts val="0"/>
              </a:spcAft>
              <a:buClr>
                <a:schemeClr val="dk1"/>
              </a:buClr>
              <a:buSzPts val="1100"/>
              <a:buFont typeface="Arial"/>
              <a:buNone/>
            </a:pPr>
            <a:r>
              <a:rPr lang="en-US" sz="1600">
                <a:solidFill>
                  <a:srgbClr val="1A1A1A"/>
                </a:solidFill>
              </a:rPr>
              <a:t>Using  SVM  and  HOG Model  for Control of Robotic System”</a:t>
            </a:r>
            <a:endParaRPr sz="1600">
              <a:solidFill>
                <a:srgbClr val="1A1A1A"/>
              </a:solidFill>
            </a:endParaRPr>
          </a:p>
          <a:p>
            <a:pPr indent="457200" lvl="0" marL="0" rtl="0" algn="just">
              <a:lnSpc>
                <a:spcPct val="115000"/>
              </a:lnSpc>
              <a:spcBef>
                <a:spcPts val="0"/>
              </a:spcBef>
              <a:spcAft>
                <a:spcPts val="0"/>
              </a:spcAft>
              <a:buClr>
                <a:schemeClr val="dk1"/>
              </a:buClr>
              <a:buSzPts val="1100"/>
              <a:buFont typeface="Arial"/>
              <a:buNone/>
            </a:pPr>
            <a:r>
              <a:t/>
            </a:r>
            <a:endParaRPr sz="16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700">
                <a:solidFill>
                  <a:srgbClr val="1A1A1A"/>
                </a:solidFill>
              </a:rPr>
              <a:t>8. 	</a:t>
            </a:r>
            <a:r>
              <a:rPr lang="en-US" sz="1600">
                <a:solidFill>
                  <a:srgbClr val="1A1A1A"/>
                </a:solidFill>
              </a:rPr>
              <a:t>Kulandai Josephine Julina Joseph, Sree Sharmila Thangaswamy "Recognition of </a:t>
            </a:r>
            <a:endParaRPr sz="16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600">
                <a:solidFill>
                  <a:srgbClr val="1A1A1A"/>
                </a:solidFill>
              </a:rPr>
              <a:t>        Hand Signs Based on Geometrical Feature using Machine  Learning   and   Deep   </a:t>
            </a:r>
            <a:endParaRPr sz="16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600">
                <a:solidFill>
                  <a:srgbClr val="1A1A1A"/>
                </a:solidFill>
              </a:rPr>
              <a:t>        Learning    Approaches"   2021  Revista Argentina de Clínica Psicológica</a:t>
            </a:r>
            <a:endParaRPr sz="16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900">
              <a:solidFill>
                <a:srgbClr val="1A1A1A"/>
              </a:solidFill>
            </a:endParaRPr>
          </a:p>
        </p:txBody>
      </p:sp>
      <p:sp>
        <p:nvSpPr>
          <p:cNvPr id="240" name="Google Shape;240;g24cfc366411_0_6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41" name="Google Shape;241;g24cfc366411_0_63"/>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4cfc366411_0_70"/>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g24cfc366411_0_70"/>
          <p:cNvSpPr txBox="1"/>
          <p:nvPr/>
        </p:nvSpPr>
        <p:spPr>
          <a:xfrm>
            <a:off x="218650" y="1805050"/>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REFERENCES</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700">
                <a:solidFill>
                  <a:srgbClr val="1A1A1A"/>
                </a:solidFill>
              </a:rPr>
              <a:t>9. 	Paulo Trigueiros, Fernando  Ribeiro,   Luís  Paulo  Reis  "A  comparison  of  </a:t>
            </a:r>
            <a:endParaRPr sz="1700">
              <a:solidFill>
                <a:srgbClr val="1A1A1A"/>
              </a:solidFill>
            </a:endParaRPr>
          </a:p>
          <a:p>
            <a:pPr indent="457200" lvl="0" marL="0" rtl="0" algn="just">
              <a:lnSpc>
                <a:spcPct val="115000"/>
              </a:lnSpc>
              <a:spcBef>
                <a:spcPts val="0"/>
              </a:spcBef>
              <a:spcAft>
                <a:spcPts val="0"/>
              </a:spcAft>
              <a:buClr>
                <a:schemeClr val="dk1"/>
              </a:buClr>
              <a:buSzPts val="1100"/>
              <a:buFont typeface="Arial"/>
              <a:buNone/>
            </a:pPr>
            <a:r>
              <a:rPr lang="en-US" sz="1700">
                <a:solidFill>
                  <a:srgbClr val="1A1A1A"/>
                </a:solidFill>
              </a:rPr>
              <a:t>machine   learning  algorithms applied to hand gesture recognition" 2021.</a:t>
            </a:r>
            <a:endParaRPr sz="1700">
              <a:solidFill>
                <a:srgbClr val="1A1A1A"/>
              </a:solidFill>
            </a:endParaRPr>
          </a:p>
          <a:p>
            <a:pPr indent="457200" lvl="0" marL="0" rtl="0" algn="just">
              <a:lnSpc>
                <a:spcPct val="115000"/>
              </a:lnSpc>
              <a:spcBef>
                <a:spcPts val="0"/>
              </a:spcBef>
              <a:spcAft>
                <a:spcPts val="0"/>
              </a:spcAft>
              <a:buClr>
                <a:schemeClr val="dk1"/>
              </a:buClr>
              <a:buSzPts val="1100"/>
              <a:buFont typeface="Arial"/>
              <a:buNone/>
            </a:pPr>
            <a:r>
              <a:t/>
            </a:r>
            <a:endParaRPr sz="17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1700">
                <a:solidFill>
                  <a:srgbClr val="1A1A1A"/>
                </a:solidFill>
              </a:rPr>
              <a:t>10.  Sura Abdulmunem Mohammed Al-Juboori, Hissah  Almutairi,  Rasha  Almajed,  </a:t>
            </a:r>
            <a:endParaRPr sz="1700">
              <a:solidFill>
                <a:srgbClr val="1A1A1A"/>
              </a:solidFill>
            </a:endParaRPr>
          </a:p>
          <a:p>
            <a:pPr indent="457200" lvl="0" marL="0" rtl="0" algn="just">
              <a:lnSpc>
                <a:spcPct val="115000"/>
              </a:lnSpc>
              <a:spcBef>
                <a:spcPts val="0"/>
              </a:spcBef>
              <a:spcAft>
                <a:spcPts val="0"/>
              </a:spcAft>
              <a:buClr>
                <a:schemeClr val="dk1"/>
              </a:buClr>
              <a:buSzPts val="1100"/>
              <a:buFont typeface="Arial"/>
              <a:buNone/>
            </a:pPr>
            <a:r>
              <a:rPr lang="en-US" sz="1700">
                <a:solidFill>
                  <a:srgbClr val="1A1A1A"/>
                </a:solidFill>
              </a:rPr>
              <a:t>Amer Ibrahim, Hassan Muwafaq Gheni "Detection  of  hand  gestures  with  </a:t>
            </a:r>
            <a:endParaRPr sz="1700">
              <a:solidFill>
                <a:srgbClr val="1A1A1A"/>
              </a:solidFill>
            </a:endParaRPr>
          </a:p>
          <a:p>
            <a:pPr indent="0" lvl="0" marL="457200" rtl="0" algn="just">
              <a:lnSpc>
                <a:spcPct val="115000"/>
              </a:lnSpc>
              <a:spcBef>
                <a:spcPts val="0"/>
              </a:spcBef>
              <a:spcAft>
                <a:spcPts val="0"/>
              </a:spcAft>
              <a:buClr>
                <a:schemeClr val="dk1"/>
              </a:buClr>
              <a:buSzPts val="1100"/>
              <a:buFont typeface="Arial"/>
              <a:buNone/>
            </a:pPr>
            <a:r>
              <a:rPr lang="en-US" sz="1700">
                <a:solidFill>
                  <a:srgbClr val="1A1A1A"/>
                </a:solidFill>
              </a:rPr>
              <a:t>human  computer  recognition by using support vector machine" April 2022 Periodicals of Engineering and Natural Sciences Vol.10, No. 32</a:t>
            </a:r>
            <a:endParaRPr b="1" sz="2600">
              <a:solidFill>
                <a:srgbClr val="1A1A1A"/>
              </a:solidFill>
            </a:endParaRPr>
          </a:p>
        </p:txBody>
      </p:sp>
      <p:sp>
        <p:nvSpPr>
          <p:cNvPr id="248" name="Google Shape;248;g24cfc366411_0_7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49" name="Google Shape;249;g24cfc366411_0_70"/>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
          <p:cNvSpPr txBox="1"/>
          <p:nvPr/>
        </p:nvSpPr>
        <p:spPr>
          <a:xfrm>
            <a:off x="609600" y="1447800"/>
            <a:ext cx="3276600"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Table of Contents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Introduction</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Challenges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Objectives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Literature Survey</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Problem Statement</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Solution Proposed</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 Requirement Analysis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 Algorithm/Methods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 Results</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Conclusion</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 Future Work</a:t>
            </a:r>
            <a:endParaRPr/>
          </a:p>
          <a:p>
            <a:pPr indent="-152400" lvl="0" marL="0" marR="0" rtl="0" algn="l">
              <a:lnSpc>
                <a:spcPct val="10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References</a:t>
            </a:r>
            <a:endParaRPr/>
          </a:p>
        </p:txBody>
      </p:sp>
      <p:sp>
        <p:nvSpPr>
          <p:cNvPr id="103" name="Google Shape;103;p2"/>
          <p:cNvSpPr txBox="1"/>
          <p:nvPr/>
        </p:nvSpPr>
        <p:spPr>
          <a:xfrm>
            <a:off x="381000" y="1804835"/>
            <a:ext cx="5562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rPr>
              <a:t>       </a:t>
            </a:r>
            <a:endParaRPr b="0" i="0" sz="1800" u="none">
              <a:solidFill>
                <a:schemeClr val="dk1"/>
              </a:solidFill>
              <a:latin typeface="Arial"/>
              <a:ea typeface="Arial"/>
              <a:cs typeface="Arial"/>
              <a:sym typeface="Arial"/>
            </a:endParaRPr>
          </a:p>
        </p:txBody>
      </p:sp>
      <p:sp>
        <p:nvSpPr>
          <p:cNvPr id="104" name="Google Shape;104;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05" name="Google Shape;105;p2"/>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4cfc366411_0_77"/>
          <p:cNvSpPr txBox="1"/>
          <p:nvPr/>
        </p:nvSpPr>
        <p:spPr>
          <a:xfrm>
            <a:off x="0" y="1219200"/>
            <a:ext cx="9144000" cy="76200"/>
          </a:xfrm>
          <a:prstGeom prst="rect">
            <a:avLst/>
          </a:prstGeom>
          <a:solidFill>
            <a:schemeClr val="accent2">
              <a:alpha val="48630"/>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 name="Google Shape;255;g24cfc366411_0_77"/>
          <p:cNvSpPr txBox="1"/>
          <p:nvPr/>
        </p:nvSpPr>
        <p:spPr>
          <a:xfrm>
            <a:off x="304800" y="3074625"/>
            <a:ext cx="8305800" cy="260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300">
                <a:solidFill>
                  <a:srgbClr val="595959"/>
                </a:solidFill>
              </a:rPr>
              <a:t>                                                          </a:t>
            </a:r>
            <a:r>
              <a:rPr lang="en-US" sz="1300">
                <a:solidFill>
                  <a:srgbClr val="1A1A1A"/>
                </a:solidFill>
              </a:rPr>
              <a:t> </a:t>
            </a:r>
            <a:r>
              <a:rPr lang="en-US" sz="4500">
                <a:solidFill>
                  <a:srgbClr val="1A1A1A"/>
                </a:solidFill>
              </a:rPr>
              <a:t>THANK YOU</a:t>
            </a:r>
            <a:endParaRPr sz="4500">
              <a:solidFill>
                <a:srgbClr val="1A1A1A"/>
              </a:solidFill>
            </a:endParaRPr>
          </a:p>
          <a:p>
            <a:pPr indent="0" lvl="0" marL="0" marR="0" rtl="0" algn="l">
              <a:lnSpc>
                <a:spcPct val="100000"/>
              </a:lnSpc>
              <a:spcBef>
                <a:spcPts val="1200"/>
              </a:spcBef>
              <a:spcAft>
                <a:spcPts val="0"/>
              </a:spcAft>
              <a:buNone/>
            </a:pPr>
            <a:r>
              <a:t/>
            </a:r>
            <a:endParaRPr b="1" sz="2300">
              <a:solidFill>
                <a:srgbClr val="1A1A1A"/>
              </a:solidFill>
            </a:endParaRPr>
          </a:p>
          <a:p>
            <a:pPr indent="0" lvl="0" marL="0" rtl="0" algn="just">
              <a:lnSpc>
                <a:spcPct val="115000"/>
              </a:lnSpc>
              <a:spcBef>
                <a:spcPts val="0"/>
              </a:spcBef>
              <a:spcAft>
                <a:spcPts val="0"/>
              </a:spcAft>
              <a:buClr>
                <a:schemeClr val="dk1"/>
              </a:buClr>
              <a:buSzPts val="1100"/>
              <a:buFont typeface="Arial"/>
              <a:buNone/>
            </a:pPr>
            <a:r>
              <a:t/>
            </a:r>
            <a:endParaRPr sz="13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t/>
            </a:r>
            <a:endParaRPr sz="1800">
              <a:solidFill>
                <a:srgbClr val="1A1A1A"/>
              </a:solidFill>
            </a:endParaRPr>
          </a:p>
        </p:txBody>
      </p:sp>
      <p:sp>
        <p:nvSpPr>
          <p:cNvPr id="256" name="Google Shape;256;g24cfc366411_0_7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257" name="Google Shape;257;g24cfc366411_0_77"/>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3"/>
          <p:cNvSpPr txBox="1"/>
          <p:nvPr/>
        </p:nvSpPr>
        <p:spPr>
          <a:xfrm>
            <a:off x="109425" y="1804975"/>
            <a:ext cx="9034200" cy="483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INTRODUCTION</a:t>
            </a:r>
            <a:endParaRPr b="1" sz="23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Nowadays pattern recognition and gesture recognition are the growing fields of research.</a:t>
            </a:r>
            <a:endParaRPr sz="17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Being a significant part in non-verbal communication hand gestures are playing vital role in our daily life.</a:t>
            </a:r>
            <a:endParaRPr sz="17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Hand Gesture recognition system provides us an innovative, natural, user friendly way of interaction with the computer which is more familiar to the human beings.</a:t>
            </a:r>
            <a:endParaRPr sz="17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There are many ways to interact with a computer nowadays including voice searches and voice assistant.</a:t>
            </a:r>
            <a:endParaRPr sz="17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But what if the user is mute and is unable to speak.</a:t>
            </a:r>
            <a:endParaRPr sz="1700">
              <a:solidFill>
                <a:srgbClr val="1A1A1A"/>
              </a:solidFill>
            </a:endParaRPr>
          </a:p>
          <a:p>
            <a:pPr indent="-336550" lvl="0" marL="457200" marR="3176110" rtl="0" algn="just">
              <a:lnSpc>
                <a:spcPct val="95000"/>
              </a:lnSpc>
              <a:spcBef>
                <a:spcPts val="0"/>
              </a:spcBef>
              <a:spcAft>
                <a:spcPts val="0"/>
              </a:spcAft>
              <a:buClr>
                <a:srgbClr val="1A1A1A"/>
              </a:buClr>
              <a:buSzPts val="1700"/>
              <a:buChar char="●"/>
            </a:pPr>
            <a:r>
              <a:rPr lang="en-US" sz="1700">
                <a:solidFill>
                  <a:srgbClr val="1A1A1A"/>
                </a:solidFill>
              </a:rPr>
              <a:t>Therefore, we are working on a system that can recognise hand gestures for deaf and dumb people.</a:t>
            </a:r>
            <a:endParaRPr sz="1700">
              <a:solidFill>
                <a:srgbClr val="1A1A1A"/>
              </a:solidFill>
            </a:endParaRPr>
          </a:p>
          <a:p>
            <a:pPr indent="0" lvl="0" marL="0" marR="2833210" rtl="0" algn="just">
              <a:lnSpc>
                <a:spcPct val="95000"/>
              </a:lnSpc>
              <a:spcBef>
                <a:spcPts val="0"/>
              </a:spcBef>
              <a:spcAft>
                <a:spcPts val="0"/>
              </a:spcAft>
              <a:buSzPts val="1100"/>
              <a:buNone/>
            </a:pPr>
            <a:r>
              <a:t/>
            </a:r>
            <a:endParaRPr b="1" sz="2300">
              <a:solidFill>
                <a:srgbClr val="1A1A1A"/>
              </a:solidFill>
            </a:endParaRPr>
          </a:p>
        </p:txBody>
      </p:sp>
      <p:sp>
        <p:nvSpPr>
          <p:cNvPr id="112" name="Google Shape;112;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13" name="Google Shape;113;p3"/>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pic>
        <p:nvPicPr>
          <p:cNvPr id="114" name="Google Shape;114;p3"/>
          <p:cNvPicPr preferRelativeResize="0"/>
          <p:nvPr/>
        </p:nvPicPr>
        <p:blipFill>
          <a:blip r:embed="rId4">
            <a:alphaModFix/>
          </a:blip>
          <a:stretch>
            <a:fillRect/>
          </a:stretch>
        </p:blipFill>
        <p:spPr>
          <a:xfrm>
            <a:off x="6215538" y="3304525"/>
            <a:ext cx="2623375" cy="212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4"/>
          <p:cNvSpPr txBox="1"/>
          <p:nvPr/>
        </p:nvSpPr>
        <p:spPr>
          <a:xfrm>
            <a:off x="381000" y="1804975"/>
            <a:ext cx="87630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chemeClr val="dk1"/>
                </a:solidFill>
              </a:rPr>
              <a:t>CHALLENGES</a:t>
            </a:r>
            <a:endParaRPr b="1" sz="2300">
              <a:solidFill>
                <a:schemeClr val="dk1"/>
              </a:solidFill>
            </a:endParaRPr>
          </a:p>
          <a:p>
            <a:pPr indent="0" lvl="0" marL="0" marR="0" rtl="0" algn="ctr">
              <a:lnSpc>
                <a:spcPct val="100000"/>
              </a:lnSpc>
              <a:spcBef>
                <a:spcPts val="0"/>
              </a:spcBef>
              <a:spcAft>
                <a:spcPts val="0"/>
              </a:spcAft>
              <a:buNone/>
            </a:pPr>
            <a:r>
              <a:t/>
            </a:r>
            <a:endParaRPr b="1" sz="23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We faced challenge in collecting the dataset having the features required by us.</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Also while training the model, the </a:t>
            </a:r>
            <a:r>
              <a:rPr lang="en-US" sz="2000">
                <a:solidFill>
                  <a:schemeClr val="dk1"/>
                </a:solidFill>
              </a:rPr>
              <a:t>model</a:t>
            </a:r>
            <a:r>
              <a:rPr lang="en-US" sz="2000">
                <a:solidFill>
                  <a:schemeClr val="dk1"/>
                </a:solidFill>
              </a:rPr>
              <a:t> was having low accuracy due to background noise.</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The trained model was having low accuracy due to the similarities in the hand gestures and they were difficult to recognise.</a:t>
            </a:r>
            <a:endParaRPr sz="2000">
              <a:solidFill>
                <a:schemeClr val="dk1"/>
              </a:solidFill>
            </a:endParaRPr>
          </a:p>
        </p:txBody>
      </p:sp>
      <p:sp>
        <p:nvSpPr>
          <p:cNvPr id="121" name="Google Shape;121;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22" name="Google Shape;122;p4"/>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5"/>
          <p:cNvSpPr txBox="1"/>
          <p:nvPr/>
        </p:nvSpPr>
        <p:spPr>
          <a:xfrm>
            <a:off x="59275" y="1804975"/>
            <a:ext cx="90846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OBJECTIVE</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rgbClr val="1A1A1A"/>
                </a:solidFill>
              </a:rPr>
              <a:t>●To publish review  and research paper</a:t>
            </a:r>
            <a:endParaRPr sz="20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2000">
                <a:solidFill>
                  <a:srgbClr val="1A1A1A"/>
                </a:solidFill>
              </a:rPr>
              <a:t>●To detect and devise the problems faced by deaf and dumb people and find a solution for the same.  </a:t>
            </a:r>
            <a:endParaRPr sz="20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2000">
                <a:solidFill>
                  <a:srgbClr val="1A1A1A"/>
                </a:solidFill>
              </a:rPr>
              <a:t>●To build a cost effective and easy to use system for deaf and dumb people.       </a:t>
            </a:r>
            <a:endParaRPr sz="2000">
              <a:solidFill>
                <a:srgbClr val="1A1A1A"/>
              </a:solidFill>
            </a:endParaRPr>
          </a:p>
          <a:p>
            <a:pPr indent="0" lvl="0" marL="0" rtl="0" algn="just">
              <a:lnSpc>
                <a:spcPct val="115000"/>
              </a:lnSpc>
              <a:spcBef>
                <a:spcPts val="0"/>
              </a:spcBef>
              <a:spcAft>
                <a:spcPts val="0"/>
              </a:spcAft>
              <a:buClr>
                <a:schemeClr val="dk1"/>
              </a:buClr>
              <a:buSzPts val="1100"/>
              <a:buFont typeface="Arial"/>
              <a:buNone/>
            </a:pPr>
            <a:r>
              <a:rPr lang="en-US" sz="2000">
                <a:solidFill>
                  <a:srgbClr val="1A1A1A"/>
                </a:solidFill>
              </a:rPr>
              <a:t>●To  design and implement  a complete system that can detect , recognize and intercept  the hand gestures through computer vision in real time .</a:t>
            </a:r>
            <a:endParaRPr sz="20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p:txBody>
      </p:sp>
      <p:sp>
        <p:nvSpPr>
          <p:cNvPr id="129" name="Google Shape;129;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30" name="Google Shape;130;p5"/>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6"/>
          <p:cNvSpPr txBox="1"/>
          <p:nvPr/>
        </p:nvSpPr>
        <p:spPr>
          <a:xfrm>
            <a:off x="60600" y="1805075"/>
            <a:ext cx="9022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LITERATURE SURVEY</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0" lvl="0" marL="0" marR="0" rtl="0" algn="l">
              <a:lnSpc>
                <a:spcPct val="100000"/>
              </a:lnSpc>
              <a:spcBef>
                <a:spcPts val="0"/>
              </a:spcBef>
              <a:spcAft>
                <a:spcPts val="0"/>
              </a:spcAft>
              <a:buNone/>
            </a:pPr>
            <a:r>
              <a:t/>
            </a:r>
            <a:endParaRPr b="1" sz="2300">
              <a:solidFill>
                <a:srgbClr val="1A1A1A"/>
              </a:solidFill>
            </a:endParaRPr>
          </a:p>
        </p:txBody>
      </p:sp>
      <p:sp>
        <p:nvSpPr>
          <p:cNvPr id="137" name="Google Shape;137;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38" name="Google Shape;138;p6"/>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graphicFrame>
        <p:nvGraphicFramePr>
          <p:cNvPr id="139" name="Google Shape;139;p6"/>
          <p:cNvGraphicFramePr/>
          <p:nvPr/>
        </p:nvGraphicFramePr>
        <p:xfrm>
          <a:off x="60600" y="2385000"/>
          <a:ext cx="3000000" cy="3000000"/>
        </p:xfrm>
        <a:graphic>
          <a:graphicData uri="http://schemas.openxmlformats.org/drawingml/2006/table">
            <a:tbl>
              <a:tblPr>
                <a:noFill/>
                <a:tableStyleId>{5290A20B-0C3D-4F8B-9DD5-5731E03BF520}</a:tableStyleId>
              </a:tblPr>
              <a:tblGrid>
                <a:gridCol w="564225"/>
                <a:gridCol w="3464150"/>
                <a:gridCol w="3301150"/>
                <a:gridCol w="1600300"/>
              </a:tblGrid>
              <a:tr h="772225">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Sr. No.</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Paper Name</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Description</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Publication Date</a:t>
                      </a:r>
                      <a:endParaRPr sz="1600"/>
                    </a:p>
                  </a:txBody>
                  <a:tcPr marT="91425" marB="91425" marR="91425" marL="91425"/>
                </a:tc>
              </a:tr>
              <a:tr h="1263350">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01</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Hypertuned Deep Convolutional Neural Network for Sign Language Recognition</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This study is about sign language translation into text; this technology is for those experiencing difficulty in</a:t>
                      </a:r>
                      <a:endParaRPr sz="1600">
                        <a:solidFill>
                          <a:srgbClr val="1A1A1A"/>
                        </a:solidFill>
                      </a:endParaRPr>
                    </a:p>
                    <a:p>
                      <a:pPr indent="0" lvl="0" marL="0" rtl="0" algn="l">
                        <a:lnSpc>
                          <a:spcPct val="100000"/>
                        </a:lnSpc>
                        <a:spcBef>
                          <a:spcPts val="0"/>
                        </a:spcBef>
                        <a:spcAft>
                          <a:spcPts val="0"/>
                        </a:spcAft>
                        <a:buClr>
                          <a:schemeClr val="dk1"/>
                        </a:buClr>
                        <a:buSzPts val="1100"/>
                        <a:buFont typeface="Arial"/>
                        <a:buNone/>
                      </a:pPr>
                      <a:r>
                        <a:rPr lang="en-US" sz="1600">
                          <a:solidFill>
                            <a:srgbClr val="1A1A1A"/>
                          </a:solidFill>
                        </a:rPr>
                        <a:t>communicating.</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April 30, 2022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r h="1931200">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OpenHands: Making Sign Language Recognition Accessible with</a:t>
                      </a:r>
                      <a:endParaRPr sz="1600">
                        <a:solidFill>
                          <a:srgbClr val="1A1A1A"/>
                        </a:solidFill>
                      </a:endParaRPr>
                    </a:p>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Pose-based Pretrained Models across Languages</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US" sz="1600">
                          <a:solidFill>
                            <a:srgbClr val="1A1A1A"/>
                          </a:solidFill>
                        </a:rPr>
                        <a:t>The paper introduced OpenHands, a library where we take four key ideas from the NLP community for low-resource languages and apply them to sign languages for word-level recognition</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February, 2022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7"/>
          <p:cNvSpPr txBox="1"/>
          <p:nvPr/>
        </p:nvSpPr>
        <p:spPr>
          <a:xfrm>
            <a:off x="381000" y="1804975"/>
            <a:ext cx="8523300" cy="491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2300">
                <a:solidFill>
                  <a:srgbClr val="1A1A1A"/>
                </a:solidFill>
              </a:rPr>
              <a:t>LITERATURE SURVEY</a:t>
            </a:r>
            <a:endParaRPr b="1" sz="2300">
              <a:solidFill>
                <a:srgbClr val="1A1A1A"/>
              </a:solidFill>
            </a:endParaRPr>
          </a:p>
        </p:txBody>
      </p:sp>
      <p:sp>
        <p:nvSpPr>
          <p:cNvPr id="146" name="Google Shape;146;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47" name="Google Shape;147;p7"/>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graphicFrame>
        <p:nvGraphicFramePr>
          <p:cNvPr id="148" name="Google Shape;148;p7"/>
          <p:cNvGraphicFramePr/>
          <p:nvPr/>
        </p:nvGraphicFramePr>
        <p:xfrm>
          <a:off x="246413" y="2318100"/>
          <a:ext cx="3000000" cy="3000000"/>
        </p:xfrm>
        <a:graphic>
          <a:graphicData uri="http://schemas.openxmlformats.org/drawingml/2006/table">
            <a:tbl>
              <a:tblPr>
                <a:noFill/>
                <a:tableStyleId>{5290A20B-0C3D-4F8B-9DD5-5731E03BF520}</a:tableStyleId>
              </a:tblPr>
              <a:tblGrid>
                <a:gridCol w="622825"/>
                <a:gridCol w="3049925"/>
                <a:gridCol w="3198325"/>
                <a:gridCol w="1551500"/>
              </a:tblGrid>
              <a:tr h="805100">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Sr. No.</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Paper Name</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Description</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Publication Date</a:t>
                      </a:r>
                      <a:endParaRPr sz="1600"/>
                    </a:p>
                  </a:txBody>
                  <a:tcPr marT="91425" marB="91425" marR="91425" marL="91425"/>
                </a:tc>
              </a:tr>
              <a:tr h="1650400">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03</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Sign Language To Speech Translation Using Machine Learning</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The aim is to get the deaf and mute people more involved to communicate and the idea of a camera-based sign language recognition system</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July 07, 2022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r h="1556525">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04</a:t>
                      </a:r>
                      <a:endParaRPr sz="1600">
                        <a:solidFill>
                          <a:srgbClr val="1A1A1A"/>
                        </a:solidFill>
                      </a:endParaRPr>
                    </a:p>
                    <a:p>
                      <a:pPr indent="0" lvl="0" marL="0" rtl="0" algn="l">
                        <a:spcBef>
                          <a:spcPts val="0"/>
                        </a:spcBef>
                        <a:spcAft>
                          <a:spcPts val="0"/>
                        </a:spcAft>
                        <a:buNone/>
                      </a:pPr>
                      <a:r>
                        <a:t/>
                      </a:r>
                      <a:endParaRPr sz="1600">
                        <a:solidFill>
                          <a:srgbClr val="1A1A1A"/>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1A1A1A"/>
                          </a:solidFill>
                        </a:rPr>
                        <a:t>Detection of hand gestures with human computer recognition by using support vector machine</a:t>
                      </a:r>
                      <a:endParaRPr sz="1600">
                        <a:solidFill>
                          <a:srgbClr val="1A1A1A"/>
                        </a:solidFill>
                      </a:endParaRPr>
                    </a:p>
                    <a:p>
                      <a:pPr indent="0" lvl="0" marL="0" rtl="0" algn="ctr">
                        <a:lnSpc>
                          <a:spcPct val="115000"/>
                        </a:lnSpc>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A low-cost approach based on human-computer interaction for predicting hand movements in real time.</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April, 2022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 name="Google Shape;154;p8"/>
          <p:cNvSpPr txBox="1"/>
          <p:nvPr/>
        </p:nvSpPr>
        <p:spPr>
          <a:xfrm>
            <a:off x="381000" y="1804975"/>
            <a:ext cx="8305800" cy="491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2300">
                <a:solidFill>
                  <a:srgbClr val="1A1A1A"/>
                </a:solidFill>
              </a:rPr>
              <a:t>LITERATURE SURVEY</a:t>
            </a:r>
            <a:endParaRPr b="0" i="0" sz="1800" u="none">
              <a:solidFill>
                <a:schemeClr val="dk1"/>
              </a:solidFill>
              <a:latin typeface="Arial"/>
              <a:ea typeface="Arial"/>
              <a:cs typeface="Arial"/>
              <a:sym typeface="Arial"/>
            </a:endParaRPr>
          </a:p>
        </p:txBody>
      </p:sp>
      <p:sp>
        <p:nvSpPr>
          <p:cNvPr id="155" name="Google Shape;155;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56" name="Google Shape;156;p8"/>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graphicFrame>
        <p:nvGraphicFramePr>
          <p:cNvPr id="157" name="Google Shape;157;p8"/>
          <p:cNvGraphicFramePr/>
          <p:nvPr/>
        </p:nvGraphicFramePr>
        <p:xfrm>
          <a:off x="404438" y="2358350"/>
          <a:ext cx="3000000" cy="3000000"/>
        </p:xfrm>
        <a:graphic>
          <a:graphicData uri="http://schemas.openxmlformats.org/drawingml/2006/table">
            <a:tbl>
              <a:tblPr>
                <a:noFill/>
                <a:tableStyleId>{5290A20B-0C3D-4F8B-9DD5-5731E03BF520}</a:tableStyleId>
              </a:tblPr>
              <a:tblGrid>
                <a:gridCol w="703475"/>
                <a:gridCol w="3271025"/>
                <a:gridCol w="2768500"/>
                <a:gridCol w="1515925"/>
              </a:tblGrid>
              <a:tr h="732675">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Sr. No.</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Paper Name</a:t>
                      </a:r>
                      <a:endParaRPr sz="16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Description</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Publication Date</a:t>
                      </a:r>
                      <a:endParaRPr sz="1600"/>
                    </a:p>
                  </a:txBody>
                  <a:tcPr marT="91425" marB="91425" marR="91425" marL="91425"/>
                </a:tc>
              </a:tr>
              <a:tr h="381000">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05</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Using Deep Learning in Sign Language Translation to Text</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This study is about sign language translation into text; this technology is for those experiencing difficulty in communicating.</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March 07, 2022</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r h="365275">
                <a:tc>
                  <a:txBody>
                    <a:bodyPr/>
                    <a:lstStyle/>
                    <a:p>
                      <a:pPr indent="0" lvl="0" marL="0" rtl="0" algn="ctr">
                        <a:lnSpc>
                          <a:spcPct val="115000"/>
                        </a:lnSpc>
                        <a:spcBef>
                          <a:spcPts val="0"/>
                        </a:spcBef>
                        <a:spcAft>
                          <a:spcPts val="0"/>
                        </a:spcAft>
                        <a:buClr>
                          <a:schemeClr val="dk1"/>
                        </a:buClr>
                        <a:buSzPts val="1100"/>
                        <a:buFont typeface="Arial"/>
                        <a:buNone/>
                      </a:pPr>
                      <a:r>
                        <a:rPr lang="en-US" sz="1600">
                          <a:solidFill>
                            <a:srgbClr val="1A1A1A"/>
                          </a:solidFill>
                        </a:rPr>
                        <a:t>06</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Recognition of Hand Signs Based on Geometrical Features using Machine Learning and Deep Learning Approaches</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This paper focuses on the usage of the American Sign Language (ASL) gestures and recognition of few action gestures using single hand.</a:t>
                      </a:r>
                      <a:endParaRPr sz="16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600">
                          <a:solidFill>
                            <a:srgbClr val="1A1A1A"/>
                          </a:solidFill>
                        </a:rPr>
                        <a:t>2021</a:t>
                      </a:r>
                      <a:endParaRPr sz="1600">
                        <a:solidFill>
                          <a:srgbClr val="1A1A1A"/>
                        </a:solidFill>
                      </a:endParaRPr>
                    </a:p>
                    <a:p>
                      <a:pPr indent="0" lvl="0" marL="0" rtl="0" algn="l">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0" y="1219200"/>
            <a:ext cx="9144000" cy="76200"/>
          </a:xfrm>
          <a:prstGeom prst="rect">
            <a:avLst/>
          </a:prstGeom>
          <a:solidFill>
            <a:schemeClr val="accent2">
              <a:alpha val="48627"/>
            </a:schemeClr>
          </a:solidFill>
          <a:ln cap="flat" cmpd="sng" w="25400">
            <a:solidFill>
              <a:srgbClr val="A0D3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9"/>
          <p:cNvSpPr txBox="1"/>
          <p:nvPr/>
        </p:nvSpPr>
        <p:spPr>
          <a:xfrm>
            <a:off x="381000" y="1805075"/>
            <a:ext cx="8305800" cy="49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300">
                <a:solidFill>
                  <a:srgbClr val="1A1A1A"/>
                </a:solidFill>
              </a:rPr>
              <a:t>PROBLEM STATEMENT</a:t>
            </a:r>
            <a:endParaRPr b="1" sz="2300">
              <a:solidFill>
                <a:srgbClr val="1A1A1A"/>
              </a:solidFill>
            </a:endParaRPr>
          </a:p>
          <a:p>
            <a:pPr indent="0" lvl="0" marL="0" marR="0" rtl="0" algn="ctr">
              <a:lnSpc>
                <a:spcPct val="100000"/>
              </a:lnSpc>
              <a:spcBef>
                <a:spcPts val="0"/>
              </a:spcBef>
              <a:spcAft>
                <a:spcPts val="0"/>
              </a:spcAft>
              <a:buNone/>
            </a:pPr>
            <a:r>
              <a:t/>
            </a:r>
            <a:endParaRPr b="1" sz="2300">
              <a:solidFill>
                <a:srgbClr val="1A1A1A"/>
              </a:solidFill>
            </a:endParaRPr>
          </a:p>
          <a:p>
            <a:pPr indent="-349250" lvl="0" marL="457200" rtl="0" algn="just">
              <a:lnSpc>
                <a:spcPct val="115000"/>
              </a:lnSpc>
              <a:spcBef>
                <a:spcPts val="1200"/>
              </a:spcBef>
              <a:spcAft>
                <a:spcPts val="0"/>
              </a:spcAft>
              <a:buClr>
                <a:srgbClr val="1A1A1A"/>
              </a:buClr>
              <a:buSzPts val="1900"/>
              <a:buChar char="●"/>
            </a:pPr>
            <a:r>
              <a:rPr lang="en-US" sz="1900">
                <a:solidFill>
                  <a:srgbClr val="1A1A1A"/>
                </a:solidFill>
              </a:rPr>
              <a:t>Deaf and dumb people face many problems while interacting with the people around them.</a:t>
            </a:r>
            <a:endParaRPr sz="1900">
              <a:solidFill>
                <a:srgbClr val="1A1A1A"/>
              </a:solidFill>
            </a:endParaRPr>
          </a:p>
          <a:p>
            <a:pPr indent="-349250" lvl="0" marL="457200" rtl="0" algn="just">
              <a:lnSpc>
                <a:spcPct val="115000"/>
              </a:lnSpc>
              <a:spcBef>
                <a:spcPts val="0"/>
              </a:spcBef>
              <a:spcAft>
                <a:spcPts val="0"/>
              </a:spcAft>
              <a:buClr>
                <a:srgbClr val="1A1A1A"/>
              </a:buClr>
              <a:buSzPts val="1900"/>
              <a:buChar char="●"/>
            </a:pPr>
            <a:r>
              <a:rPr lang="en-US" sz="1900">
                <a:solidFill>
                  <a:srgbClr val="1A1A1A"/>
                </a:solidFill>
              </a:rPr>
              <a:t>They face the same problems while interacting with the computers.</a:t>
            </a:r>
            <a:endParaRPr sz="1900">
              <a:solidFill>
                <a:srgbClr val="1A1A1A"/>
              </a:solidFill>
            </a:endParaRPr>
          </a:p>
          <a:p>
            <a:pPr indent="-349250" lvl="0" marL="457200" rtl="0" algn="just">
              <a:lnSpc>
                <a:spcPct val="115000"/>
              </a:lnSpc>
              <a:spcBef>
                <a:spcPts val="0"/>
              </a:spcBef>
              <a:spcAft>
                <a:spcPts val="0"/>
              </a:spcAft>
              <a:buClr>
                <a:srgbClr val="1A1A1A"/>
              </a:buClr>
              <a:buSzPts val="1900"/>
              <a:buChar char="●"/>
            </a:pPr>
            <a:r>
              <a:rPr lang="en-US" sz="1900">
                <a:solidFill>
                  <a:srgbClr val="1A1A1A"/>
                </a:solidFill>
              </a:rPr>
              <a:t>The main objective of our project is to solve this problem in a cost effective and user friendly way.</a:t>
            </a:r>
            <a:endParaRPr sz="1900">
              <a:solidFill>
                <a:srgbClr val="1A1A1A"/>
              </a:solidFill>
            </a:endParaRPr>
          </a:p>
          <a:p>
            <a:pPr indent="0" lvl="0" marL="0" marR="0" rtl="0" algn="l">
              <a:lnSpc>
                <a:spcPct val="100000"/>
              </a:lnSpc>
              <a:spcBef>
                <a:spcPts val="0"/>
              </a:spcBef>
              <a:spcAft>
                <a:spcPts val="0"/>
              </a:spcAft>
              <a:buNone/>
            </a:pPr>
            <a:r>
              <a:t/>
            </a:r>
            <a:endParaRPr b="1" sz="2500">
              <a:solidFill>
                <a:srgbClr val="1A1A1A"/>
              </a:solidFill>
            </a:endParaRPr>
          </a:p>
        </p:txBody>
      </p:sp>
      <p:sp>
        <p:nvSpPr>
          <p:cNvPr id="164" name="Google Shape;164;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D:\Smita khot madam\DIT_ACADEMIC_DATA\2017-2018\SEM-II\Prelium Exam\DPUlogo.png" id="165" name="Google Shape;165;p9"/>
          <p:cNvPicPr preferRelativeResize="0"/>
          <p:nvPr/>
        </p:nvPicPr>
        <p:blipFill rotWithShape="1">
          <a:blip r:embed="rId3">
            <a:alphaModFix/>
          </a:blip>
          <a:srcRect b="0" l="0" r="0" t="0"/>
          <a:stretch/>
        </p:blipFill>
        <p:spPr>
          <a:xfrm>
            <a:off x="3276600" y="228600"/>
            <a:ext cx="23622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2013-12-21T04:55:26Z</dcterms:created>
  <dc:creator>student</dc:creator>
</cp:coreProperties>
</file>