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69" r:id="rId2"/>
    <p:sldId id="321" r:id="rId3"/>
    <p:sldId id="322" r:id="rId4"/>
    <p:sldId id="316" r:id="rId5"/>
    <p:sldId id="317" r:id="rId6"/>
    <p:sldId id="318" r:id="rId7"/>
    <p:sldId id="320" r:id="rId8"/>
    <p:sldId id="257" r:id="rId9"/>
    <p:sldId id="258" r:id="rId10"/>
    <p:sldId id="260" r:id="rId11"/>
    <p:sldId id="261" r:id="rId12"/>
    <p:sldId id="262" r:id="rId13"/>
    <p:sldId id="263" r:id="rId14"/>
    <p:sldId id="264" r:id="rId15"/>
    <p:sldId id="265" r:id="rId16"/>
    <p:sldId id="296" r:id="rId17"/>
    <p:sldId id="297" r:id="rId18"/>
    <p:sldId id="266" r:id="rId19"/>
    <p:sldId id="267" r:id="rId20"/>
    <p:sldId id="298" r:id="rId21"/>
    <p:sldId id="268" r:id="rId22"/>
    <p:sldId id="299" r:id="rId23"/>
    <p:sldId id="300" r:id="rId24"/>
    <p:sldId id="301" r:id="rId25"/>
    <p:sldId id="302" r:id="rId26"/>
    <p:sldId id="303" r:id="rId27"/>
    <p:sldId id="304" r:id="rId28"/>
    <p:sldId id="305" r:id="rId29"/>
    <p:sldId id="286" r:id="rId30"/>
    <p:sldId id="306" r:id="rId31"/>
    <p:sldId id="307" r:id="rId32"/>
    <p:sldId id="308" r:id="rId33"/>
    <p:sldId id="309" r:id="rId34"/>
    <p:sldId id="310" r:id="rId35"/>
    <p:sldId id="311" r:id="rId36"/>
    <p:sldId id="312" r:id="rId37"/>
    <p:sldId id="313" r:id="rId38"/>
    <p:sldId id="314" r:id="rId39"/>
    <p:sldId id="315" r:id="rId40"/>
    <p:sldId id="29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776A4F-79EE-4655-A96C-CEB3410826B6}" type="datetimeFigureOut">
              <a:rPr lang="en-IN" smtClean="0"/>
              <a:t>16-07-2025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D873D-B21C-4F31-9F2B-156218A56219}" type="slidenum">
              <a:rPr lang="en-IN" smtClean="0"/>
              <a:t>‹#›</a:t>
            </a:fld>
            <a:endParaRPr lang="en-IN"/>
          </a:p>
        </p:txBody>
      </p:sp>
    </p:spTree>
    <p:extLst>
      <p:ext uri="{BB962C8B-B14F-4D97-AF65-F5344CB8AC3E}">
        <p14:creationId xmlns:p14="http://schemas.microsoft.com/office/powerpoint/2010/main" val="316132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a:t>1</a:t>
            </a:fld>
            <a:endParaRPr lang="en-US" dirty="0"/>
          </a:p>
        </p:txBody>
      </p:sp>
    </p:spTree>
    <p:extLst>
      <p:ext uri="{BB962C8B-B14F-4D97-AF65-F5344CB8AC3E}">
        <p14:creationId xmlns:p14="http://schemas.microsoft.com/office/powerpoint/2010/main" val="39481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F8D873D-B21C-4F31-9F2B-156218A56219}" type="slidenum">
              <a:rPr lang="en-IN" smtClean="0"/>
              <a:t>8</a:t>
            </a:fld>
            <a:endParaRPr lang="en-IN"/>
          </a:p>
        </p:txBody>
      </p:sp>
    </p:spTree>
    <p:extLst>
      <p:ext uri="{BB962C8B-B14F-4D97-AF65-F5344CB8AC3E}">
        <p14:creationId xmlns:p14="http://schemas.microsoft.com/office/powerpoint/2010/main" val="2058722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a:t>40</a:t>
            </a:fld>
            <a:endParaRPr lang="en-US" dirty="0"/>
          </a:p>
        </p:txBody>
      </p:sp>
    </p:spTree>
    <p:extLst>
      <p:ext uri="{BB962C8B-B14F-4D97-AF65-F5344CB8AC3E}">
        <p14:creationId xmlns:p14="http://schemas.microsoft.com/office/powerpoint/2010/main" val="133377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F191A-90B9-59A3-7EDD-19DB29E80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EC070A-8C2F-E7A2-8704-A181FC7237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C4DA78-C76B-51B7-7A2D-4594CA11D6B7}"/>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5" name="Footer Placeholder 4">
            <a:extLst>
              <a:ext uri="{FF2B5EF4-FFF2-40B4-BE49-F238E27FC236}">
                <a16:creationId xmlns:a16="http://schemas.microsoft.com/office/drawing/2014/main" id="{A637CAEB-E9D9-0BC0-59F5-504A0711B0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D4303C-5E87-2CFA-F18E-E2AF8A9A1E37}"/>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3430407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5F17-8AC7-524C-68BD-4AE03F9A1A1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8DBAB0-7110-C605-D14D-211C39DF0B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C9620-AC85-C7D0-0AFF-07F0E70CCA19}"/>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5" name="Footer Placeholder 4">
            <a:extLst>
              <a:ext uri="{FF2B5EF4-FFF2-40B4-BE49-F238E27FC236}">
                <a16:creationId xmlns:a16="http://schemas.microsoft.com/office/drawing/2014/main" id="{165FD0CE-A899-3C0B-FC77-3D745412A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0274C-DD4E-9587-1848-D92768FE9E1C}"/>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3184768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4161CC-7B3E-460A-DE58-AC6A49B25BA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1D9ABA-7FE1-0EAE-D361-3DCFC6BE80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832758-6889-94E3-D871-C55BD3F85A38}"/>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5" name="Footer Placeholder 4">
            <a:extLst>
              <a:ext uri="{FF2B5EF4-FFF2-40B4-BE49-F238E27FC236}">
                <a16:creationId xmlns:a16="http://schemas.microsoft.com/office/drawing/2014/main" id="{DEC943D7-9C42-A0B1-ECCE-0D69142DE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7FEC59-E154-EFDD-A4F1-DB0ACF522077}"/>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3399573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133"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9785544" y="662958"/>
            <a:chExt cx="6045523" cy="8646312"/>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10338840" y="5151129"/>
              <a:ext cx="1767229" cy="1632738"/>
              <a:chOff x="10367415" y="5151129"/>
              <a:chExt cx="1767229" cy="1632738"/>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11193654" y="5967499"/>
                <a:ext cx="68853" cy="68665"/>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sz="1200"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10367415" y="5151129"/>
                <a:ext cx="1767229" cy="1632738"/>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sz="1200"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11453766" y="4853574"/>
              <a:ext cx="4377301" cy="689323"/>
              <a:chOff x="11453766" y="4853574"/>
              <a:chExt cx="4377301" cy="689323"/>
            </a:xfrm>
            <a:noFill/>
          </p:grpSpPr>
          <p:sp>
            <p:nvSpPr>
              <p:cNvPr id="25" name="Freeform 24">
                <a:extLst>
                  <a:ext uri="{FF2B5EF4-FFF2-40B4-BE49-F238E27FC236}">
                    <a16:creationId xmlns:a16="http://schemas.microsoft.com/office/drawing/2014/main" id="{CD20607A-F5B0-A93A-FA28-E807F552796B}"/>
                  </a:ext>
                </a:extLst>
              </p:cNvPr>
              <p:cNvSpPr/>
              <p:nvPr/>
            </p:nvSpPr>
            <p:spPr>
              <a:xfrm>
                <a:off x="11453766" y="4922241"/>
                <a:ext cx="726783" cy="620656"/>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sz="1200"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5072381" y="4853574"/>
                <a:ext cx="758686" cy="686664"/>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sz="1200"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10918392" y="5076729"/>
              <a:ext cx="1208754" cy="1022368"/>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sz="1200"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13620460" y="2015356"/>
              <a:ext cx="492840" cy="633258"/>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sz="1200"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13741219" y="2145060"/>
              <a:ext cx="539602" cy="5751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sz="1200"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11775079" y="2882626"/>
              <a:ext cx="3610963" cy="2436354"/>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sz="1200"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11277807" y="4571278"/>
              <a:ext cx="3913921" cy="4113882"/>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sz="1200"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10765234" y="7554459"/>
              <a:ext cx="4724919" cy="1754811"/>
              <a:chOff x="10765234" y="7554459"/>
              <a:chExt cx="4724919" cy="1754811"/>
            </a:xfrm>
            <a:noFill/>
          </p:grpSpPr>
          <p:sp>
            <p:nvSpPr>
              <p:cNvPr id="23" name="Freeform 22">
                <a:extLst>
                  <a:ext uri="{FF2B5EF4-FFF2-40B4-BE49-F238E27FC236}">
                    <a16:creationId xmlns:a16="http://schemas.microsoft.com/office/drawing/2014/main" id="{2132521E-2034-FC07-B007-3E083C35A1CF}"/>
                  </a:ext>
                </a:extLst>
              </p:cNvPr>
              <p:cNvSpPr/>
              <p:nvPr/>
            </p:nvSpPr>
            <p:spPr>
              <a:xfrm>
                <a:off x="10765234" y="7554459"/>
                <a:ext cx="887439" cy="1191403"/>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sz="1200"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14316454" y="8660754"/>
                <a:ext cx="1173697" cy="648517"/>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sz="1200"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14337946" y="3510762"/>
              <a:ext cx="145356" cy="1197849"/>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sz="1200"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12272353" y="3444003"/>
              <a:ext cx="1336897" cy="184446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sz="1200"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13554442" y="5212167"/>
              <a:ext cx="557163" cy="1495404"/>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sz="1200"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9785544" y="662958"/>
              <a:ext cx="2203300" cy="2197329"/>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sz="1200"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9953851" y="823180"/>
              <a:ext cx="1862035" cy="1869256"/>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sz="1200"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12287653" y="3457354"/>
              <a:ext cx="1300558" cy="1808218"/>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sz="1200"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14353248" y="3518391"/>
              <a:ext cx="111679" cy="1174960"/>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sz="1200"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13527010" y="5227425"/>
              <a:ext cx="566124" cy="154881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sz="1200"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2556168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3535762" y="3247743"/>
            <a:chExt cx="3873132" cy="4615471"/>
          </a:xfrm>
        </p:grpSpPr>
        <p:sp>
          <p:nvSpPr>
            <p:cNvPr id="9" name="Freeform 8">
              <a:extLst>
                <a:ext uri="{FF2B5EF4-FFF2-40B4-BE49-F238E27FC236}">
                  <a16:creationId xmlns:a16="http://schemas.microsoft.com/office/drawing/2014/main" id="{3841B94B-3E9B-66CF-BB88-961C881B9C23}"/>
                </a:ext>
              </a:extLst>
            </p:cNvPr>
            <p:cNvSpPr/>
            <p:nvPr/>
          </p:nvSpPr>
          <p:spPr>
            <a:xfrm>
              <a:off x="4111749" y="5843029"/>
              <a:ext cx="2182096" cy="1605313"/>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sz="1200"/>
            </a:p>
          </p:txBody>
        </p:sp>
        <p:sp>
          <p:nvSpPr>
            <p:cNvPr id="10" name="Freeform 9">
              <a:extLst>
                <a:ext uri="{FF2B5EF4-FFF2-40B4-BE49-F238E27FC236}">
                  <a16:creationId xmlns:a16="http://schemas.microsoft.com/office/drawing/2014/main" id="{859CE89F-E7D6-1BD1-BD11-BDB7C7F75672}"/>
                </a:ext>
              </a:extLst>
            </p:cNvPr>
            <p:cNvSpPr/>
            <p:nvPr/>
          </p:nvSpPr>
          <p:spPr>
            <a:xfrm>
              <a:off x="3535762" y="5789130"/>
              <a:ext cx="3814056" cy="68578"/>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sz="1200"/>
            </a:p>
          </p:txBody>
        </p:sp>
        <p:sp>
          <p:nvSpPr>
            <p:cNvPr id="11" name="Rectangle 10">
              <a:extLst>
                <a:ext uri="{FF2B5EF4-FFF2-40B4-BE49-F238E27FC236}">
                  <a16:creationId xmlns:a16="http://schemas.microsoft.com/office/drawing/2014/main" id="{2733F241-D23E-DC42-06FB-027D1048D97E}"/>
                </a:ext>
              </a:extLst>
            </p:cNvPr>
            <p:cNvSpPr/>
            <p:nvPr/>
          </p:nvSpPr>
          <p:spPr>
            <a:xfrm>
              <a:off x="3561247" y="3247743"/>
              <a:ext cx="1618374" cy="2209848"/>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Freeform 11">
              <a:extLst>
                <a:ext uri="{FF2B5EF4-FFF2-40B4-BE49-F238E27FC236}">
                  <a16:creationId xmlns:a16="http://schemas.microsoft.com/office/drawing/2014/main" id="{B90BEEC3-49A4-1CE7-FC32-24F565123507}"/>
                </a:ext>
              </a:extLst>
            </p:cNvPr>
            <p:cNvSpPr/>
            <p:nvPr/>
          </p:nvSpPr>
          <p:spPr>
            <a:xfrm>
              <a:off x="3912369" y="4683043"/>
              <a:ext cx="236301" cy="554296"/>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sz="1200"/>
            </a:p>
          </p:txBody>
        </p:sp>
        <p:sp>
          <p:nvSpPr>
            <p:cNvPr id="13" name="Freeform 12">
              <a:extLst>
                <a:ext uri="{FF2B5EF4-FFF2-40B4-BE49-F238E27FC236}">
                  <a16:creationId xmlns:a16="http://schemas.microsoft.com/office/drawing/2014/main" id="{6242F267-0D11-A20C-E03F-72D0B8E8F688}"/>
                </a:ext>
              </a:extLst>
            </p:cNvPr>
            <p:cNvSpPr/>
            <p:nvPr/>
          </p:nvSpPr>
          <p:spPr>
            <a:xfrm>
              <a:off x="4244668" y="4503172"/>
              <a:ext cx="236301" cy="730497"/>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sz="1200"/>
            </a:p>
          </p:txBody>
        </p:sp>
        <p:sp>
          <p:nvSpPr>
            <p:cNvPr id="14" name="Freeform 13">
              <a:extLst>
                <a:ext uri="{FF2B5EF4-FFF2-40B4-BE49-F238E27FC236}">
                  <a16:creationId xmlns:a16="http://schemas.microsoft.com/office/drawing/2014/main" id="{75F0D85F-4DFE-B7F5-B00E-2893C2CB344A}"/>
                </a:ext>
              </a:extLst>
            </p:cNvPr>
            <p:cNvSpPr/>
            <p:nvPr/>
          </p:nvSpPr>
          <p:spPr>
            <a:xfrm>
              <a:off x="3753604" y="3414859"/>
              <a:ext cx="1255416" cy="1182637"/>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sz="1200"/>
            </a:p>
          </p:txBody>
        </p:sp>
        <p:sp>
          <p:nvSpPr>
            <p:cNvPr id="15" name="Freeform 14">
              <a:extLst>
                <a:ext uri="{FF2B5EF4-FFF2-40B4-BE49-F238E27FC236}">
                  <a16:creationId xmlns:a16="http://schemas.microsoft.com/office/drawing/2014/main" id="{E87CAE3E-FD91-06D3-DE06-0A9FA735D2E5}"/>
                </a:ext>
              </a:extLst>
            </p:cNvPr>
            <p:cNvSpPr/>
            <p:nvPr/>
          </p:nvSpPr>
          <p:spPr>
            <a:xfrm>
              <a:off x="5695747" y="4103962"/>
              <a:ext cx="367533" cy="259717"/>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sz="1200"/>
            </a:p>
          </p:txBody>
        </p:sp>
        <p:sp>
          <p:nvSpPr>
            <p:cNvPr id="16" name="Freeform 15">
              <a:extLst>
                <a:ext uri="{FF2B5EF4-FFF2-40B4-BE49-F238E27FC236}">
                  <a16:creationId xmlns:a16="http://schemas.microsoft.com/office/drawing/2014/main" id="{58B33156-D786-A16D-4989-13467D2051E3}"/>
                </a:ext>
              </a:extLst>
            </p:cNvPr>
            <p:cNvSpPr/>
            <p:nvPr/>
          </p:nvSpPr>
          <p:spPr>
            <a:xfrm>
              <a:off x="5698576" y="4246213"/>
              <a:ext cx="336814" cy="267970"/>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sz="1200"/>
            </a:p>
          </p:txBody>
        </p:sp>
        <p:sp>
          <p:nvSpPr>
            <p:cNvPr id="17" name="Freeform 16">
              <a:extLst>
                <a:ext uri="{FF2B5EF4-FFF2-40B4-BE49-F238E27FC236}">
                  <a16:creationId xmlns:a16="http://schemas.microsoft.com/office/drawing/2014/main" id="{C8FB0DFD-F8CE-A7A8-B037-C84B5780E227}"/>
                </a:ext>
              </a:extLst>
            </p:cNvPr>
            <p:cNvSpPr/>
            <p:nvPr/>
          </p:nvSpPr>
          <p:spPr>
            <a:xfrm>
              <a:off x="4580659" y="4216848"/>
              <a:ext cx="232608" cy="1020492"/>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sz="1200"/>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5647708" y="4760131"/>
              <a:ext cx="907459" cy="2628321"/>
              <a:chOff x="6622675" y="4708753"/>
              <a:chExt cx="907459" cy="2628321"/>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6622675" y="5806335"/>
                <a:ext cx="867669" cy="1530739"/>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sz="1200"/>
              </a:p>
            </p:txBody>
          </p:sp>
          <p:sp>
            <p:nvSpPr>
              <p:cNvPr id="30" name="Freeform 29">
                <a:extLst>
                  <a:ext uri="{FF2B5EF4-FFF2-40B4-BE49-F238E27FC236}">
                    <a16:creationId xmlns:a16="http://schemas.microsoft.com/office/drawing/2014/main" id="{716A0B85-A063-26F3-6E3B-B4C65CE277CB}"/>
                  </a:ext>
                </a:extLst>
              </p:cNvPr>
              <p:cNvSpPr/>
              <p:nvPr/>
            </p:nvSpPr>
            <p:spPr>
              <a:xfrm>
                <a:off x="7124817" y="4708753"/>
                <a:ext cx="405318" cy="954417"/>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sz="1200"/>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3749911" y="7425162"/>
              <a:ext cx="2659690" cy="438052"/>
              <a:chOff x="4724878" y="7373784"/>
              <a:chExt cx="2659690" cy="438052"/>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4724878" y="7384795"/>
                <a:ext cx="868731" cy="342204"/>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sz="1200"/>
              </a:p>
            </p:txBody>
          </p:sp>
          <p:sp>
            <p:nvSpPr>
              <p:cNvPr id="28" name="Freeform 27">
                <a:extLst>
                  <a:ext uri="{FF2B5EF4-FFF2-40B4-BE49-F238E27FC236}">
                    <a16:creationId xmlns:a16="http://schemas.microsoft.com/office/drawing/2014/main" id="{E859E0F9-41C2-A8D3-3E0F-6323105240A2}"/>
                  </a:ext>
                </a:extLst>
              </p:cNvPr>
              <p:cNvSpPr/>
              <p:nvPr/>
            </p:nvSpPr>
            <p:spPr>
              <a:xfrm>
                <a:off x="6023188" y="7373784"/>
                <a:ext cx="640924" cy="323032"/>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sz="1200"/>
              </a:p>
            </p:txBody>
          </p:sp>
        </p:grpSp>
        <p:sp>
          <p:nvSpPr>
            <p:cNvPr id="20" name="Freeform 19">
              <a:extLst>
                <a:ext uri="{FF2B5EF4-FFF2-40B4-BE49-F238E27FC236}">
                  <a16:creationId xmlns:a16="http://schemas.microsoft.com/office/drawing/2014/main" id="{C169CC1B-C55A-B41F-0B01-B0E93847EAAD}"/>
                </a:ext>
              </a:extLst>
            </p:cNvPr>
            <p:cNvSpPr/>
            <p:nvPr/>
          </p:nvSpPr>
          <p:spPr>
            <a:xfrm>
              <a:off x="5267410" y="4594053"/>
              <a:ext cx="1219141" cy="1120495"/>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sz="1200"/>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5705335" y="4572919"/>
              <a:ext cx="856051" cy="1074394"/>
              <a:chOff x="6680302" y="4521541"/>
              <a:chExt cx="856051" cy="1074394"/>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6680302" y="4521541"/>
                <a:ext cx="267756" cy="190882"/>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sz="1200"/>
              </a:p>
            </p:txBody>
          </p:sp>
          <p:sp>
            <p:nvSpPr>
              <p:cNvPr id="26" name="Freeform 25">
                <a:extLst>
                  <a:ext uri="{FF2B5EF4-FFF2-40B4-BE49-F238E27FC236}">
                    <a16:creationId xmlns:a16="http://schemas.microsoft.com/office/drawing/2014/main" id="{4EB1E8A9-AEEF-B407-4B8B-6C230756B957}"/>
                  </a:ext>
                </a:extLst>
              </p:cNvPr>
              <p:cNvSpPr/>
              <p:nvPr/>
            </p:nvSpPr>
            <p:spPr>
              <a:xfrm>
                <a:off x="6884823" y="4947358"/>
                <a:ext cx="419644" cy="440500"/>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sz="1200"/>
              </a:p>
            </p:txBody>
          </p:sp>
        </p:grpSp>
        <p:sp>
          <p:nvSpPr>
            <p:cNvPr id="22" name="Freeform 21">
              <a:extLst>
                <a:ext uri="{FF2B5EF4-FFF2-40B4-BE49-F238E27FC236}">
                  <a16:creationId xmlns:a16="http://schemas.microsoft.com/office/drawing/2014/main" id="{39C414A8-52AD-5021-7D2D-81534F522BAA}"/>
                </a:ext>
              </a:extLst>
            </p:cNvPr>
            <p:cNvSpPr/>
            <p:nvPr/>
          </p:nvSpPr>
          <p:spPr>
            <a:xfrm>
              <a:off x="4680349" y="4980382"/>
              <a:ext cx="1229506" cy="734167"/>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sz="1200"/>
            </a:p>
          </p:txBody>
        </p:sp>
        <p:sp>
          <p:nvSpPr>
            <p:cNvPr id="23" name="Freeform 22">
              <a:extLst>
                <a:ext uri="{FF2B5EF4-FFF2-40B4-BE49-F238E27FC236}">
                  <a16:creationId xmlns:a16="http://schemas.microsoft.com/office/drawing/2014/main" id="{07409FA8-0650-BD1D-494F-7FF897BF4B71}"/>
                </a:ext>
              </a:extLst>
            </p:cNvPr>
            <p:cNvSpPr/>
            <p:nvPr/>
          </p:nvSpPr>
          <p:spPr>
            <a:xfrm>
              <a:off x="5192182" y="5203348"/>
              <a:ext cx="183285" cy="254242"/>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sz="1200"/>
            </a:p>
          </p:txBody>
        </p:sp>
        <p:sp>
          <p:nvSpPr>
            <p:cNvPr id="24" name="Freeform 23">
              <a:extLst>
                <a:ext uri="{FF2B5EF4-FFF2-40B4-BE49-F238E27FC236}">
                  <a16:creationId xmlns:a16="http://schemas.microsoft.com/office/drawing/2014/main" id="{EC884226-95DB-9717-0E73-DDD516866AEB}"/>
                </a:ext>
              </a:extLst>
            </p:cNvPr>
            <p:cNvSpPr/>
            <p:nvPr/>
          </p:nvSpPr>
          <p:spPr>
            <a:xfrm flipH="1">
              <a:off x="3535762" y="5714551"/>
              <a:ext cx="3873132" cy="128479"/>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200"/>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792828" y="630927"/>
            <a:chExt cx="1530760" cy="3432595"/>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696826" y="817828"/>
              <a:ext cx="1255815" cy="882012"/>
              <a:chOff x="1920651" y="2304231"/>
              <a:chExt cx="721695" cy="506877"/>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920651" y="2357491"/>
                <a:ext cx="721695" cy="453616"/>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sz="1200"/>
              </a:p>
            </p:txBody>
          </p:sp>
          <p:sp>
            <p:nvSpPr>
              <p:cNvPr id="33" name="Freeform 32">
                <a:extLst>
                  <a:ext uri="{FF2B5EF4-FFF2-40B4-BE49-F238E27FC236}">
                    <a16:creationId xmlns:a16="http://schemas.microsoft.com/office/drawing/2014/main" id="{4CD761A2-B8B6-8F71-9B18-F98E293FDBB7}"/>
                  </a:ext>
                </a:extLst>
              </p:cNvPr>
              <p:cNvSpPr/>
              <p:nvPr/>
            </p:nvSpPr>
            <p:spPr>
              <a:xfrm>
                <a:off x="1938888" y="2304231"/>
                <a:ext cx="635584" cy="411171"/>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sz="1200"/>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702440" y="3442375"/>
              <a:ext cx="673990" cy="568305"/>
              <a:chOff x="1276663" y="2619231"/>
              <a:chExt cx="673990" cy="568305"/>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1276663" y="2650861"/>
                <a:ext cx="673990" cy="536673"/>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sz="1200"/>
              </a:p>
            </p:txBody>
          </p:sp>
          <p:sp>
            <p:nvSpPr>
              <p:cNvPr id="36" name="Freeform 35">
                <a:extLst>
                  <a:ext uri="{FF2B5EF4-FFF2-40B4-BE49-F238E27FC236}">
                    <a16:creationId xmlns:a16="http://schemas.microsoft.com/office/drawing/2014/main" id="{E84CB9B0-30A7-557A-97CB-3F2E332D9685}"/>
                  </a:ext>
                </a:extLst>
              </p:cNvPr>
              <p:cNvSpPr/>
              <p:nvPr/>
            </p:nvSpPr>
            <p:spPr>
              <a:xfrm>
                <a:off x="1338925" y="2619231"/>
                <a:ext cx="597889" cy="471792"/>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sz="1200"/>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792828" y="2428044"/>
              <a:ext cx="1006306" cy="706771"/>
              <a:chOff x="1920651" y="2304231"/>
              <a:chExt cx="721695" cy="506877"/>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920651" y="2357491"/>
                <a:ext cx="721695" cy="453616"/>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sz="1200"/>
              </a:p>
            </p:txBody>
          </p:sp>
          <p:sp>
            <p:nvSpPr>
              <p:cNvPr id="39" name="Freeform 38">
                <a:extLst>
                  <a:ext uri="{FF2B5EF4-FFF2-40B4-BE49-F238E27FC236}">
                    <a16:creationId xmlns:a16="http://schemas.microsoft.com/office/drawing/2014/main" id="{A13B4A6C-B4B9-939F-9B16-E3D0A639D09E}"/>
                  </a:ext>
                </a:extLst>
              </p:cNvPr>
              <p:cNvSpPr/>
              <p:nvPr/>
            </p:nvSpPr>
            <p:spPr>
              <a:xfrm>
                <a:off x="1938888" y="2304231"/>
                <a:ext cx="635584" cy="411171"/>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sz="1200"/>
              </a:p>
            </p:txBody>
          </p:sp>
        </p:grpSp>
      </p:grpSp>
    </p:spTree>
    <p:extLst>
      <p:ext uri="{BB962C8B-B14F-4D97-AF65-F5344CB8AC3E}">
        <p14:creationId xmlns:p14="http://schemas.microsoft.com/office/powerpoint/2010/main" val="1153170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C8F40-EB6A-4342-620D-11051212F8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A7C5F1-11B1-F348-BB15-F9B3CFFB32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E713A4-0AC4-2B0C-5F67-6426217F4749}"/>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5" name="Footer Placeholder 4">
            <a:extLst>
              <a:ext uri="{FF2B5EF4-FFF2-40B4-BE49-F238E27FC236}">
                <a16:creationId xmlns:a16="http://schemas.microsoft.com/office/drawing/2014/main" id="{EFA7D3D5-5B9D-0A22-421D-CCCA64D2EE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85008F-163B-315A-E0F3-58EFEC8E121F}"/>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3151042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0F345-FCA6-19ED-7582-D113E1CC9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3C5DD4B-13E5-1B23-7326-5465599031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3766E8-407B-2167-833F-B42BB0B8A4A9}"/>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5" name="Footer Placeholder 4">
            <a:extLst>
              <a:ext uri="{FF2B5EF4-FFF2-40B4-BE49-F238E27FC236}">
                <a16:creationId xmlns:a16="http://schemas.microsoft.com/office/drawing/2014/main" id="{0D30A0BF-346A-BF50-9C7D-FF95B350D1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890A9-1AA5-8D55-D455-04A1AB6538F3}"/>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189916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C3131-BA40-0AFB-F068-CBC31001F5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795355-A12B-D265-83A1-7D308DD833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11528CF-1BD8-83AE-ECCA-1BFDE633DC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8DC14F-D6DB-4AFB-8EED-392E6500EDFF}"/>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6" name="Footer Placeholder 5">
            <a:extLst>
              <a:ext uri="{FF2B5EF4-FFF2-40B4-BE49-F238E27FC236}">
                <a16:creationId xmlns:a16="http://schemas.microsoft.com/office/drawing/2014/main" id="{3ED8D3FD-5ED3-03D9-EF20-1624C4786B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D7F4D4-8D32-DC10-BACA-7B64F1BD07EE}"/>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3749319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91FC5-3004-4D7D-F4F0-0AB7CB2A58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BB03EA-2E7B-AA4D-787B-3737E4739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0F3E31-7FA0-9D0B-EF79-42F6BAF0DF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F11506-6D75-CBC2-2982-B4A60CC5EC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6E165C-BF38-6B1A-5259-883A9B7CED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18D58FC-B852-2510-F001-3AAA097D34D9}"/>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8" name="Footer Placeholder 7">
            <a:extLst>
              <a:ext uri="{FF2B5EF4-FFF2-40B4-BE49-F238E27FC236}">
                <a16:creationId xmlns:a16="http://schemas.microsoft.com/office/drawing/2014/main" id="{D9B3C550-7E1C-90DB-8B8F-F63C42ED9F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B1237E-15AB-AB1D-140A-28D17D196FF4}"/>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2727745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4E976-5878-42F9-2F12-B8CD0EB67A2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0AB494-9A23-1467-51CB-EACA7F0ACB30}"/>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4" name="Footer Placeholder 3">
            <a:extLst>
              <a:ext uri="{FF2B5EF4-FFF2-40B4-BE49-F238E27FC236}">
                <a16:creationId xmlns:a16="http://schemas.microsoft.com/office/drawing/2014/main" id="{C486FBAA-3245-DFC4-2851-EB025D0CD8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D63F95-06F8-6056-FBC8-F3182B91AA46}"/>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2291091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B88D4-9442-4FDB-303D-DD8134B91889}"/>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3" name="Footer Placeholder 2">
            <a:extLst>
              <a:ext uri="{FF2B5EF4-FFF2-40B4-BE49-F238E27FC236}">
                <a16:creationId xmlns:a16="http://schemas.microsoft.com/office/drawing/2014/main" id="{92CDF8A4-8C23-659D-6CE0-3697F804841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D60767-30C0-3B81-9F4B-B97426ABD012}"/>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1046883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9AE8-1929-C242-0B54-440C3CBEE2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B6ED22-6D79-8605-307F-72F5CA0B6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C4BE27-3993-FC98-2D48-07977ED23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9DCF1F-8872-20EB-C2B6-1C2F988CD4F8}"/>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6" name="Footer Placeholder 5">
            <a:extLst>
              <a:ext uri="{FF2B5EF4-FFF2-40B4-BE49-F238E27FC236}">
                <a16:creationId xmlns:a16="http://schemas.microsoft.com/office/drawing/2014/main" id="{DD70CF66-B388-3F0F-B28A-3905F5D88D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4F7B0C-0F89-9A28-C101-BCE468AE2D39}"/>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2228913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5B0DC-A91E-9349-5894-0915A20B0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9995CE-5469-2F13-13B8-ED5EE610BD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78F446C-2C9B-F368-C990-3BC677233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5673A7-676F-78B1-5DCC-04C3511839A4}"/>
              </a:ext>
            </a:extLst>
          </p:cNvPr>
          <p:cNvSpPr>
            <a:spLocks noGrp="1"/>
          </p:cNvSpPr>
          <p:nvPr>
            <p:ph type="dt" sz="half" idx="10"/>
          </p:nvPr>
        </p:nvSpPr>
        <p:spPr/>
        <p:txBody>
          <a:bodyPr/>
          <a:lstStyle/>
          <a:p>
            <a:fld id="{DDF983B0-7CB6-4951-92B9-78F519F0C7AB}" type="datetimeFigureOut">
              <a:rPr lang="en-IN" smtClean="0"/>
              <a:t>16-07-2025</a:t>
            </a:fld>
            <a:endParaRPr lang="en-IN"/>
          </a:p>
        </p:txBody>
      </p:sp>
      <p:sp>
        <p:nvSpPr>
          <p:cNvPr id="6" name="Footer Placeholder 5">
            <a:extLst>
              <a:ext uri="{FF2B5EF4-FFF2-40B4-BE49-F238E27FC236}">
                <a16:creationId xmlns:a16="http://schemas.microsoft.com/office/drawing/2014/main" id="{3D2D0318-4A38-0B0A-66D0-08B93D836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E3418C-A76E-B1A0-8241-DAC0A03D1B7F}"/>
              </a:ext>
            </a:extLst>
          </p:cNvPr>
          <p:cNvSpPr>
            <a:spLocks noGrp="1"/>
          </p:cNvSpPr>
          <p:nvPr>
            <p:ph type="sldNum" sz="quarter" idx="12"/>
          </p:nvPr>
        </p:nvSpPr>
        <p:spPr/>
        <p:txBody>
          <a:bodyPr/>
          <a:lstStyle/>
          <a:p>
            <a:fld id="{30E6B4A2-7280-4B0E-BD35-458F85219D8D}" type="slidenum">
              <a:rPr lang="en-IN" smtClean="0"/>
              <a:t>‹#›</a:t>
            </a:fld>
            <a:endParaRPr lang="en-IN"/>
          </a:p>
        </p:txBody>
      </p:sp>
    </p:spTree>
    <p:extLst>
      <p:ext uri="{BB962C8B-B14F-4D97-AF65-F5344CB8AC3E}">
        <p14:creationId xmlns:p14="http://schemas.microsoft.com/office/powerpoint/2010/main" val="927413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AA109C-5366-8801-F428-60EF17914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7A865B-859C-916A-5C5F-A1E4F5211D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3C72B0-E496-84A6-C509-F8631D42FE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F983B0-7CB6-4951-92B9-78F519F0C7AB}" type="datetimeFigureOut">
              <a:rPr lang="en-IN" smtClean="0"/>
              <a:t>16-07-2025</a:t>
            </a:fld>
            <a:endParaRPr lang="en-IN"/>
          </a:p>
        </p:txBody>
      </p:sp>
      <p:sp>
        <p:nvSpPr>
          <p:cNvPr id="5" name="Footer Placeholder 4">
            <a:extLst>
              <a:ext uri="{FF2B5EF4-FFF2-40B4-BE49-F238E27FC236}">
                <a16:creationId xmlns:a16="http://schemas.microsoft.com/office/drawing/2014/main" id="{22CDB6A5-0D64-B945-3659-9C1AAAE035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B091BEB-A6B3-5F89-4C32-2467DDFB56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6B4A2-7280-4B0E-BD35-458F85219D8D}" type="slidenum">
              <a:rPr lang="en-IN" smtClean="0"/>
              <a:t>‹#›</a:t>
            </a:fld>
            <a:endParaRPr lang="en-IN"/>
          </a:p>
        </p:txBody>
      </p:sp>
    </p:spTree>
    <p:extLst>
      <p:ext uri="{BB962C8B-B14F-4D97-AF65-F5344CB8AC3E}">
        <p14:creationId xmlns:p14="http://schemas.microsoft.com/office/powerpoint/2010/main" val="284752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hreya0413/Blinkit-Sales-Analysis"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5111016" y="685800"/>
            <a:ext cx="6805060" cy="5438955"/>
          </a:xfrm>
        </p:spPr>
        <p:txBody>
          <a:bodyPr anchor="ctr" anchorCtr="0"/>
          <a:lstStyle/>
          <a:p>
            <a:pPr algn="ctr"/>
            <a:r>
              <a:rPr lang="en-US" b="0" u="sng" dirty="0" err="1">
                <a:solidFill>
                  <a:schemeClr val="tx1"/>
                </a:solidFill>
                <a:latin typeface="Cooper Black" panose="0208090404030B020404" pitchFamily="18" charset="0"/>
              </a:rPr>
              <a:t>Blinkit</a:t>
            </a:r>
            <a:r>
              <a:rPr lang="en-US" b="0" u="sng" dirty="0">
                <a:solidFill>
                  <a:schemeClr val="tx1"/>
                </a:solidFill>
                <a:latin typeface="Cooper Black" panose="0208090404030B020404" pitchFamily="18" charset="0"/>
              </a:rPr>
              <a:t>- Sales-Analysis:- </a:t>
            </a:r>
          </a:p>
        </p:txBody>
      </p:sp>
    </p:spTree>
    <p:extLst>
      <p:ext uri="{BB962C8B-B14F-4D97-AF65-F5344CB8AC3E}">
        <p14:creationId xmlns:p14="http://schemas.microsoft.com/office/powerpoint/2010/main" val="1712553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55ED014C-26C5-ACC5-B901-7FFC24EC7AFA}"/>
              </a:ext>
            </a:extLst>
          </p:cNvPr>
          <p:cNvPicPr>
            <a:picLocks noChangeAspect="1"/>
          </p:cNvPicPr>
          <p:nvPr/>
        </p:nvPicPr>
        <p:blipFill>
          <a:blip r:embed="rId2"/>
          <a:stretch>
            <a:fillRect/>
          </a:stretch>
        </p:blipFill>
        <p:spPr>
          <a:xfrm>
            <a:off x="460515" y="952282"/>
            <a:ext cx="5836465" cy="4648849"/>
          </a:xfrm>
          <a:prstGeom prst="rect">
            <a:avLst/>
          </a:prstGeom>
        </p:spPr>
      </p:pic>
      <p:sp>
        <p:nvSpPr>
          <p:cNvPr id="19" name="TextBox 18">
            <a:extLst>
              <a:ext uri="{FF2B5EF4-FFF2-40B4-BE49-F238E27FC236}">
                <a16:creationId xmlns:a16="http://schemas.microsoft.com/office/drawing/2014/main" id="{6C91F58B-0DF2-E75B-21FC-B841A7D902CA}"/>
              </a:ext>
            </a:extLst>
          </p:cNvPr>
          <p:cNvSpPr txBox="1"/>
          <p:nvPr/>
        </p:nvSpPr>
        <p:spPr>
          <a:xfrm>
            <a:off x="6533161" y="951464"/>
            <a:ext cx="5204195" cy="4607095"/>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This scatter plot represents the relationship between delivery distance (in kilometers) and delivery time (in minutes). The plot shows clustered points suggesting that for most deliveries, regardless of distance variation between 1 to 5 km, the time taken remains under 30 minutes. It reflects consistency and efficiency in delivery times.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BCB6F1D8-2A48-E423-D4EE-D1D6D70ECBD1}"/>
              </a:ext>
            </a:extLst>
          </p:cNvPr>
          <p:cNvPicPr>
            <a:picLocks noChangeAspect="1"/>
          </p:cNvPicPr>
          <p:nvPr/>
        </p:nvPicPr>
        <p:blipFill>
          <a:blip r:embed="rId2"/>
          <a:stretch>
            <a:fillRect/>
          </a:stretch>
        </p:blipFill>
        <p:spPr>
          <a:xfrm>
            <a:off x="457200" y="787400"/>
            <a:ext cx="6340463" cy="3218176"/>
          </a:xfrm>
          <a:prstGeom prst="rect">
            <a:avLst/>
          </a:prstGeom>
        </p:spPr>
      </p:pic>
      <p:sp>
        <p:nvSpPr>
          <p:cNvPr id="22" name="TextBox 21">
            <a:extLst>
              <a:ext uri="{FF2B5EF4-FFF2-40B4-BE49-F238E27FC236}">
                <a16:creationId xmlns:a16="http://schemas.microsoft.com/office/drawing/2014/main" id="{4B3BF9F3-F514-A6D7-B768-E6349D987EA2}"/>
              </a:ext>
            </a:extLst>
          </p:cNvPr>
          <p:cNvSpPr txBox="1"/>
          <p:nvPr/>
        </p:nvSpPr>
        <p:spPr>
          <a:xfrm>
            <a:off x="457201" y="4334232"/>
            <a:ext cx="11175999" cy="2144498"/>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The line chart visualizes the monthly trend in the number of orders from March 2023 to November 2024. There is visible seasonality, with certain months showing peaks, indicating potential sales surges during specific periods. The trend helps identify high-performing months for strategic planning.</a:t>
            </a:r>
            <a:endParaRPr lang="en-IN" sz="2667"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FA0CB4F-C3AB-D5CF-F3EA-0602214C0504}"/>
              </a:ext>
            </a:extLst>
          </p:cNvPr>
          <p:cNvPicPr>
            <a:picLocks noChangeAspect="1"/>
          </p:cNvPicPr>
          <p:nvPr/>
        </p:nvPicPr>
        <p:blipFill>
          <a:blip r:embed="rId2"/>
          <a:stretch>
            <a:fillRect/>
          </a:stretch>
        </p:blipFill>
        <p:spPr>
          <a:xfrm>
            <a:off x="457200" y="533400"/>
            <a:ext cx="5116457" cy="3403600"/>
          </a:xfrm>
          <a:prstGeom prst="rect">
            <a:avLst/>
          </a:prstGeom>
        </p:spPr>
      </p:pic>
      <p:sp>
        <p:nvSpPr>
          <p:cNvPr id="26" name="TextBox 25">
            <a:extLst>
              <a:ext uri="{FF2B5EF4-FFF2-40B4-BE49-F238E27FC236}">
                <a16:creationId xmlns:a16="http://schemas.microsoft.com/office/drawing/2014/main" id="{11E493CE-03CB-DEF5-4E7B-6EFCC4130A97}"/>
              </a:ext>
            </a:extLst>
          </p:cNvPr>
          <p:cNvSpPr txBox="1"/>
          <p:nvPr/>
        </p:nvSpPr>
        <p:spPr>
          <a:xfrm>
            <a:off x="457200" y="4270135"/>
            <a:ext cx="10769600" cy="1734064"/>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This table lists customer IDs, names, and email addresses, offering a detailed directory of customers. It supports CRM and marketing campaigns by providing essential contact data to target specific customer segments.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55A9A82-8F64-DCE2-6DF4-915563DB3D83}"/>
              </a:ext>
            </a:extLst>
          </p:cNvPr>
          <p:cNvPicPr>
            <a:picLocks noChangeAspect="1"/>
          </p:cNvPicPr>
          <p:nvPr/>
        </p:nvPicPr>
        <p:blipFill>
          <a:blip r:embed="rId2"/>
          <a:stretch>
            <a:fillRect/>
          </a:stretch>
        </p:blipFill>
        <p:spPr>
          <a:xfrm>
            <a:off x="505364" y="533400"/>
            <a:ext cx="5590637" cy="3302000"/>
          </a:xfrm>
          <a:prstGeom prst="rect">
            <a:avLst/>
          </a:prstGeom>
        </p:spPr>
      </p:pic>
      <p:sp>
        <p:nvSpPr>
          <p:cNvPr id="26" name="TextBox 25">
            <a:extLst>
              <a:ext uri="{FF2B5EF4-FFF2-40B4-BE49-F238E27FC236}">
                <a16:creationId xmlns:a16="http://schemas.microsoft.com/office/drawing/2014/main" id="{B4354143-9BD2-A286-E448-845F2446F994}"/>
              </a:ext>
            </a:extLst>
          </p:cNvPr>
          <p:cNvSpPr txBox="1"/>
          <p:nvPr/>
        </p:nvSpPr>
        <p:spPr>
          <a:xfrm>
            <a:off x="406401" y="3999634"/>
            <a:ext cx="11206883" cy="2554930"/>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Shows the quantity of stock received daily starting from March 17, 2023 onwards. The data is represented across multiple days, though only part of the chart is visible due to screenshot cropping. Visible intake peaks around 149 units and fluctuates day-to-day. Reflects inbound stock volume trends over time. Helps evaluate restocking frequency and plan warehouse/logistics activities</a:t>
            </a:r>
            <a:endParaRPr lang="en-IN" sz="2667"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14"/>
          <p:cNvSpPr/>
          <p:nvPr/>
        </p:nvSpPr>
        <p:spPr>
          <a:xfrm>
            <a:off x="7504538" y="1062595"/>
            <a:ext cx="526450" cy="526450"/>
          </a:xfrm>
          <a:custGeom>
            <a:avLst/>
            <a:gdLst/>
            <a:ahLst/>
            <a:cxnLst/>
            <a:rect l="l" t="t" r="r" b="b"/>
            <a:pathLst>
              <a:path w="789675" h="789675">
                <a:moveTo>
                  <a:pt x="0" y="0"/>
                </a:moveTo>
                <a:lnTo>
                  <a:pt x="789675" y="0"/>
                </a:lnTo>
                <a:lnTo>
                  <a:pt x="789675" y="789675"/>
                </a:lnTo>
                <a:lnTo>
                  <a:pt x="0" y="7896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7178925" y="2645270"/>
            <a:ext cx="1177675" cy="1177675"/>
          </a:xfrm>
          <a:custGeom>
            <a:avLst/>
            <a:gdLst/>
            <a:ahLst/>
            <a:cxnLst/>
            <a:rect l="l" t="t" r="r" b="b"/>
            <a:pathLst>
              <a:path w="1766513" h="1766513">
                <a:moveTo>
                  <a:pt x="0" y="0"/>
                </a:moveTo>
                <a:lnTo>
                  <a:pt x="1766513" y="0"/>
                </a:lnTo>
                <a:lnTo>
                  <a:pt x="1766513" y="1766513"/>
                </a:lnTo>
                <a:lnTo>
                  <a:pt x="0" y="176651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31" name="Picture 30">
            <a:extLst>
              <a:ext uri="{FF2B5EF4-FFF2-40B4-BE49-F238E27FC236}">
                <a16:creationId xmlns:a16="http://schemas.microsoft.com/office/drawing/2014/main" id="{21A6373C-19A2-A3F1-5146-30E0DF57B78D}"/>
              </a:ext>
            </a:extLst>
          </p:cNvPr>
          <p:cNvPicPr>
            <a:picLocks noChangeAspect="1"/>
          </p:cNvPicPr>
          <p:nvPr/>
        </p:nvPicPr>
        <p:blipFill>
          <a:blip r:embed="rId6"/>
          <a:stretch>
            <a:fillRect/>
          </a:stretch>
        </p:blipFill>
        <p:spPr>
          <a:xfrm>
            <a:off x="2806241" y="672905"/>
            <a:ext cx="6579518" cy="3314895"/>
          </a:xfrm>
          <a:prstGeom prst="rect">
            <a:avLst/>
          </a:prstGeom>
        </p:spPr>
      </p:pic>
      <p:sp>
        <p:nvSpPr>
          <p:cNvPr id="33" name="TextBox 32">
            <a:extLst>
              <a:ext uri="{FF2B5EF4-FFF2-40B4-BE49-F238E27FC236}">
                <a16:creationId xmlns:a16="http://schemas.microsoft.com/office/drawing/2014/main" id="{BA2586D7-06FE-8CAA-30A0-0CA871249F73}"/>
              </a:ext>
            </a:extLst>
          </p:cNvPr>
          <p:cNvSpPr txBox="1"/>
          <p:nvPr/>
        </p:nvSpPr>
        <p:spPr>
          <a:xfrm>
            <a:off x="965199" y="4173663"/>
            <a:ext cx="10261600" cy="1734064"/>
          </a:xfrm>
          <a:prstGeom prst="rect">
            <a:avLst/>
          </a:prstGeom>
          <a:noFill/>
        </p:spPr>
        <p:txBody>
          <a:bodyPr wrap="square">
            <a:spAutoFit/>
          </a:bodyPr>
          <a:lstStyle/>
          <a:p>
            <a:pPr algn="ctr"/>
            <a:r>
              <a:rPr lang="en-US" sz="2667" b="1" dirty="0">
                <a:latin typeface="Times New Roman" panose="02020603050405020304" pitchFamily="18" charset="0"/>
                <a:cs typeface="Times New Roman" panose="02020603050405020304" pitchFamily="18" charset="0"/>
              </a:rPr>
              <a:t>This table visualizes damage rates for various products, listing quantities received and damaged. Products like Cheese, Salt, and Tomatoes show relatively higher damage numbers. This insight is useful for quality control and supply chain improvements.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4730329" y="5954392"/>
            <a:ext cx="3811584" cy="3646660"/>
          </a:xfrm>
          <a:prstGeom prst="rect">
            <a:avLst/>
          </a:prstGeom>
        </p:spPr>
        <p:txBody>
          <a:bodyPr lIns="33867" tIns="33867" rIns="33867" bIns="33867" rtlCol="0" anchor="ctr"/>
          <a:lstStyle/>
          <a:p>
            <a:pPr algn="ctr">
              <a:lnSpc>
                <a:spcPts val="1666"/>
              </a:lnSpc>
            </a:pPr>
            <a:endParaRPr sz="1200"/>
          </a:p>
        </p:txBody>
      </p:sp>
      <p:pic>
        <p:nvPicPr>
          <p:cNvPr id="25" name="Picture 24">
            <a:extLst>
              <a:ext uri="{FF2B5EF4-FFF2-40B4-BE49-F238E27FC236}">
                <a16:creationId xmlns:a16="http://schemas.microsoft.com/office/drawing/2014/main" id="{5B063F53-4900-D436-8673-C09A891B06E0}"/>
              </a:ext>
            </a:extLst>
          </p:cNvPr>
          <p:cNvPicPr>
            <a:picLocks noChangeAspect="1"/>
          </p:cNvPicPr>
          <p:nvPr/>
        </p:nvPicPr>
        <p:blipFill>
          <a:blip r:embed="rId2"/>
          <a:stretch>
            <a:fillRect/>
          </a:stretch>
        </p:blipFill>
        <p:spPr>
          <a:xfrm>
            <a:off x="558800" y="855728"/>
            <a:ext cx="6266066" cy="2851485"/>
          </a:xfrm>
          <a:prstGeom prst="rect">
            <a:avLst/>
          </a:prstGeom>
        </p:spPr>
      </p:pic>
      <p:sp>
        <p:nvSpPr>
          <p:cNvPr id="27" name="TextBox 26">
            <a:extLst>
              <a:ext uri="{FF2B5EF4-FFF2-40B4-BE49-F238E27FC236}">
                <a16:creationId xmlns:a16="http://schemas.microsoft.com/office/drawing/2014/main" id="{09CFFF94-077A-A72D-53E4-EF9A00A5075F}"/>
              </a:ext>
            </a:extLst>
          </p:cNvPr>
          <p:cNvSpPr txBox="1"/>
          <p:nvPr/>
        </p:nvSpPr>
        <p:spPr>
          <a:xfrm>
            <a:off x="558800" y="4122118"/>
            <a:ext cx="10682759" cy="1897699"/>
          </a:xfrm>
          <a:prstGeom prst="rect">
            <a:avLst/>
          </a:prstGeom>
          <a:noFill/>
        </p:spPr>
        <p:txBody>
          <a:bodyPr wrap="square">
            <a:spAutoFit/>
          </a:bodyPr>
          <a:lstStyle/>
          <a:p>
            <a:r>
              <a:rPr lang="en-US" sz="2933" b="1" dirty="0">
                <a:latin typeface="Times New Roman" panose="02020603050405020304" pitchFamily="18" charset="0"/>
                <a:cs typeface="Times New Roman" panose="02020603050405020304" pitchFamily="18" charset="0"/>
              </a:rPr>
              <a:t>This table compares the investment made in each marketing campaign against the revenue it generated. It evaluates the performance and efficiency of campaigns and helps prioritize future marketing spend.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E03C3-924B-8CFB-1DED-05F34EF3BA4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DE0837D-7775-9B2A-6F77-01FFFFF59ACC}"/>
              </a:ext>
            </a:extLst>
          </p:cNvPr>
          <p:cNvPicPr>
            <a:picLocks noChangeAspect="1"/>
          </p:cNvPicPr>
          <p:nvPr/>
        </p:nvPicPr>
        <p:blipFill>
          <a:blip r:embed="rId2"/>
          <a:stretch>
            <a:fillRect/>
          </a:stretch>
        </p:blipFill>
        <p:spPr>
          <a:xfrm>
            <a:off x="253999" y="1107029"/>
            <a:ext cx="6140473" cy="4571876"/>
          </a:xfrm>
          <a:prstGeom prst="rect">
            <a:avLst/>
          </a:prstGeom>
        </p:spPr>
      </p:pic>
      <p:sp>
        <p:nvSpPr>
          <p:cNvPr id="3" name="Rectangle 1">
            <a:extLst>
              <a:ext uri="{FF2B5EF4-FFF2-40B4-BE49-F238E27FC236}">
                <a16:creationId xmlns:a16="http://schemas.microsoft.com/office/drawing/2014/main" id="{56141E72-2EC6-DD6E-6543-25CF6EE09364}"/>
              </a:ext>
            </a:extLst>
          </p:cNvPr>
          <p:cNvSpPr>
            <a:spLocks noChangeArrowheads="1"/>
          </p:cNvSpPr>
          <p:nvPr/>
        </p:nvSpPr>
        <p:spPr bwMode="auto">
          <a:xfrm>
            <a:off x="6604000" y="599411"/>
            <a:ext cx="5334001" cy="5972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defTabSz="914446" eaLnBrk="0" fontAlgn="base" hangingPunct="0">
              <a:spcBef>
                <a:spcPct val="0"/>
              </a:spcBef>
              <a:spcAft>
                <a:spcPct val="0"/>
              </a:spcAft>
            </a:pPr>
            <a:r>
              <a:rPr lang="en-US" altLang="en-US" sz="1867" b="1" dirty="0">
                <a:latin typeface="Times New Roman" panose="02020603050405020304" pitchFamily="18" charset="0"/>
                <a:cs typeface="Times New Roman" panose="02020603050405020304" pitchFamily="18" charset="0"/>
              </a:rPr>
              <a:t>The “Average Order Value Performance” card shows an impressive AOV of ₹1.46K, significantly surpassing the set goal of ₹1. This is accompanied by an astounding growth figure of +1,46,239%, which—though possibly affected by a placeholder goal—clearly highlights a substantial increase in how much customers spend per order. This metric is crucial for assessing profitability per transaction and the effectiveness of upselling or bundling strategies.</a:t>
            </a:r>
          </a:p>
          <a:p>
            <a:pPr defTabSz="914446" eaLnBrk="0" fontAlgn="base" hangingPunct="0">
              <a:spcBef>
                <a:spcPct val="0"/>
              </a:spcBef>
              <a:spcAft>
                <a:spcPct val="0"/>
              </a:spcAft>
            </a:pPr>
            <a:endParaRPr lang="en-US" altLang="en-US" sz="1867" b="1" dirty="0">
              <a:latin typeface="Times New Roman" panose="02020603050405020304" pitchFamily="18" charset="0"/>
              <a:cs typeface="Times New Roman" panose="02020603050405020304" pitchFamily="18" charset="0"/>
            </a:endParaRPr>
          </a:p>
          <a:p>
            <a:pPr defTabSz="914446" eaLnBrk="0" fontAlgn="base" hangingPunct="0">
              <a:spcBef>
                <a:spcPct val="0"/>
              </a:spcBef>
              <a:spcAft>
                <a:spcPct val="0"/>
              </a:spcAft>
            </a:pPr>
            <a:r>
              <a:rPr lang="en-US" altLang="en-US" sz="1867" b="1" dirty="0">
                <a:latin typeface="Times New Roman" panose="02020603050405020304" pitchFamily="18" charset="0"/>
                <a:cs typeface="Times New Roman" panose="02020603050405020304" pitchFamily="18" charset="0"/>
              </a:rPr>
              <a:t>Beside it, the “ROAS” (Return on Ad Spend) metric stands at ₹14.80K, indicating that for every unit of currency spent on marketing, the business is earning 14.8 times that amount in revenue. This strong ROAS value suggests highly efficient marketing campaigns and a healthy return from promotional investments, particularly important for optimizing budget allocation in future campaigns</a:t>
            </a:r>
            <a:r>
              <a:rPr lang="en-US" altLang="en-US" sz="1067" b="1" dirty="0">
                <a:latin typeface="Arial" panose="020B0604020202020204" pitchFamily="34" charset="0"/>
              </a:rPr>
              <a:t>.</a:t>
            </a:r>
          </a:p>
          <a:p>
            <a:pPr defTabSz="914446" eaLnBrk="0" fontAlgn="base" hangingPunct="0">
              <a:spcBef>
                <a:spcPct val="0"/>
              </a:spcBef>
              <a:spcAft>
                <a:spcPct val="0"/>
              </a:spcAft>
            </a:pPr>
            <a:endParaRPr lang="en-US" altLang="en-US" sz="1067" b="1" dirty="0">
              <a:latin typeface="Arial" panose="020B0604020202020204" pitchFamily="34" charset="0"/>
            </a:endParaRPr>
          </a:p>
        </p:txBody>
      </p:sp>
    </p:spTree>
    <p:extLst>
      <p:ext uri="{BB962C8B-B14F-4D97-AF65-F5344CB8AC3E}">
        <p14:creationId xmlns:p14="http://schemas.microsoft.com/office/powerpoint/2010/main" val="2932154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0C324-1D55-BF0C-67E2-0BCE4954121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85ED988-BAAB-7EE5-285C-98FAD95432E9}"/>
              </a:ext>
            </a:extLst>
          </p:cNvPr>
          <p:cNvPicPr>
            <a:picLocks noChangeAspect="1"/>
          </p:cNvPicPr>
          <p:nvPr/>
        </p:nvPicPr>
        <p:blipFill>
          <a:blip r:embed="rId2"/>
          <a:stretch>
            <a:fillRect/>
          </a:stretch>
        </p:blipFill>
        <p:spPr>
          <a:xfrm>
            <a:off x="3257400" y="566139"/>
            <a:ext cx="5309083" cy="3715735"/>
          </a:xfrm>
          <a:prstGeom prst="rect">
            <a:avLst/>
          </a:prstGeom>
        </p:spPr>
      </p:pic>
      <p:sp>
        <p:nvSpPr>
          <p:cNvPr id="5" name="TextBox 4">
            <a:extLst>
              <a:ext uri="{FF2B5EF4-FFF2-40B4-BE49-F238E27FC236}">
                <a16:creationId xmlns:a16="http://schemas.microsoft.com/office/drawing/2014/main" id="{F9E9F65D-15FC-E319-37DE-FAFF769D0388}"/>
              </a:ext>
            </a:extLst>
          </p:cNvPr>
          <p:cNvSpPr txBox="1"/>
          <p:nvPr/>
        </p:nvSpPr>
        <p:spPr>
          <a:xfrm>
            <a:off x="1838424" y="4486787"/>
            <a:ext cx="8316229" cy="1692771"/>
          </a:xfrm>
          <a:prstGeom prst="rect">
            <a:avLst/>
          </a:prstGeom>
          <a:noFill/>
        </p:spPr>
        <p:txBody>
          <a:bodyPr wrap="square">
            <a:spAutoFit/>
          </a:bodyPr>
          <a:lstStyle/>
          <a:p>
            <a:pPr algn="ctr"/>
            <a:r>
              <a:rPr lang="en-US" sz="2600" b="1" dirty="0">
                <a:latin typeface="Times New Roman" panose="02020603050405020304" pitchFamily="18" charset="0"/>
                <a:cs typeface="Times New Roman" panose="02020603050405020304" pitchFamily="18" charset="0"/>
              </a:rPr>
              <a:t>This bar chart presents the gross profit generated by each product. "Pet Treats" and "Lotion" stand out as the most profitable products. This helps identify high-margin items contributing significantly to overall profits.</a:t>
            </a:r>
          </a:p>
        </p:txBody>
      </p:sp>
    </p:spTree>
    <p:extLst>
      <p:ext uri="{BB962C8B-B14F-4D97-AF65-F5344CB8AC3E}">
        <p14:creationId xmlns:p14="http://schemas.microsoft.com/office/powerpoint/2010/main" val="194776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0"/>
          <p:cNvSpPr/>
          <p:nvPr/>
        </p:nvSpPr>
        <p:spPr>
          <a:xfrm>
            <a:off x="2863750" y="778068"/>
            <a:ext cx="1284606" cy="1284606"/>
          </a:xfrm>
          <a:custGeom>
            <a:avLst/>
            <a:gdLst/>
            <a:ahLst/>
            <a:cxnLst/>
            <a:rect l="l" t="t" r="r" b="b"/>
            <a:pathLst>
              <a:path w="1926909" h="1926909">
                <a:moveTo>
                  <a:pt x="0" y="0"/>
                </a:moveTo>
                <a:lnTo>
                  <a:pt x="1926909" y="0"/>
                </a:lnTo>
                <a:lnTo>
                  <a:pt x="1926909" y="1926909"/>
                </a:lnTo>
                <a:lnTo>
                  <a:pt x="0" y="19269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334011" y="1097811"/>
            <a:ext cx="603988" cy="603988"/>
          </a:xfrm>
          <a:custGeom>
            <a:avLst/>
            <a:gdLst/>
            <a:ahLst/>
            <a:cxnLst/>
            <a:rect l="l" t="t" r="r" b="b"/>
            <a:pathLst>
              <a:path w="905982" h="905982">
                <a:moveTo>
                  <a:pt x="0" y="0"/>
                </a:moveTo>
                <a:lnTo>
                  <a:pt x="905982" y="0"/>
                </a:lnTo>
                <a:lnTo>
                  <a:pt x="905982" y="905982"/>
                </a:lnTo>
                <a:lnTo>
                  <a:pt x="0" y="90598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4306397" y="383806"/>
            <a:ext cx="184535" cy="184535"/>
          </a:xfrm>
          <a:custGeom>
            <a:avLst/>
            <a:gdLst/>
            <a:ahLst/>
            <a:cxnLst/>
            <a:rect l="l" t="t" r="r" b="b"/>
            <a:pathLst>
              <a:path w="276802" h="276802">
                <a:moveTo>
                  <a:pt x="0" y="0"/>
                </a:moveTo>
                <a:lnTo>
                  <a:pt x="276803" y="0"/>
                </a:lnTo>
                <a:lnTo>
                  <a:pt x="276803" y="276802"/>
                </a:lnTo>
                <a:lnTo>
                  <a:pt x="0" y="27680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5" name="Picture 14">
            <a:extLst>
              <a:ext uri="{FF2B5EF4-FFF2-40B4-BE49-F238E27FC236}">
                <a16:creationId xmlns:a16="http://schemas.microsoft.com/office/drawing/2014/main" id="{68EFB878-8024-79A4-F74E-7ACF997B6369}"/>
              </a:ext>
            </a:extLst>
          </p:cNvPr>
          <p:cNvPicPr>
            <a:picLocks noChangeAspect="1"/>
          </p:cNvPicPr>
          <p:nvPr/>
        </p:nvPicPr>
        <p:blipFill>
          <a:blip r:embed="rId6"/>
          <a:stretch>
            <a:fillRect/>
          </a:stretch>
        </p:blipFill>
        <p:spPr>
          <a:xfrm>
            <a:off x="577749" y="412976"/>
            <a:ext cx="4078223" cy="3155545"/>
          </a:xfrm>
          <a:prstGeom prst="rect">
            <a:avLst/>
          </a:prstGeom>
        </p:spPr>
      </p:pic>
      <p:pic>
        <p:nvPicPr>
          <p:cNvPr id="17" name="Picture 16">
            <a:extLst>
              <a:ext uri="{FF2B5EF4-FFF2-40B4-BE49-F238E27FC236}">
                <a16:creationId xmlns:a16="http://schemas.microsoft.com/office/drawing/2014/main" id="{E5B35AFA-8DE8-703A-0E6D-084E1D09725D}"/>
              </a:ext>
            </a:extLst>
          </p:cNvPr>
          <p:cNvPicPr>
            <a:picLocks noChangeAspect="1"/>
          </p:cNvPicPr>
          <p:nvPr/>
        </p:nvPicPr>
        <p:blipFill>
          <a:blip r:embed="rId7"/>
          <a:stretch>
            <a:fillRect/>
          </a:stretch>
        </p:blipFill>
        <p:spPr>
          <a:xfrm>
            <a:off x="7362820" y="419513"/>
            <a:ext cx="4251431" cy="3155545"/>
          </a:xfrm>
          <a:prstGeom prst="rect">
            <a:avLst/>
          </a:prstGeom>
        </p:spPr>
      </p:pic>
      <p:sp>
        <p:nvSpPr>
          <p:cNvPr id="19" name="TextBox 18">
            <a:extLst>
              <a:ext uri="{FF2B5EF4-FFF2-40B4-BE49-F238E27FC236}">
                <a16:creationId xmlns:a16="http://schemas.microsoft.com/office/drawing/2014/main" id="{72ECF586-6BDA-E8BB-C498-DDF8BE78A4B0}"/>
              </a:ext>
            </a:extLst>
          </p:cNvPr>
          <p:cNvSpPr txBox="1"/>
          <p:nvPr/>
        </p:nvSpPr>
        <p:spPr>
          <a:xfrm>
            <a:off x="-78054" y="3822715"/>
            <a:ext cx="5793054" cy="2144498"/>
          </a:xfrm>
          <a:prstGeom prst="rect">
            <a:avLst/>
          </a:prstGeom>
          <a:noFill/>
        </p:spPr>
        <p:txBody>
          <a:bodyPr wrap="square">
            <a:spAutoFit/>
          </a:bodyPr>
          <a:lstStyle/>
          <a:p>
            <a:pPr algn="ctr"/>
            <a:r>
              <a:rPr lang="en-US" sz="2667" b="1" dirty="0">
                <a:latin typeface="Times New Roman" panose="02020603050405020304" pitchFamily="18" charset="0"/>
                <a:cs typeface="Times New Roman" panose="02020603050405020304" pitchFamily="18" charset="0"/>
              </a:rPr>
              <a:t>This table displays how many orders were delivered to each geographic area. It offers insight into </a:t>
            </a:r>
            <a:r>
              <a:rPr lang="en-US" sz="2400" b="1" dirty="0">
                <a:latin typeface="Times New Roman" panose="02020603050405020304" pitchFamily="18" charset="0"/>
                <a:cs typeface="Times New Roman" panose="02020603050405020304" pitchFamily="18" charset="0"/>
              </a:rPr>
              <a:t>location-based</a:t>
            </a:r>
            <a:r>
              <a:rPr lang="en-US" sz="2667" b="1" dirty="0">
                <a:latin typeface="Times New Roman" panose="02020603050405020304" pitchFamily="18" charset="0"/>
                <a:cs typeface="Times New Roman" panose="02020603050405020304" pitchFamily="18" charset="0"/>
              </a:rPr>
              <a:t> demand and can inform regional sales strategies.</a:t>
            </a:r>
          </a:p>
        </p:txBody>
      </p:sp>
      <p:sp>
        <p:nvSpPr>
          <p:cNvPr id="21" name="TextBox 20">
            <a:extLst>
              <a:ext uri="{FF2B5EF4-FFF2-40B4-BE49-F238E27FC236}">
                <a16:creationId xmlns:a16="http://schemas.microsoft.com/office/drawing/2014/main" id="{C942826B-E0D0-0C2C-9B5A-163BC21AC3D4}"/>
              </a:ext>
            </a:extLst>
          </p:cNvPr>
          <p:cNvSpPr txBox="1"/>
          <p:nvPr/>
        </p:nvSpPr>
        <p:spPr>
          <a:xfrm>
            <a:off x="6812280" y="3822715"/>
            <a:ext cx="5252662" cy="1938992"/>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This histogram presents the frequency of delivery delays across different time intervals. It helps identify patterns and ranges of delays, informing delivery process improvements.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C9EDB8E-30C9-4F37-3FA1-893DD6757BE4}"/>
              </a:ext>
            </a:extLst>
          </p:cNvPr>
          <p:cNvPicPr>
            <a:picLocks noChangeAspect="1"/>
          </p:cNvPicPr>
          <p:nvPr/>
        </p:nvPicPr>
        <p:blipFill>
          <a:blip r:embed="rId2"/>
          <a:stretch>
            <a:fillRect/>
          </a:stretch>
        </p:blipFill>
        <p:spPr>
          <a:xfrm>
            <a:off x="441049" y="214414"/>
            <a:ext cx="4601214" cy="3409049"/>
          </a:xfrm>
          <a:prstGeom prst="rect">
            <a:avLst/>
          </a:prstGeom>
        </p:spPr>
      </p:pic>
      <p:sp>
        <p:nvSpPr>
          <p:cNvPr id="30" name="TextBox 29">
            <a:extLst>
              <a:ext uri="{FF2B5EF4-FFF2-40B4-BE49-F238E27FC236}">
                <a16:creationId xmlns:a16="http://schemas.microsoft.com/office/drawing/2014/main" id="{63D81209-FB34-E47A-4B03-A3430109B989}"/>
              </a:ext>
            </a:extLst>
          </p:cNvPr>
          <p:cNvSpPr txBox="1"/>
          <p:nvPr/>
        </p:nvSpPr>
        <p:spPr>
          <a:xfrm>
            <a:off x="5144394" y="383806"/>
            <a:ext cx="5988263" cy="1897892"/>
          </a:xfrm>
          <a:prstGeom prst="rect">
            <a:avLst/>
          </a:prstGeom>
          <a:noFill/>
        </p:spPr>
        <p:txBody>
          <a:bodyPr wrap="square">
            <a:spAutoFit/>
          </a:bodyPr>
          <a:lstStyle/>
          <a:p>
            <a:pPr defTabSz="609630" eaLnBrk="0" fontAlgn="base" hangingPunct="0">
              <a:spcBef>
                <a:spcPct val="0"/>
              </a:spcBef>
              <a:spcAft>
                <a:spcPct val="0"/>
              </a:spcAft>
            </a:pPr>
            <a:r>
              <a:rPr lang="en-US" altLang="en-US" sz="2133" dirty="0">
                <a:latin typeface="Times New Roman" panose="02020603050405020304" pitchFamily="18" charset="0"/>
                <a:cs typeface="Times New Roman" panose="02020603050405020304" pitchFamily="18" charset="0"/>
              </a:rPr>
              <a:t>This visual contains </a:t>
            </a:r>
            <a:r>
              <a:rPr lang="en-US" altLang="en-US" sz="2133" b="1" dirty="0">
                <a:latin typeface="Times New Roman" panose="02020603050405020304" pitchFamily="18" charset="0"/>
                <a:cs typeface="Times New Roman" panose="02020603050405020304" pitchFamily="18" charset="0"/>
              </a:rPr>
              <a:t>four elements</a:t>
            </a:r>
            <a:r>
              <a:rPr lang="en-US" altLang="en-US" sz="2133" dirty="0">
                <a:latin typeface="Times New Roman" panose="02020603050405020304" pitchFamily="18" charset="0"/>
                <a:cs typeface="Times New Roman" panose="02020603050405020304" pitchFamily="18" charset="0"/>
              </a:rPr>
              <a:t>—two KPIs and two slicers—</a:t>
            </a:r>
          </a:p>
          <a:p>
            <a:pPr defTabSz="609630" eaLnBrk="0" fontAlgn="base" hangingPunct="0">
              <a:spcBef>
                <a:spcPct val="0"/>
              </a:spcBef>
              <a:spcAft>
                <a:spcPct val="0"/>
              </a:spcAft>
            </a:pPr>
            <a:r>
              <a:rPr lang="en-US" altLang="en-US" sz="2667" b="1" u="sng" dirty="0">
                <a:solidFill>
                  <a:schemeClr val="accent1">
                    <a:lumMod val="50000"/>
                  </a:schemeClr>
                </a:solidFill>
                <a:latin typeface="Times New Roman" panose="02020603050405020304" pitchFamily="18" charset="0"/>
                <a:cs typeface="Times New Roman" panose="02020603050405020304" pitchFamily="18" charset="0"/>
              </a:rPr>
              <a:t>Slicers:-</a:t>
            </a:r>
          </a:p>
          <a:p>
            <a:pPr defTabSz="609630" eaLnBrk="0" fontAlgn="base" hangingPunct="0">
              <a:spcBef>
                <a:spcPct val="0"/>
              </a:spcBef>
              <a:spcAft>
                <a:spcPct val="0"/>
              </a:spcAft>
            </a:pPr>
            <a:endParaRPr lang="en-US" altLang="en-US" sz="2667" b="1" u="sng" dirty="0">
              <a:latin typeface="Times New Roman" panose="02020603050405020304" pitchFamily="18" charset="0"/>
              <a:cs typeface="Times New Roman" panose="02020603050405020304" pitchFamily="18" charset="0"/>
            </a:endParaRPr>
          </a:p>
          <a:p>
            <a:pPr defTabSz="609630" eaLnBrk="0" fontAlgn="base" hangingPunct="0">
              <a:spcBef>
                <a:spcPct val="0"/>
              </a:spcBef>
              <a:spcAft>
                <a:spcPct val="0"/>
              </a:spcAft>
            </a:pPr>
            <a:endParaRPr lang="en-US" altLang="en-US" sz="2133"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C3BDBD7-9029-0AD7-C057-D32AB019B5BF}"/>
              </a:ext>
            </a:extLst>
          </p:cNvPr>
          <p:cNvSpPr>
            <a:spLocks noChangeArrowheads="1"/>
          </p:cNvSpPr>
          <p:nvPr/>
        </p:nvSpPr>
        <p:spPr bwMode="auto">
          <a:xfrm>
            <a:off x="5144394" y="1550651"/>
            <a:ext cx="6764081" cy="207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defTabSz="609630" eaLnBrk="0" fontAlgn="base" hangingPunct="0">
              <a:spcBef>
                <a:spcPct val="0"/>
              </a:spcBef>
              <a:spcAft>
                <a:spcPct val="0"/>
              </a:spcAft>
              <a:buFontTx/>
              <a:buChar char="•"/>
            </a:pPr>
            <a:r>
              <a:rPr lang="en-US" altLang="en-US" sz="1867" b="1" u="sng" dirty="0">
                <a:latin typeface="Times New Roman" panose="02020603050405020304" pitchFamily="18" charset="0"/>
                <a:cs typeface="Times New Roman" panose="02020603050405020304" pitchFamily="18" charset="0"/>
              </a:rPr>
              <a:t>Customer Segment Slicer: </a:t>
            </a:r>
            <a:r>
              <a:rPr lang="en-US" altLang="en-US" sz="1867" b="1" dirty="0">
                <a:latin typeface="Times New Roman" panose="02020603050405020304" pitchFamily="18" charset="0"/>
                <a:cs typeface="Times New Roman" panose="02020603050405020304" pitchFamily="18" charset="0"/>
              </a:rPr>
              <a:t>Filters data by customer type (e.g., Inactive, New, Regular, Premium) to analyze behavior and contribution.</a:t>
            </a:r>
          </a:p>
          <a:p>
            <a:pPr defTabSz="609630" eaLnBrk="0" fontAlgn="base" hangingPunct="0">
              <a:spcBef>
                <a:spcPct val="0"/>
              </a:spcBef>
              <a:spcAft>
                <a:spcPct val="0"/>
              </a:spcAft>
              <a:buFontTx/>
              <a:buChar char="•"/>
            </a:pPr>
            <a:endParaRPr lang="en-US" altLang="en-US" sz="1867" b="1" dirty="0">
              <a:latin typeface="Times New Roman" panose="02020603050405020304" pitchFamily="18" charset="0"/>
              <a:cs typeface="Times New Roman" panose="02020603050405020304" pitchFamily="18" charset="0"/>
            </a:endParaRPr>
          </a:p>
          <a:p>
            <a:pPr defTabSz="609630" eaLnBrk="0" fontAlgn="base" hangingPunct="0">
              <a:spcBef>
                <a:spcPct val="0"/>
              </a:spcBef>
              <a:spcAft>
                <a:spcPct val="0"/>
              </a:spcAft>
              <a:buFontTx/>
              <a:buChar char="•"/>
            </a:pPr>
            <a:r>
              <a:rPr lang="en-US" altLang="en-US" sz="1867" b="1" u="sng" dirty="0">
                <a:latin typeface="Times New Roman" panose="02020603050405020304" pitchFamily="18" charset="0"/>
                <a:cs typeface="Times New Roman" panose="02020603050405020304" pitchFamily="18" charset="0"/>
              </a:rPr>
              <a:t>Campaign Name Slicer</a:t>
            </a:r>
            <a:r>
              <a:rPr lang="en-US" altLang="en-US" sz="1867" b="1" dirty="0">
                <a:latin typeface="Times New Roman" panose="02020603050405020304" pitchFamily="18" charset="0"/>
                <a:cs typeface="Times New Roman" panose="02020603050405020304" pitchFamily="18" charset="0"/>
              </a:rPr>
              <a:t>: Allows filtering by marketing campaigns (e.g., App Push, Category Promo, Email, Festival) to measure their impact on key metrics like sales and retention.</a:t>
            </a:r>
          </a:p>
        </p:txBody>
      </p:sp>
      <p:sp>
        <p:nvSpPr>
          <p:cNvPr id="7" name="TextBox 6">
            <a:extLst>
              <a:ext uri="{FF2B5EF4-FFF2-40B4-BE49-F238E27FC236}">
                <a16:creationId xmlns:a16="http://schemas.microsoft.com/office/drawing/2014/main" id="{773394B7-AC40-D3AB-9F98-43907139DA94}"/>
              </a:ext>
            </a:extLst>
          </p:cNvPr>
          <p:cNvSpPr txBox="1"/>
          <p:nvPr/>
        </p:nvSpPr>
        <p:spPr>
          <a:xfrm>
            <a:off x="385656" y="3623463"/>
            <a:ext cx="11420688" cy="3642664"/>
          </a:xfrm>
          <a:prstGeom prst="rect">
            <a:avLst/>
          </a:prstGeom>
          <a:noFill/>
        </p:spPr>
        <p:txBody>
          <a:bodyPr wrap="square">
            <a:spAutoFit/>
          </a:bodyPr>
          <a:lstStyle/>
          <a:p>
            <a:r>
              <a:rPr lang="en-US" altLang="en-US" sz="2667" b="1" u="sng" dirty="0">
                <a:solidFill>
                  <a:schemeClr val="accent1">
                    <a:lumMod val="50000"/>
                  </a:schemeClr>
                </a:solidFill>
                <a:latin typeface="Times New Roman" panose="02020603050405020304" pitchFamily="18" charset="0"/>
                <a:cs typeface="Times New Roman" panose="02020603050405020304" pitchFamily="18" charset="0"/>
              </a:rPr>
              <a:t>KPIs:-</a:t>
            </a:r>
            <a:r>
              <a:rPr lang="en-US" altLang="en-US" sz="1200" b="1" u="sng" dirty="0">
                <a:solidFill>
                  <a:schemeClr val="accent1">
                    <a:lumMod val="50000"/>
                  </a:schemeClr>
                </a:solidFill>
                <a:latin typeface="Times New Roman" panose="02020603050405020304" pitchFamily="18" charset="0"/>
                <a:cs typeface="Times New Roman" panose="02020603050405020304" pitchFamily="18" charset="0"/>
              </a:rPr>
              <a:t> </a:t>
            </a:r>
          </a:p>
          <a:p>
            <a:endParaRPr lang="en-US" altLang="en-US" sz="1200" b="1" u="sng" dirty="0">
              <a:latin typeface="Times New Roman" panose="02020603050405020304" pitchFamily="18" charset="0"/>
              <a:cs typeface="Times New Roman" panose="02020603050405020304" pitchFamily="18" charset="0"/>
            </a:endParaRPr>
          </a:p>
          <a:p>
            <a:r>
              <a:rPr lang="en-US" sz="1867" b="1" dirty="0">
                <a:latin typeface="Times New Roman" panose="02020603050405020304" pitchFamily="18" charset="0"/>
                <a:cs typeface="Times New Roman" panose="02020603050405020304" pitchFamily="18" charset="0"/>
              </a:rPr>
              <a:t>Total Sales Per Product:</a:t>
            </a:r>
            <a:br>
              <a:rPr lang="en-US" sz="1867" b="1" dirty="0">
                <a:latin typeface="Times New Roman" panose="02020603050405020304" pitchFamily="18" charset="0"/>
                <a:cs typeface="Times New Roman" panose="02020603050405020304" pitchFamily="18" charset="0"/>
              </a:rPr>
            </a:br>
            <a:r>
              <a:rPr lang="en-US" sz="1867" b="1" dirty="0">
                <a:latin typeface="Times New Roman" panose="02020603050405020304" pitchFamily="18" charset="0"/>
                <a:cs typeface="Times New Roman" panose="02020603050405020304" pitchFamily="18" charset="0"/>
              </a:rPr>
              <a:t>Indicates that 24,000 units have been sold across all products. This metric provides a high-level view of overall product movement, helping assess which products are driving sales and informing decisions related to demand forecasting and inventory management.</a:t>
            </a:r>
          </a:p>
          <a:p>
            <a:endParaRPr lang="en-US" sz="1867" b="1" dirty="0">
              <a:latin typeface="Times New Roman" panose="02020603050405020304" pitchFamily="18" charset="0"/>
              <a:cs typeface="Times New Roman" panose="02020603050405020304" pitchFamily="18" charset="0"/>
            </a:endParaRPr>
          </a:p>
          <a:p>
            <a:r>
              <a:rPr lang="en-US" sz="1867" b="1" dirty="0">
                <a:latin typeface="Times New Roman" panose="02020603050405020304" pitchFamily="18" charset="0"/>
                <a:cs typeface="Times New Roman" panose="02020603050405020304" pitchFamily="18" charset="0"/>
              </a:rPr>
              <a:t>Total Delivery Time:</a:t>
            </a:r>
            <a:br>
              <a:rPr lang="en-US" sz="1867" b="1" dirty="0">
                <a:latin typeface="Times New Roman" panose="02020603050405020304" pitchFamily="18" charset="0"/>
                <a:cs typeface="Times New Roman" panose="02020603050405020304" pitchFamily="18" charset="0"/>
              </a:rPr>
            </a:br>
            <a:r>
              <a:rPr lang="en-US" sz="1867" b="1" dirty="0">
                <a:latin typeface="Times New Roman" panose="02020603050405020304" pitchFamily="18" charset="0"/>
                <a:cs typeface="Times New Roman" panose="02020603050405020304" pitchFamily="18" charset="0"/>
              </a:rPr>
              <a:t>Aggregates to 22,000 minutes spent on order deliveries. This KPI helps evaluate overall delivery efficiency and can highlight regions or time periods where delays occur, supporting improvements in logistics and customer satisfaction.</a:t>
            </a:r>
          </a:p>
          <a:p>
            <a:endParaRPr lang="en-IN" sz="2400" b="1" u="sng"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D1D43-D561-AE6F-E659-29112583850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FB3A090-3328-C15B-795F-6246FDAD96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4220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142E4-3B4C-6217-2643-5DF5D7CAB5C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8EDEF8D-5207-260F-0279-7319F22F3844}"/>
              </a:ext>
            </a:extLst>
          </p:cNvPr>
          <p:cNvPicPr>
            <a:picLocks noChangeAspect="1"/>
          </p:cNvPicPr>
          <p:nvPr/>
        </p:nvPicPr>
        <p:blipFill>
          <a:blip r:embed="rId2"/>
          <a:stretch>
            <a:fillRect/>
          </a:stretch>
        </p:blipFill>
        <p:spPr>
          <a:xfrm>
            <a:off x="487634" y="544033"/>
            <a:ext cx="6097481" cy="2218418"/>
          </a:xfrm>
          <a:prstGeom prst="rect">
            <a:avLst/>
          </a:prstGeom>
        </p:spPr>
      </p:pic>
      <p:sp>
        <p:nvSpPr>
          <p:cNvPr id="3" name="TextBox 2">
            <a:extLst>
              <a:ext uri="{FF2B5EF4-FFF2-40B4-BE49-F238E27FC236}">
                <a16:creationId xmlns:a16="http://schemas.microsoft.com/office/drawing/2014/main" id="{F56CE821-E4A0-9AC6-A162-3D7DDA688D17}"/>
              </a:ext>
            </a:extLst>
          </p:cNvPr>
          <p:cNvSpPr txBox="1"/>
          <p:nvPr/>
        </p:nvSpPr>
        <p:spPr>
          <a:xfrm>
            <a:off x="349718" y="2909683"/>
            <a:ext cx="11492564" cy="3046411"/>
          </a:xfrm>
          <a:prstGeom prst="rect">
            <a:avLst/>
          </a:prstGeom>
          <a:noFill/>
        </p:spPr>
        <p:txBody>
          <a:bodyPr wrap="square">
            <a:spAutoFit/>
          </a:bodyPr>
          <a:lstStyle/>
          <a:p>
            <a:r>
              <a:rPr lang="en-US" sz="2133" b="1" dirty="0">
                <a:latin typeface="Times New Roman" panose="02020603050405020304" pitchFamily="18" charset="0"/>
                <a:cs typeface="Times New Roman" panose="02020603050405020304" pitchFamily="18" charset="0"/>
              </a:rPr>
              <a:t>The first KPI card, titled “Most Ordered Product”, shows the number 34, indicating that a single product has been ordered 34 times, making it the most frequently purchased item in the dataset. This highlights customer preference or high utility, which can guide stock prioritization, promotional focus, or even bundling strategies.</a:t>
            </a:r>
          </a:p>
          <a:p>
            <a:endParaRPr lang="en-US" sz="2133" b="1" dirty="0">
              <a:latin typeface="Times New Roman" panose="02020603050405020304" pitchFamily="18" charset="0"/>
              <a:cs typeface="Times New Roman" panose="02020603050405020304" pitchFamily="18" charset="0"/>
            </a:endParaRPr>
          </a:p>
          <a:p>
            <a:r>
              <a:rPr lang="en-US" sz="2133" b="1" dirty="0">
                <a:latin typeface="Times New Roman" panose="02020603050405020304" pitchFamily="18" charset="0"/>
                <a:cs typeface="Times New Roman" panose="02020603050405020304" pitchFamily="18" charset="0"/>
              </a:rPr>
              <a:t>The second KPI card, labeled “Top Ordered Product”, displays a value of 51K, which represents the total quantity sold for the highest-selling product across all transactions. This emphasizes the sheer volume or popularity of a particular product and is essential for recognizing demand trends and ensuring consistent availability of that item in inventory.</a:t>
            </a:r>
          </a:p>
        </p:txBody>
      </p:sp>
    </p:spTree>
    <p:extLst>
      <p:ext uri="{BB962C8B-B14F-4D97-AF65-F5344CB8AC3E}">
        <p14:creationId xmlns:p14="http://schemas.microsoft.com/office/powerpoint/2010/main" val="131322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95A2DF0E-94D3-82FC-E39A-BE839F7985D3}"/>
              </a:ext>
            </a:extLst>
          </p:cNvPr>
          <p:cNvPicPr>
            <a:picLocks noChangeAspect="1"/>
          </p:cNvPicPr>
          <p:nvPr/>
        </p:nvPicPr>
        <p:blipFill>
          <a:blip r:embed="rId2"/>
          <a:stretch>
            <a:fillRect/>
          </a:stretch>
        </p:blipFill>
        <p:spPr>
          <a:xfrm>
            <a:off x="3187294" y="669303"/>
            <a:ext cx="5817412" cy="3035723"/>
          </a:xfrm>
          <a:prstGeom prst="rect">
            <a:avLst/>
          </a:prstGeom>
        </p:spPr>
      </p:pic>
      <p:sp>
        <p:nvSpPr>
          <p:cNvPr id="19" name="TextBox 18">
            <a:extLst>
              <a:ext uri="{FF2B5EF4-FFF2-40B4-BE49-F238E27FC236}">
                <a16:creationId xmlns:a16="http://schemas.microsoft.com/office/drawing/2014/main" id="{51F87906-B987-5FDB-E072-2DDA215E35F7}"/>
              </a:ext>
            </a:extLst>
          </p:cNvPr>
          <p:cNvSpPr txBox="1"/>
          <p:nvPr/>
        </p:nvSpPr>
        <p:spPr>
          <a:xfrm>
            <a:off x="1945193" y="3993920"/>
            <a:ext cx="8301613" cy="1569660"/>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This pie chart shows the percentage of customers across different segments: Regular, Premium, New, and Inactive. Each segment is almost equally distributed, highlighting the diverse composition of the customer base.</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66FC2-BB3F-EA2F-B3C9-561A1583A6D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CD829E8-B24C-6F81-9337-C41F803E8C5F}"/>
              </a:ext>
            </a:extLst>
          </p:cNvPr>
          <p:cNvPicPr>
            <a:picLocks noChangeAspect="1"/>
          </p:cNvPicPr>
          <p:nvPr/>
        </p:nvPicPr>
        <p:blipFill>
          <a:blip r:embed="rId2"/>
          <a:stretch>
            <a:fillRect/>
          </a:stretch>
        </p:blipFill>
        <p:spPr>
          <a:xfrm>
            <a:off x="355427" y="531640"/>
            <a:ext cx="5491504" cy="3299215"/>
          </a:xfrm>
          <a:prstGeom prst="rect">
            <a:avLst/>
          </a:prstGeom>
        </p:spPr>
      </p:pic>
      <p:sp>
        <p:nvSpPr>
          <p:cNvPr id="5" name="TextBox 4">
            <a:extLst>
              <a:ext uri="{FF2B5EF4-FFF2-40B4-BE49-F238E27FC236}">
                <a16:creationId xmlns:a16="http://schemas.microsoft.com/office/drawing/2014/main" id="{CD9B92B3-B1DF-F466-9788-8802708EB1A6}"/>
              </a:ext>
            </a:extLst>
          </p:cNvPr>
          <p:cNvSpPr txBox="1"/>
          <p:nvPr/>
        </p:nvSpPr>
        <p:spPr>
          <a:xfrm>
            <a:off x="268800" y="4029587"/>
            <a:ext cx="11358518"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This line chart shows how frequently orders were placed based on the quantity ordered (1, 2, or 3 units). Most orders fall in the lower quantity range, suggesting customers typically purchase fewer items per order.</a:t>
            </a:r>
          </a:p>
        </p:txBody>
      </p:sp>
    </p:spTree>
    <p:extLst>
      <p:ext uri="{BB962C8B-B14F-4D97-AF65-F5344CB8AC3E}">
        <p14:creationId xmlns:p14="http://schemas.microsoft.com/office/powerpoint/2010/main" val="1566789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62E1A-1D33-FFF3-387E-2592CE95426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C4CE32F-0DA3-235A-5006-B659DFB816FE}"/>
              </a:ext>
            </a:extLst>
          </p:cNvPr>
          <p:cNvPicPr>
            <a:picLocks noChangeAspect="1"/>
          </p:cNvPicPr>
          <p:nvPr/>
        </p:nvPicPr>
        <p:blipFill>
          <a:blip r:embed="rId2"/>
          <a:stretch>
            <a:fillRect/>
          </a:stretch>
        </p:blipFill>
        <p:spPr>
          <a:xfrm>
            <a:off x="398092" y="296894"/>
            <a:ext cx="5283472" cy="2997354"/>
          </a:xfrm>
          <a:prstGeom prst="rect">
            <a:avLst/>
          </a:prstGeom>
        </p:spPr>
      </p:pic>
      <p:pic>
        <p:nvPicPr>
          <p:cNvPr id="3" name="Picture 2">
            <a:extLst>
              <a:ext uri="{FF2B5EF4-FFF2-40B4-BE49-F238E27FC236}">
                <a16:creationId xmlns:a16="http://schemas.microsoft.com/office/drawing/2014/main" id="{AB99F4EE-FC86-1124-2462-1BFA45F76FFB}"/>
              </a:ext>
            </a:extLst>
          </p:cNvPr>
          <p:cNvPicPr>
            <a:picLocks noChangeAspect="1"/>
          </p:cNvPicPr>
          <p:nvPr/>
        </p:nvPicPr>
        <p:blipFill>
          <a:blip r:embed="rId3"/>
          <a:stretch>
            <a:fillRect/>
          </a:stretch>
        </p:blipFill>
        <p:spPr>
          <a:xfrm>
            <a:off x="6593305" y="296894"/>
            <a:ext cx="5200603" cy="2997354"/>
          </a:xfrm>
          <a:prstGeom prst="rect">
            <a:avLst/>
          </a:prstGeom>
        </p:spPr>
      </p:pic>
      <p:sp>
        <p:nvSpPr>
          <p:cNvPr id="6" name="TextBox 5">
            <a:extLst>
              <a:ext uri="{FF2B5EF4-FFF2-40B4-BE49-F238E27FC236}">
                <a16:creationId xmlns:a16="http://schemas.microsoft.com/office/drawing/2014/main" id="{137A40AC-FDFD-5054-2001-D1E32D8B77DF}"/>
              </a:ext>
            </a:extLst>
          </p:cNvPr>
          <p:cNvSpPr txBox="1"/>
          <p:nvPr/>
        </p:nvSpPr>
        <p:spPr>
          <a:xfrm>
            <a:off x="224837" y="3429000"/>
            <a:ext cx="6097604" cy="1077026"/>
          </a:xfrm>
          <a:prstGeom prst="rect">
            <a:avLst/>
          </a:prstGeom>
          <a:noFill/>
        </p:spPr>
        <p:txBody>
          <a:bodyPr wrap="square">
            <a:spAutoFit/>
          </a:bodyPr>
          <a:lstStyle/>
          <a:p>
            <a:pPr algn="ctr"/>
            <a:r>
              <a:rPr lang="en-US" sz="2133" b="1" dirty="0">
                <a:latin typeface="Times New Roman" panose="02020603050405020304" pitchFamily="18" charset="0"/>
                <a:cs typeface="Times New Roman" panose="02020603050405020304" pitchFamily="18" charset="0"/>
              </a:rPr>
              <a:t>This KPI indicates the proportion of repeat customers. It reflects customer loyalty and the effectiveness of engagement strategies.</a:t>
            </a:r>
          </a:p>
        </p:txBody>
      </p:sp>
      <p:sp>
        <p:nvSpPr>
          <p:cNvPr id="7" name="TextBox 6">
            <a:extLst>
              <a:ext uri="{FF2B5EF4-FFF2-40B4-BE49-F238E27FC236}">
                <a16:creationId xmlns:a16="http://schemas.microsoft.com/office/drawing/2014/main" id="{3BFFA51A-158A-5185-59CD-C330B8A77952}"/>
              </a:ext>
            </a:extLst>
          </p:cNvPr>
          <p:cNvSpPr txBox="1"/>
          <p:nvPr/>
        </p:nvSpPr>
        <p:spPr>
          <a:xfrm>
            <a:off x="6523522" y="3429000"/>
            <a:ext cx="5527307" cy="3252878"/>
          </a:xfrm>
          <a:prstGeom prst="rect">
            <a:avLst/>
          </a:prstGeom>
          <a:noFill/>
        </p:spPr>
        <p:txBody>
          <a:bodyPr wrap="square">
            <a:spAutoFit/>
          </a:bodyPr>
          <a:lstStyle/>
          <a:p>
            <a:pPr algn="ctr">
              <a:buNone/>
            </a:pPr>
            <a:r>
              <a:rPr lang="en-US" sz="1867" b="1" dirty="0">
                <a:latin typeface="Times New Roman" panose="02020603050405020304" pitchFamily="18" charset="0"/>
                <a:cs typeface="Times New Roman" panose="02020603050405020304" pitchFamily="18" charset="0"/>
              </a:rPr>
              <a:t>This visual is a matrix table summarizing the total quantity of products sold per category, offering a clear view of demand across major product segments:</a:t>
            </a:r>
          </a:p>
          <a:p>
            <a:pPr algn="ctr"/>
            <a:endParaRPr lang="en-US" sz="1867" b="1" dirty="0">
              <a:latin typeface="Times New Roman" panose="02020603050405020304" pitchFamily="18" charset="0"/>
              <a:cs typeface="Times New Roman" panose="02020603050405020304" pitchFamily="18" charset="0"/>
            </a:endParaRPr>
          </a:p>
          <a:p>
            <a:pPr algn="ctr"/>
            <a:r>
              <a:rPr lang="en-US" sz="1867" b="1" dirty="0">
                <a:latin typeface="Times New Roman" panose="02020603050405020304" pitchFamily="18" charset="0"/>
                <a:cs typeface="Times New Roman" panose="02020603050405020304" pitchFamily="18" charset="0"/>
              </a:rPr>
              <a:t>The “Dairy &amp; Breakfast” category leads with 1,114 units sold, followed by Fruits &amp; Vegetables at 966 and Grocery &amp; Staples with 895. Other categories like Cold Drinks &amp; Juices (758) and Baby Care (655) also contribute significantly. The overall total sales quantity across all listed categories is 10,034 units.</a:t>
            </a:r>
          </a:p>
        </p:txBody>
      </p:sp>
    </p:spTree>
    <p:extLst>
      <p:ext uri="{BB962C8B-B14F-4D97-AF65-F5344CB8AC3E}">
        <p14:creationId xmlns:p14="http://schemas.microsoft.com/office/powerpoint/2010/main" val="1414226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C578-E91E-F3C7-649A-292A75A7123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3F921EF-E9FE-7E0A-D528-46B85C117B8C}"/>
              </a:ext>
            </a:extLst>
          </p:cNvPr>
          <p:cNvPicPr>
            <a:picLocks noChangeAspect="1"/>
          </p:cNvPicPr>
          <p:nvPr/>
        </p:nvPicPr>
        <p:blipFill>
          <a:blip r:embed="rId2"/>
          <a:stretch>
            <a:fillRect/>
          </a:stretch>
        </p:blipFill>
        <p:spPr>
          <a:xfrm>
            <a:off x="351758" y="537426"/>
            <a:ext cx="6944191" cy="3417107"/>
          </a:xfrm>
          <a:prstGeom prst="rect">
            <a:avLst/>
          </a:prstGeom>
        </p:spPr>
      </p:pic>
      <p:sp>
        <p:nvSpPr>
          <p:cNvPr id="5" name="TextBox 4">
            <a:extLst>
              <a:ext uri="{FF2B5EF4-FFF2-40B4-BE49-F238E27FC236}">
                <a16:creationId xmlns:a16="http://schemas.microsoft.com/office/drawing/2014/main" id="{4CBAF146-DA85-2599-3899-21F6518A0583}"/>
              </a:ext>
            </a:extLst>
          </p:cNvPr>
          <p:cNvSpPr txBox="1"/>
          <p:nvPr/>
        </p:nvSpPr>
        <p:spPr>
          <a:xfrm>
            <a:off x="211756" y="4116215"/>
            <a:ext cx="11425187" cy="1734064"/>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This bar chart lists the products with the highest sales volume, with "Pet Treats," "Toilet Cleaner," and "Dish Soap" leading in quantity sold. It highlights the most popular or frequently purchased items.</a:t>
            </a:r>
          </a:p>
          <a:p>
            <a:endParaRPr lang="en-US" sz="2667"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81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04976-56F9-282D-8D0F-C0C5A49D175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2DB61C6-B958-EA8B-BB9D-51DA2D36E78B}"/>
              </a:ext>
            </a:extLst>
          </p:cNvPr>
          <p:cNvPicPr>
            <a:picLocks noChangeAspect="1"/>
          </p:cNvPicPr>
          <p:nvPr/>
        </p:nvPicPr>
        <p:blipFill>
          <a:blip r:embed="rId2"/>
          <a:stretch>
            <a:fillRect/>
          </a:stretch>
        </p:blipFill>
        <p:spPr>
          <a:xfrm>
            <a:off x="232681" y="253782"/>
            <a:ext cx="6023742" cy="4170039"/>
          </a:xfrm>
          <a:prstGeom prst="rect">
            <a:avLst/>
          </a:prstGeom>
        </p:spPr>
      </p:pic>
      <p:sp>
        <p:nvSpPr>
          <p:cNvPr id="3" name="Rectangle 1">
            <a:extLst>
              <a:ext uri="{FF2B5EF4-FFF2-40B4-BE49-F238E27FC236}">
                <a16:creationId xmlns:a16="http://schemas.microsoft.com/office/drawing/2014/main" id="{304E284A-C22F-08A5-CB83-B6648BD3FDC6}"/>
              </a:ext>
            </a:extLst>
          </p:cNvPr>
          <p:cNvSpPr>
            <a:spLocks noChangeArrowheads="1"/>
          </p:cNvSpPr>
          <p:nvPr/>
        </p:nvSpPr>
        <p:spPr bwMode="auto">
          <a:xfrm>
            <a:off x="6400801" y="540963"/>
            <a:ext cx="5697356" cy="3426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defTabSz="914446"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This visual provides insights into product performance from two angles—</a:t>
            </a:r>
          </a:p>
          <a:p>
            <a:pPr defTabSz="914446" eaLnBrk="0" fontAlgn="base" hangingPunct="0">
              <a:spcBef>
                <a:spcPct val="0"/>
              </a:spcBef>
              <a:spcAft>
                <a:spcPct val="0"/>
              </a:spcAft>
            </a:pPr>
            <a:endParaRPr lang="en-US" altLang="en-US" sz="2133" b="1" dirty="0">
              <a:latin typeface="Times New Roman" panose="02020603050405020304" pitchFamily="18" charset="0"/>
              <a:cs typeface="Times New Roman" panose="02020603050405020304" pitchFamily="18" charset="0"/>
            </a:endParaRPr>
          </a:p>
          <a:p>
            <a:pPr defTabSz="914446" eaLnBrk="0" fontAlgn="base" hangingPunct="0">
              <a:spcBef>
                <a:spcPct val="0"/>
              </a:spcBef>
              <a:spcAft>
                <a:spcPct val="0"/>
              </a:spcAft>
            </a:pPr>
            <a:r>
              <a:rPr lang="en-US" altLang="en-US" sz="2133" b="1" u="sng" dirty="0">
                <a:latin typeface="Times New Roman" panose="02020603050405020304" pitchFamily="18" charset="0"/>
                <a:cs typeface="Times New Roman" panose="02020603050405020304" pitchFamily="18" charset="0"/>
              </a:rPr>
              <a:t>The left table</a:t>
            </a:r>
            <a:r>
              <a:rPr lang="en-US" altLang="en-US" sz="2133" b="1" dirty="0">
                <a:latin typeface="Times New Roman" panose="02020603050405020304" pitchFamily="18" charset="0"/>
                <a:cs typeface="Times New Roman" panose="02020603050405020304" pitchFamily="18" charset="0"/>
              </a:rPr>
              <a:t> lists brands alongside the quantity of orders they received. Brands like Acharya Ltd (24 units) and Anne, Mammen and Khatri (23 units) top the list, while the total across all brands sums up to 5,000 units. This helps identify the most demanded brands, useful for stock planning and vendor management.</a:t>
            </a:r>
          </a:p>
        </p:txBody>
      </p:sp>
      <p:sp>
        <p:nvSpPr>
          <p:cNvPr id="6" name="TextBox 5">
            <a:extLst>
              <a:ext uri="{FF2B5EF4-FFF2-40B4-BE49-F238E27FC236}">
                <a16:creationId xmlns:a16="http://schemas.microsoft.com/office/drawing/2014/main" id="{70C3800D-1226-D3B8-8C64-89801C597198}"/>
              </a:ext>
            </a:extLst>
          </p:cNvPr>
          <p:cNvSpPr txBox="1"/>
          <p:nvPr/>
        </p:nvSpPr>
        <p:spPr>
          <a:xfrm>
            <a:off x="141570" y="4569043"/>
            <a:ext cx="11908859" cy="2215991"/>
          </a:xfrm>
          <a:prstGeom prst="rect">
            <a:avLst/>
          </a:prstGeom>
          <a:noFill/>
        </p:spPr>
        <p:txBody>
          <a:bodyPr wrap="square">
            <a:spAutoFit/>
          </a:bodyPr>
          <a:lstStyle/>
          <a:p>
            <a:pPr defTabSz="914446" eaLnBrk="0" fontAlgn="base" hangingPunct="0">
              <a:spcBef>
                <a:spcPct val="0"/>
              </a:spcBef>
              <a:spcAft>
                <a:spcPct val="0"/>
              </a:spcAft>
            </a:pPr>
            <a:r>
              <a:rPr lang="en-US" altLang="en-US" sz="2300" b="1" u="sng" dirty="0">
                <a:latin typeface="Times New Roman" panose="02020603050405020304" pitchFamily="18" charset="0"/>
                <a:cs typeface="Times New Roman" panose="02020603050405020304" pitchFamily="18" charset="0"/>
              </a:rPr>
              <a:t>On the right, a bar chart </a:t>
            </a:r>
            <a:r>
              <a:rPr lang="en-US" altLang="en-US" sz="2300" b="1" dirty="0">
                <a:latin typeface="Times New Roman" panose="02020603050405020304" pitchFamily="18" charset="0"/>
                <a:cs typeface="Times New Roman" panose="02020603050405020304" pitchFamily="18" charset="0"/>
              </a:rPr>
              <a:t>shows the margin percentage by product, with Pet Treats leading at 420%, followed by Lotion (350%) and Frozen Biryani (280%). Products like Dish Soap, Biscuits, and Toilet Cleaner also show healthy profit margins above 240%.</a:t>
            </a:r>
          </a:p>
          <a:p>
            <a:pPr defTabSz="914446" eaLnBrk="0" fontAlgn="base" hangingPunct="0">
              <a:spcBef>
                <a:spcPct val="0"/>
              </a:spcBef>
              <a:spcAft>
                <a:spcPct val="0"/>
              </a:spcAft>
            </a:pPr>
            <a:r>
              <a:rPr lang="en-US" altLang="en-US" sz="2300" b="1" dirty="0">
                <a:latin typeface="Times New Roman" panose="02020603050405020304" pitchFamily="18" charset="0"/>
                <a:cs typeface="Times New Roman" panose="02020603050405020304" pitchFamily="18" charset="0"/>
              </a:rPr>
              <a:t>Together, these visuals highlight which brands drive volume and which products drive profitability, supporting balanced decision-making between sales volume and margin optimization.</a:t>
            </a:r>
          </a:p>
        </p:txBody>
      </p:sp>
    </p:spTree>
    <p:extLst>
      <p:ext uri="{BB962C8B-B14F-4D97-AF65-F5344CB8AC3E}">
        <p14:creationId xmlns:p14="http://schemas.microsoft.com/office/powerpoint/2010/main" val="1500410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C7288-55D9-7AEB-8DD8-D19FE55BCCD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74A2EE1-781D-3BC4-DA3E-EBC68AD0F766}"/>
              </a:ext>
            </a:extLst>
          </p:cNvPr>
          <p:cNvPicPr>
            <a:picLocks noChangeAspect="1"/>
          </p:cNvPicPr>
          <p:nvPr/>
        </p:nvPicPr>
        <p:blipFill>
          <a:blip r:embed="rId2"/>
          <a:stretch>
            <a:fillRect/>
          </a:stretch>
        </p:blipFill>
        <p:spPr>
          <a:xfrm>
            <a:off x="548315" y="198891"/>
            <a:ext cx="11095369" cy="1652333"/>
          </a:xfrm>
          <a:prstGeom prst="rect">
            <a:avLst/>
          </a:prstGeom>
        </p:spPr>
      </p:pic>
      <p:sp>
        <p:nvSpPr>
          <p:cNvPr id="5" name="Rectangle 1">
            <a:extLst>
              <a:ext uri="{FF2B5EF4-FFF2-40B4-BE49-F238E27FC236}">
                <a16:creationId xmlns:a16="http://schemas.microsoft.com/office/drawing/2014/main" id="{4CF9BD6C-C552-21BA-5BB5-6FC4691A6265}"/>
              </a:ext>
            </a:extLst>
          </p:cNvPr>
          <p:cNvSpPr>
            <a:spLocks noChangeArrowheads="1"/>
          </p:cNvSpPr>
          <p:nvPr/>
        </p:nvSpPr>
        <p:spPr bwMode="auto">
          <a:xfrm>
            <a:off x="508000" y="1851224"/>
            <a:ext cx="11447893"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0960" tIns="30480" rIns="60960" bIns="30480" numCol="1" anchor="ctr" anchorCtr="0" compatLnSpc="1">
            <a:prstTxWarp prst="textNoShape">
              <a:avLst/>
            </a:prstTxWarp>
            <a:spAutoFit/>
          </a:bodyPr>
          <a:lstStyle/>
          <a:p>
            <a:pPr defTabSz="914446"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This visual showcases four key performance indicators (KPIs) related to product inventory and profitability:</a:t>
            </a:r>
          </a:p>
          <a:p>
            <a:pPr defTabSz="914446"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914446"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The first card shows 5,000 total products, reflecting a diverse and extensive catalog available for customers.</a:t>
            </a:r>
          </a:p>
          <a:p>
            <a:pPr defTabSz="914446"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914446"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The second card highlights 267 total brands, indicating a wide supplier base and strong product variety.</a:t>
            </a:r>
          </a:p>
          <a:p>
            <a:pPr defTabSz="914446"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914446"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The third card reports an average margin of 27.78%, which is a healthy profitability figure across all products.</a:t>
            </a:r>
          </a:p>
          <a:p>
            <a:pPr defTabSz="914446"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914446"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The fourth card reveals an average shelf life of 231.76 days, suggesting that products generally have a long usability span, which aids in better inventory turnover and reduced waste.</a:t>
            </a:r>
          </a:p>
          <a:p>
            <a:pPr defTabSz="914446"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914446"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Together, these metrics provide a quick overview of assortment scale, brand partnerships, financial health, and product longevity.</a:t>
            </a:r>
          </a:p>
        </p:txBody>
      </p:sp>
    </p:spTree>
    <p:extLst>
      <p:ext uri="{BB962C8B-B14F-4D97-AF65-F5344CB8AC3E}">
        <p14:creationId xmlns:p14="http://schemas.microsoft.com/office/powerpoint/2010/main" val="2371855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2888B-E9BC-0BF1-E212-B96F71E37C7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A7F57E3-03DC-7E3C-7F84-BEAF187D67F2}"/>
              </a:ext>
            </a:extLst>
          </p:cNvPr>
          <p:cNvPicPr>
            <a:picLocks noChangeAspect="1"/>
          </p:cNvPicPr>
          <p:nvPr/>
        </p:nvPicPr>
        <p:blipFill>
          <a:blip r:embed="rId2"/>
          <a:stretch>
            <a:fillRect/>
          </a:stretch>
        </p:blipFill>
        <p:spPr>
          <a:xfrm>
            <a:off x="3604000" y="546905"/>
            <a:ext cx="4785075" cy="3803716"/>
          </a:xfrm>
          <a:prstGeom prst="rect">
            <a:avLst/>
          </a:prstGeom>
        </p:spPr>
      </p:pic>
      <p:sp>
        <p:nvSpPr>
          <p:cNvPr id="3" name="TextBox 2">
            <a:extLst>
              <a:ext uri="{FF2B5EF4-FFF2-40B4-BE49-F238E27FC236}">
                <a16:creationId xmlns:a16="http://schemas.microsoft.com/office/drawing/2014/main" id="{A667F8AC-7AEB-36A4-BD72-C3DAE0376EBD}"/>
              </a:ext>
            </a:extLst>
          </p:cNvPr>
          <p:cNvSpPr txBox="1"/>
          <p:nvPr/>
        </p:nvSpPr>
        <p:spPr>
          <a:xfrm>
            <a:off x="1838424" y="4486787"/>
            <a:ext cx="8626376" cy="1897892"/>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This clustered bar chart compares the selling price against the MRP for various products. It highlights discounting strategies or price sensitivity across products, with some products being sold close to or even at MRP.</a:t>
            </a:r>
          </a:p>
          <a:p>
            <a:pPr algn="ctr"/>
            <a:endParaRPr lang="en-US" sz="2133"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024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8A255-7E39-8AD5-EEC4-2AAE4FF7519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BFD8332-8132-16B7-7166-6090A0B4BC79}"/>
              </a:ext>
            </a:extLst>
          </p:cNvPr>
          <p:cNvPicPr>
            <a:picLocks noChangeAspect="1"/>
          </p:cNvPicPr>
          <p:nvPr/>
        </p:nvPicPr>
        <p:blipFill>
          <a:blip r:embed="rId2"/>
          <a:stretch>
            <a:fillRect/>
          </a:stretch>
        </p:blipFill>
        <p:spPr>
          <a:xfrm>
            <a:off x="357447" y="418525"/>
            <a:ext cx="7345001" cy="3344953"/>
          </a:xfrm>
          <a:prstGeom prst="rect">
            <a:avLst/>
          </a:prstGeom>
        </p:spPr>
      </p:pic>
      <p:sp>
        <p:nvSpPr>
          <p:cNvPr id="5" name="TextBox 4">
            <a:extLst>
              <a:ext uri="{FF2B5EF4-FFF2-40B4-BE49-F238E27FC236}">
                <a16:creationId xmlns:a16="http://schemas.microsoft.com/office/drawing/2014/main" id="{B0997AA1-1628-C795-FD36-E36E8D4D7D34}"/>
              </a:ext>
            </a:extLst>
          </p:cNvPr>
          <p:cNvSpPr txBox="1"/>
          <p:nvPr/>
        </p:nvSpPr>
        <p:spPr>
          <a:xfrm>
            <a:off x="221381" y="3965139"/>
            <a:ext cx="10154653" cy="1323632"/>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This chart compares maximum and minimum stock levels for various products. It informs stock planning and ensures products remain within optimal inventory thresholds.</a:t>
            </a:r>
          </a:p>
        </p:txBody>
      </p:sp>
    </p:spTree>
    <p:extLst>
      <p:ext uri="{BB962C8B-B14F-4D97-AF65-F5344CB8AC3E}">
        <p14:creationId xmlns:p14="http://schemas.microsoft.com/office/powerpoint/2010/main" val="30647521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C0FD8FB8-C300-38D2-AF4A-A6E8E753FF79}"/>
              </a:ext>
            </a:extLst>
          </p:cNvPr>
          <p:cNvSpPr txBox="1"/>
          <p:nvPr/>
        </p:nvSpPr>
        <p:spPr>
          <a:xfrm>
            <a:off x="1396999" y="4648201"/>
            <a:ext cx="9398000" cy="1734064"/>
          </a:xfrm>
          <a:prstGeom prst="rect">
            <a:avLst/>
          </a:prstGeom>
          <a:noFill/>
        </p:spPr>
        <p:txBody>
          <a:bodyPr wrap="square">
            <a:spAutoFit/>
          </a:bodyPr>
          <a:lstStyle/>
          <a:p>
            <a:pPr algn="ctr"/>
            <a:r>
              <a:rPr lang="en-US" sz="2667" b="1" dirty="0">
                <a:latin typeface="Times New Roman" panose="02020603050405020304" pitchFamily="18" charset="0"/>
                <a:cs typeface="Times New Roman" panose="02020603050405020304" pitchFamily="18" charset="0"/>
              </a:rPr>
              <a:t>This column chart categorizes order deliveries based on punctuality. It highlights how many orders were delivered on time versus those that were delayed, reflecting operational reliability.</a:t>
            </a:r>
          </a:p>
        </p:txBody>
      </p:sp>
      <p:pic>
        <p:nvPicPr>
          <p:cNvPr id="26" name="Picture 25">
            <a:extLst>
              <a:ext uri="{FF2B5EF4-FFF2-40B4-BE49-F238E27FC236}">
                <a16:creationId xmlns:a16="http://schemas.microsoft.com/office/drawing/2014/main" id="{631FD978-80B1-85E0-6E88-5E3CE2E6EA93}"/>
              </a:ext>
            </a:extLst>
          </p:cNvPr>
          <p:cNvPicPr>
            <a:picLocks noChangeAspect="1"/>
          </p:cNvPicPr>
          <p:nvPr/>
        </p:nvPicPr>
        <p:blipFill>
          <a:blip r:embed="rId2"/>
          <a:stretch>
            <a:fillRect/>
          </a:stretch>
        </p:blipFill>
        <p:spPr>
          <a:xfrm>
            <a:off x="2847522" y="736600"/>
            <a:ext cx="6496957" cy="367081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83314-1361-A999-1D7E-FAD258C5670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D970304-890F-9C6C-A3D8-E34AC6B2F94D}"/>
              </a:ext>
            </a:extLst>
          </p:cNvPr>
          <p:cNvSpPr txBox="1"/>
          <p:nvPr/>
        </p:nvSpPr>
        <p:spPr>
          <a:xfrm>
            <a:off x="248652" y="816059"/>
            <a:ext cx="11694695" cy="4524315"/>
          </a:xfrm>
          <a:prstGeom prst="rect">
            <a:avLst/>
          </a:prstGeom>
          <a:noFill/>
        </p:spPr>
        <p:txBody>
          <a:bodyPr wrap="square">
            <a:spAutoFit/>
          </a:bodyPr>
          <a:lstStyle/>
          <a:p>
            <a:pPr algn="ctr"/>
            <a:r>
              <a:rPr lang="en-US" sz="3200" u="sng" dirty="0">
                <a:latin typeface="Arial Black" panose="020B0A04020102020204" pitchFamily="34" charset="0"/>
              </a:rPr>
              <a:t>Project Title:-</a:t>
            </a:r>
            <a:r>
              <a:rPr lang="en-US" sz="3200" dirty="0">
                <a:latin typeface="Arial Black" panose="020B0A04020102020204" pitchFamily="34" charset="0"/>
              </a:rPr>
              <a:t> </a:t>
            </a:r>
            <a:r>
              <a:rPr lang="en-US" sz="3200" b="1" dirty="0" err="1">
                <a:solidFill>
                  <a:srgbClr val="002060"/>
                </a:solidFill>
                <a:latin typeface="Times New Roman" panose="02020603050405020304" pitchFamily="18" charset="0"/>
                <a:cs typeface="Times New Roman" panose="02020603050405020304" pitchFamily="18" charset="0"/>
              </a:rPr>
              <a:t>Blinkit</a:t>
            </a:r>
            <a:r>
              <a:rPr lang="en-US" sz="3200" b="1" dirty="0">
                <a:solidFill>
                  <a:srgbClr val="002060"/>
                </a:solidFill>
                <a:latin typeface="Times New Roman" panose="02020603050405020304" pitchFamily="18" charset="0"/>
                <a:cs typeface="Times New Roman" panose="02020603050405020304" pitchFamily="18" charset="0"/>
              </a:rPr>
              <a:t>-Sales-Analysis</a:t>
            </a:r>
          </a:p>
          <a:p>
            <a:pPr algn="ctr"/>
            <a:br>
              <a:rPr lang="en-US" sz="3200" dirty="0">
                <a:latin typeface="Berlin Sans FB Demi" panose="020E0802020502020306" pitchFamily="34" charset="0"/>
              </a:rPr>
            </a:br>
            <a:r>
              <a:rPr lang="en-IN" sz="3200" u="sng" dirty="0">
                <a:latin typeface="Arial Black" panose="020B0A04020102020204" pitchFamily="34" charset="0"/>
              </a:rPr>
              <a:t>Name</a:t>
            </a:r>
            <a:r>
              <a:rPr lang="en-IN" sz="3200" dirty="0">
                <a:latin typeface="Arial Black" panose="020B0A04020102020204" pitchFamily="34" charset="0"/>
              </a:rPr>
              <a:t>:-</a:t>
            </a:r>
            <a:r>
              <a:rPr lang="en-IN" sz="3200" dirty="0">
                <a:latin typeface="Arial Rounded MT Bold" panose="020F0704030504030204" pitchFamily="34" charset="0"/>
              </a:rPr>
              <a:t>  </a:t>
            </a:r>
            <a:r>
              <a:rPr lang="en-IN" sz="3200" b="1" dirty="0">
                <a:solidFill>
                  <a:srgbClr val="002060"/>
                </a:solidFill>
                <a:latin typeface="Times New Roman" panose="02020603050405020304" pitchFamily="18" charset="0"/>
                <a:cs typeface="Times New Roman" panose="02020603050405020304" pitchFamily="18" charset="0"/>
              </a:rPr>
              <a:t>Shreya Das</a:t>
            </a:r>
          </a:p>
          <a:p>
            <a:endParaRPr lang="en-IN" sz="3200" u="sng" dirty="0">
              <a:latin typeface="Arial Rounded MT Bold" panose="020F0704030504030204" pitchFamily="34" charset="0"/>
            </a:endParaRPr>
          </a:p>
          <a:p>
            <a:pPr algn="ctr"/>
            <a:r>
              <a:rPr lang="en-IN" sz="3200" u="sng" dirty="0">
                <a:latin typeface="Arial Black" panose="020B0A04020102020204" pitchFamily="34" charset="0"/>
              </a:rPr>
              <a:t>College</a:t>
            </a:r>
            <a:r>
              <a:rPr lang="en-IN" sz="3200" dirty="0">
                <a:latin typeface="Arial Black" panose="020B0A04020102020204" pitchFamily="34" charset="0"/>
              </a:rPr>
              <a:t>:-</a:t>
            </a:r>
            <a:r>
              <a:rPr lang="en-IN" sz="3200" dirty="0">
                <a:latin typeface="Berlin Sans FB Demi" panose="020E0802020502020306" pitchFamily="34" charset="0"/>
              </a:rPr>
              <a:t>   </a:t>
            </a:r>
            <a:r>
              <a:rPr lang="en-IN" sz="3200" b="1" dirty="0">
                <a:solidFill>
                  <a:srgbClr val="002060"/>
                </a:solidFill>
                <a:latin typeface="Times New Roman" panose="02020603050405020304" pitchFamily="18" charset="0"/>
                <a:cs typeface="Times New Roman" panose="02020603050405020304" pitchFamily="18" charset="0"/>
              </a:rPr>
              <a:t>Academy of Technology</a:t>
            </a:r>
          </a:p>
          <a:p>
            <a:endParaRPr lang="en-IN" sz="3200" u="sng" dirty="0">
              <a:latin typeface="Arial Rounded MT Bold" panose="020F0704030504030204" pitchFamily="34" charset="0"/>
            </a:endParaRPr>
          </a:p>
          <a:p>
            <a:pPr algn="ctr"/>
            <a:r>
              <a:rPr lang="en-IN" sz="3200" u="sng" dirty="0">
                <a:latin typeface="Arial Black" panose="020B0A04020102020204" pitchFamily="34" charset="0"/>
              </a:rPr>
              <a:t>Department</a:t>
            </a:r>
            <a:r>
              <a:rPr lang="en-IN" sz="3200" dirty="0">
                <a:latin typeface="Arial Black" panose="020B0A04020102020204" pitchFamily="34" charset="0"/>
              </a:rPr>
              <a:t>:-  </a:t>
            </a:r>
            <a:r>
              <a:rPr lang="en-IN" sz="3200" b="1" dirty="0">
                <a:solidFill>
                  <a:srgbClr val="002060"/>
                </a:solidFill>
                <a:latin typeface="Times New Roman" panose="02020603050405020304" pitchFamily="18" charset="0"/>
                <a:cs typeface="Times New Roman" panose="02020603050405020304" pitchFamily="18" charset="0"/>
              </a:rPr>
              <a:t>Computer Science and Business System</a:t>
            </a:r>
          </a:p>
          <a:p>
            <a:pPr algn="ctr"/>
            <a:endParaRPr lang="en-IN" sz="3200" u="sng" dirty="0">
              <a:latin typeface="Arial Rounded MT Bold" panose="020F0704030504030204" pitchFamily="34" charset="0"/>
            </a:endParaRPr>
          </a:p>
          <a:p>
            <a:pPr algn="ctr"/>
            <a:r>
              <a:rPr lang="en-IN" sz="3200" u="sng" dirty="0">
                <a:latin typeface="Arial Black" panose="020B0A04020102020204" pitchFamily="34" charset="0"/>
              </a:rPr>
              <a:t>Semester</a:t>
            </a:r>
            <a:r>
              <a:rPr lang="en-IN" sz="3200" dirty="0">
                <a:latin typeface="Arial Black" panose="020B0A04020102020204" pitchFamily="34" charset="0"/>
              </a:rPr>
              <a:t>:-  </a:t>
            </a:r>
            <a:r>
              <a:rPr lang="en-IN" sz="3200" b="1" dirty="0">
                <a:solidFill>
                  <a:srgbClr val="002060"/>
                </a:solidFill>
                <a:latin typeface="Times New Roman" panose="02020603050405020304" pitchFamily="18" charset="0"/>
                <a:cs typeface="Times New Roman" panose="02020603050405020304" pitchFamily="18" charset="0"/>
              </a:rPr>
              <a:t>7</a:t>
            </a:r>
            <a:r>
              <a:rPr lang="en-IN" sz="3200" b="1" baseline="30000" dirty="0">
                <a:solidFill>
                  <a:srgbClr val="002060"/>
                </a:solidFill>
                <a:latin typeface="Times New Roman" panose="02020603050405020304" pitchFamily="18" charset="0"/>
                <a:cs typeface="Times New Roman" panose="02020603050405020304" pitchFamily="18" charset="0"/>
              </a:rPr>
              <a:t>th</a:t>
            </a:r>
            <a:endParaRPr lang="en-IN" sz="32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1464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40A0-28B7-251B-9B2F-0D244FC9BE9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3F35E86-E993-2AA6-CBCD-579097DE98BC}"/>
              </a:ext>
            </a:extLst>
          </p:cNvPr>
          <p:cNvPicPr>
            <a:picLocks noChangeAspect="1"/>
          </p:cNvPicPr>
          <p:nvPr/>
        </p:nvPicPr>
        <p:blipFill>
          <a:blip r:embed="rId2"/>
          <a:stretch>
            <a:fillRect/>
          </a:stretch>
        </p:blipFill>
        <p:spPr>
          <a:xfrm>
            <a:off x="401024" y="475474"/>
            <a:ext cx="5624392" cy="3454488"/>
          </a:xfrm>
          <a:prstGeom prst="rect">
            <a:avLst/>
          </a:prstGeom>
        </p:spPr>
      </p:pic>
      <p:sp>
        <p:nvSpPr>
          <p:cNvPr id="3" name="TextBox 2">
            <a:extLst>
              <a:ext uri="{FF2B5EF4-FFF2-40B4-BE49-F238E27FC236}">
                <a16:creationId xmlns:a16="http://schemas.microsoft.com/office/drawing/2014/main" id="{B1B03AA6-E007-EF56-CB00-7613ACC49EEB}"/>
              </a:ext>
            </a:extLst>
          </p:cNvPr>
          <p:cNvSpPr txBox="1"/>
          <p:nvPr/>
        </p:nvSpPr>
        <p:spPr>
          <a:xfrm>
            <a:off x="279134" y="4038600"/>
            <a:ext cx="11492564"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This line chart presents a detailed view of daily order activity over a period of time. It illustrates fluctuations in order volumes, capturing both peak sales days and periods of lower activity. The trendline helps in understanding short-term spikes due to campaigns or seasonal effects, as well as long-term buying behavior. By observing these patterns, businesses can optimize inventory planning, align staffing with demand cycles, and make informed decisions about promotions and logistics.</a:t>
            </a:r>
          </a:p>
        </p:txBody>
      </p:sp>
    </p:spTree>
    <p:extLst>
      <p:ext uri="{BB962C8B-B14F-4D97-AF65-F5344CB8AC3E}">
        <p14:creationId xmlns:p14="http://schemas.microsoft.com/office/powerpoint/2010/main" val="1846575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DB19C-C2C0-2089-88E6-D635A270F6C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B2F3605-E810-DA0B-0A07-55276F2E2784}"/>
              </a:ext>
            </a:extLst>
          </p:cNvPr>
          <p:cNvPicPr>
            <a:picLocks noChangeAspect="1"/>
          </p:cNvPicPr>
          <p:nvPr/>
        </p:nvPicPr>
        <p:blipFill>
          <a:blip r:embed="rId2"/>
          <a:stretch>
            <a:fillRect/>
          </a:stretch>
        </p:blipFill>
        <p:spPr>
          <a:xfrm>
            <a:off x="279133" y="311683"/>
            <a:ext cx="5872199" cy="3355542"/>
          </a:xfrm>
          <a:prstGeom prst="rect">
            <a:avLst/>
          </a:prstGeom>
        </p:spPr>
      </p:pic>
      <p:sp>
        <p:nvSpPr>
          <p:cNvPr id="5" name="TextBox 4">
            <a:extLst>
              <a:ext uri="{FF2B5EF4-FFF2-40B4-BE49-F238E27FC236}">
                <a16:creationId xmlns:a16="http://schemas.microsoft.com/office/drawing/2014/main" id="{49894FE3-2BCC-889F-370D-413699375359}"/>
              </a:ext>
            </a:extLst>
          </p:cNvPr>
          <p:cNvSpPr txBox="1"/>
          <p:nvPr/>
        </p:nvSpPr>
        <p:spPr>
          <a:xfrm>
            <a:off x="203200" y="3835400"/>
            <a:ext cx="11569567" cy="230832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This table presents the calculated lifetime value of each customer, derived from their average order value and total number of orders placed. It highlights which customers have contributed the most revenue over time and provides insights into long-term profitability. By understanding which segments or individuals bring the highest lifetime returns, businesses can develop retention strategies, personalize marketing campaigns, and allocate resources more effectively toward valuable customer relationships.</a:t>
            </a:r>
          </a:p>
        </p:txBody>
      </p:sp>
    </p:spTree>
    <p:extLst>
      <p:ext uri="{BB962C8B-B14F-4D97-AF65-F5344CB8AC3E}">
        <p14:creationId xmlns:p14="http://schemas.microsoft.com/office/powerpoint/2010/main" val="15140468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1D584-7C1E-FFB4-5CB3-15819EE43DE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9DB1898-C6C8-FF1D-1EF6-F60ED462EA90}"/>
              </a:ext>
            </a:extLst>
          </p:cNvPr>
          <p:cNvPicPr>
            <a:picLocks noChangeAspect="1"/>
          </p:cNvPicPr>
          <p:nvPr/>
        </p:nvPicPr>
        <p:blipFill>
          <a:blip r:embed="rId2"/>
          <a:stretch>
            <a:fillRect/>
          </a:stretch>
        </p:blipFill>
        <p:spPr>
          <a:xfrm>
            <a:off x="279134" y="361763"/>
            <a:ext cx="6035039" cy="3403648"/>
          </a:xfrm>
          <a:prstGeom prst="rect">
            <a:avLst/>
          </a:prstGeom>
        </p:spPr>
      </p:pic>
      <p:sp>
        <p:nvSpPr>
          <p:cNvPr id="3" name="TextBox 2">
            <a:extLst>
              <a:ext uri="{FF2B5EF4-FFF2-40B4-BE49-F238E27FC236}">
                <a16:creationId xmlns:a16="http://schemas.microsoft.com/office/drawing/2014/main" id="{C1800C82-DD07-79FB-84EE-144F07B032AC}"/>
              </a:ext>
            </a:extLst>
          </p:cNvPr>
          <p:cNvSpPr txBox="1"/>
          <p:nvPr/>
        </p:nvSpPr>
        <p:spPr>
          <a:xfrm>
            <a:off x="163631" y="3920336"/>
            <a:ext cx="11492564" cy="267765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This funnel chart breaks down the stages of a marketing campaign, beginning with total impressions and narrowing down to actual customer conversions. Each stage of the funnel—impressions, clicks, and conversions—shows the number of users retained at that level. The visual provides a clear view of where customer engagement drops off, helping to pinpoint inefficiencies and optimize campaign elements to increase conversion rates. It supports performance evaluation of marketing efforts and assists in identifying opportunities to improve user experience and targeting.</a:t>
            </a:r>
          </a:p>
        </p:txBody>
      </p:sp>
    </p:spTree>
    <p:extLst>
      <p:ext uri="{BB962C8B-B14F-4D97-AF65-F5344CB8AC3E}">
        <p14:creationId xmlns:p14="http://schemas.microsoft.com/office/powerpoint/2010/main" val="2854719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94EBF-4F3D-67A1-C54A-1E3B600D9B7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724ACE4-720C-9460-9990-BF0A6088073C}"/>
              </a:ext>
            </a:extLst>
          </p:cNvPr>
          <p:cNvPicPr>
            <a:picLocks noChangeAspect="1"/>
          </p:cNvPicPr>
          <p:nvPr/>
        </p:nvPicPr>
        <p:blipFill>
          <a:blip r:embed="rId2"/>
          <a:stretch>
            <a:fillRect/>
          </a:stretch>
        </p:blipFill>
        <p:spPr>
          <a:xfrm>
            <a:off x="213803" y="266781"/>
            <a:ext cx="4997620" cy="5181117"/>
          </a:xfrm>
          <a:prstGeom prst="rect">
            <a:avLst/>
          </a:prstGeom>
        </p:spPr>
      </p:pic>
      <p:sp>
        <p:nvSpPr>
          <p:cNvPr id="5" name="TextBox 4">
            <a:extLst>
              <a:ext uri="{FF2B5EF4-FFF2-40B4-BE49-F238E27FC236}">
                <a16:creationId xmlns:a16="http://schemas.microsoft.com/office/drawing/2014/main" id="{4F3B5C64-951F-B560-1F16-9B38D7198A75}"/>
              </a:ext>
            </a:extLst>
          </p:cNvPr>
          <p:cNvSpPr txBox="1"/>
          <p:nvPr/>
        </p:nvSpPr>
        <p:spPr>
          <a:xfrm>
            <a:off x="5390147" y="266781"/>
            <a:ext cx="6189045" cy="3785652"/>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Order Ratings by Date Table:</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This table displays individual order ratings along with their corresponding date details such as order ID, year, month, and day. It helps track how customer sentiment has varied over time and also allows cross-checking with specific orders. By reviewing this table, users can identify if certain months or years tend to attract lower or higher ratings.</a:t>
            </a:r>
          </a:p>
        </p:txBody>
      </p:sp>
    </p:spTree>
    <p:extLst>
      <p:ext uri="{BB962C8B-B14F-4D97-AF65-F5344CB8AC3E}">
        <p14:creationId xmlns:p14="http://schemas.microsoft.com/office/powerpoint/2010/main" val="395048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D3717-62FB-C46C-686C-BC7FDB535BF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D31B8C8-F086-279E-2C4E-62EE396E7E96}"/>
              </a:ext>
            </a:extLst>
          </p:cNvPr>
          <p:cNvPicPr>
            <a:picLocks noChangeAspect="1"/>
          </p:cNvPicPr>
          <p:nvPr/>
        </p:nvPicPr>
        <p:blipFill>
          <a:blip r:embed="rId2"/>
          <a:stretch>
            <a:fillRect/>
          </a:stretch>
        </p:blipFill>
        <p:spPr>
          <a:xfrm>
            <a:off x="2380059" y="490156"/>
            <a:ext cx="7431882" cy="3568315"/>
          </a:xfrm>
          <a:prstGeom prst="rect">
            <a:avLst/>
          </a:prstGeom>
        </p:spPr>
      </p:pic>
      <p:sp>
        <p:nvSpPr>
          <p:cNvPr id="3" name="TextBox 2">
            <a:extLst>
              <a:ext uri="{FF2B5EF4-FFF2-40B4-BE49-F238E27FC236}">
                <a16:creationId xmlns:a16="http://schemas.microsoft.com/office/drawing/2014/main" id="{A96B18E0-CE39-4082-F6B1-4E8677F052B4}"/>
              </a:ext>
            </a:extLst>
          </p:cNvPr>
          <p:cNvSpPr txBox="1"/>
          <p:nvPr/>
        </p:nvSpPr>
        <p:spPr>
          <a:xfrm>
            <a:off x="991402" y="4281518"/>
            <a:ext cx="10231655" cy="1733488"/>
          </a:xfrm>
          <a:prstGeom prst="rect">
            <a:avLst/>
          </a:prstGeom>
          <a:noFill/>
        </p:spPr>
        <p:txBody>
          <a:bodyPr wrap="square">
            <a:spAutoFit/>
          </a:bodyPr>
          <a:lstStyle/>
          <a:p>
            <a:pPr algn="ctr"/>
            <a:r>
              <a:rPr lang="en-US" sz="2133" b="1" dirty="0">
                <a:latin typeface="Times New Roman" panose="02020603050405020304" pitchFamily="18" charset="0"/>
                <a:cs typeface="Times New Roman" panose="02020603050405020304" pitchFamily="18" charset="0"/>
              </a:rPr>
              <a:t>This pie chart breaks down the distribution of customer ratings from 1 to 5. Rating 4 dominates the feedback with 30.1%, followed by rating 3 (26.43%), indicating that most customers are moderately satisfied. The chart quickly communicates customer satisfaction levels and highlights potential quality improvement needs if lower ratings are significant.</a:t>
            </a:r>
            <a:endParaRPr lang="en-IN" sz="2133"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7916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F9129-DCD4-CAE3-FB54-7E94BD65AD2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252363C-F0A4-7762-45AC-FDADD8ED84B9}"/>
              </a:ext>
            </a:extLst>
          </p:cNvPr>
          <p:cNvPicPr>
            <a:picLocks noChangeAspect="1"/>
          </p:cNvPicPr>
          <p:nvPr/>
        </p:nvPicPr>
        <p:blipFill>
          <a:blip r:embed="rId2"/>
          <a:stretch>
            <a:fillRect/>
          </a:stretch>
        </p:blipFill>
        <p:spPr>
          <a:xfrm>
            <a:off x="397912" y="504417"/>
            <a:ext cx="8354591" cy="2924583"/>
          </a:xfrm>
          <a:prstGeom prst="rect">
            <a:avLst/>
          </a:prstGeom>
        </p:spPr>
      </p:pic>
      <p:sp>
        <p:nvSpPr>
          <p:cNvPr id="5" name="TextBox 4">
            <a:extLst>
              <a:ext uri="{FF2B5EF4-FFF2-40B4-BE49-F238E27FC236}">
                <a16:creationId xmlns:a16="http://schemas.microsoft.com/office/drawing/2014/main" id="{66E01417-D3C8-DF4B-F42E-9A0DB0F710A4}"/>
              </a:ext>
            </a:extLst>
          </p:cNvPr>
          <p:cNvSpPr txBox="1"/>
          <p:nvPr/>
        </p:nvSpPr>
        <p:spPr>
          <a:xfrm>
            <a:off x="305602" y="3662217"/>
            <a:ext cx="11504596"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This line chart shows how rating counts have changed over the years for different stores (represented by store IDs). Some stores show an increase in ratings while others decline. This visual helps compare performance across stores and spot trends—whether customer feedback volume is rising, declining, or remaining steady.</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6603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F4D05-BFAB-4306-7032-078BA39A8DB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D57884D-2349-CD3F-A631-FB1EF9C42444}"/>
              </a:ext>
            </a:extLst>
          </p:cNvPr>
          <p:cNvPicPr>
            <a:picLocks noChangeAspect="1"/>
          </p:cNvPicPr>
          <p:nvPr/>
        </p:nvPicPr>
        <p:blipFill>
          <a:blip r:embed="rId2"/>
          <a:stretch>
            <a:fillRect/>
          </a:stretch>
        </p:blipFill>
        <p:spPr>
          <a:xfrm>
            <a:off x="363903" y="260140"/>
            <a:ext cx="5374105" cy="3580043"/>
          </a:xfrm>
          <a:prstGeom prst="rect">
            <a:avLst/>
          </a:prstGeom>
        </p:spPr>
      </p:pic>
      <p:pic>
        <p:nvPicPr>
          <p:cNvPr id="3" name="Picture 2">
            <a:extLst>
              <a:ext uri="{FF2B5EF4-FFF2-40B4-BE49-F238E27FC236}">
                <a16:creationId xmlns:a16="http://schemas.microsoft.com/office/drawing/2014/main" id="{13B5E221-A402-F9C2-E6E6-F4E4FBB036B4}"/>
              </a:ext>
            </a:extLst>
          </p:cNvPr>
          <p:cNvPicPr>
            <a:picLocks noChangeAspect="1"/>
          </p:cNvPicPr>
          <p:nvPr/>
        </p:nvPicPr>
        <p:blipFill>
          <a:blip r:embed="rId3"/>
          <a:stretch>
            <a:fillRect/>
          </a:stretch>
        </p:blipFill>
        <p:spPr>
          <a:xfrm>
            <a:off x="6561223" y="260140"/>
            <a:ext cx="5266874" cy="1799666"/>
          </a:xfrm>
          <a:prstGeom prst="rect">
            <a:avLst/>
          </a:prstGeom>
        </p:spPr>
      </p:pic>
      <p:sp>
        <p:nvSpPr>
          <p:cNvPr id="6" name="TextBox 5">
            <a:extLst>
              <a:ext uri="{FF2B5EF4-FFF2-40B4-BE49-F238E27FC236}">
                <a16:creationId xmlns:a16="http://schemas.microsoft.com/office/drawing/2014/main" id="{D768FD2D-8D00-46FC-369D-C49F46D99F94}"/>
              </a:ext>
            </a:extLst>
          </p:cNvPr>
          <p:cNvSpPr txBox="1"/>
          <p:nvPr/>
        </p:nvSpPr>
        <p:spPr>
          <a:xfrm>
            <a:off x="0" y="3965411"/>
            <a:ext cx="6364705" cy="2389950"/>
          </a:xfrm>
          <a:prstGeom prst="rect">
            <a:avLst/>
          </a:prstGeom>
          <a:noFill/>
        </p:spPr>
        <p:txBody>
          <a:bodyPr wrap="square">
            <a:spAutoFit/>
          </a:bodyPr>
          <a:lstStyle/>
          <a:p>
            <a:pPr algn="ctr"/>
            <a:r>
              <a:rPr lang="en-US" sz="2133" b="1" dirty="0">
                <a:latin typeface="Times New Roman" panose="02020603050405020304" pitchFamily="18" charset="0"/>
                <a:cs typeface="Times New Roman" panose="02020603050405020304" pitchFamily="18" charset="0"/>
              </a:rPr>
              <a:t>This table details feedback records including store ID, customer ID, rating, and feedback category (e.g., App Experience, Customer Service). It provides a granular look at how customers rate various aspects of service. Repeating customers across feedback categories also suggest that multiple service dimensions are evaluated per customer.</a:t>
            </a:r>
            <a:endParaRPr lang="en-IN" sz="2133"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7BAC25F-9462-D7A9-F111-9300F080BD02}"/>
              </a:ext>
            </a:extLst>
          </p:cNvPr>
          <p:cNvSpPr txBox="1"/>
          <p:nvPr/>
        </p:nvSpPr>
        <p:spPr>
          <a:xfrm>
            <a:off x="6187168" y="2185034"/>
            <a:ext cx="5983602" cy="2061718"/>
          </a:xfrm>
          <a:prstGeom prst="rect">
            <a:avLst/>
          </a:prstGeom>
          <a:noFill/>
        </p:spPr>
        <p:txBody>
          <a:bodyPr wrap="square">
            <a:spAutoFit/>
          </a:bodyPr>
          <a:lstStyle/>
          <a:p>
            <a:pPr algn="ctr"/>
            <a:r>
              <a:rPr lang="en-US" sz="2133" b="1" dirty="0">
                <a:latin typeface="Times New Roman" panose="02020603050405020304" pitchFamily="18" charset="0"/>
                <a:cs typeface="Times New Roman" panose="02020603050405020304" pitchFamily="18" charset="0"/>
              </a:rPr>
              <a:t>This date slicer enables filtering of feedback records by a specific time range. By adjusting the date slider, users can focus their analysis on recent trends or historical patterns, which is essential for temporal comparison and decision-making based on evolving customer input.</a:t>
            </a:r>
            <a:endParaRPr lang="en-IN" sz="2133"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899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945DB-C8CE-8F7E-6EB8-C65FE9672C3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15D95EB-FB5B-A702-7D6F-27C16750C766}"/>
              </a:ext>
            </a:extLst>
          </p:cNvPr>
          <p:cNvPicPr>
            <a:picLocks noChangeAspect="1"/>
          </p:cNvPicPr>
          <p:nvPr/>
        </p:nvPicPr>
        <p:blipFill>
          <a:blip r:embed="rId2"/>
          <a:stretch>
            <a:fillRect/>
          </a:stretch>
        </p:blipFill>
        <p:spPr>
          <a:xfrm>
            <a:off x="125128" y="111889"/>
            <a:ext cx="4090737" cy="1804738"/>
          </a:xfrm>
          <a:prstGeom prst="rect">
            <a:avLst/>
          </a:prstGeom>
        </p:spPr>
      </p:pic>
      <p:pic>
        <p:nvPicPr>
          <p:cNvPr id="5" name="Picture 4">
            <a:extLst>
              <a:ext uri="{FF2B5EF4-FFF2-40B4-BE49-F238E27FC236}">
                <a16:creationId xmlns:a16="http://schemas.microsoft.com/office/drawing/2014/main" id="{0C5C2BA1-A07F-503E-870E-32097E559CF6}"/>
              </a:ext>
            </a:extLst>
          </p:cNvPr>
          <p:cNvPicPr>
            <a:picLocks noChangeAspect="1"/>
          </p:cNvPicPr>
          <p:nvPr/>
        </p:nvPicPr>
        <p:blipFill>
          <a:blip r:embed="rId3"/>
          <a:stretch>
            <a:fillRect/>
          </a:stretch>
        </p:blipFill>
        <p:spPr>
          <a:xfrm>
            <a:off x="6689558" y="111889"/>
            <a:ext cx="5214407" cy="3507210"/>
          </a:xfrm>
          <a:prstGeom prst="rect">
            <a:avLst/>
          </a:prstGeom>
        </p:spPr>
      </p:pic>
      <p:sp>
        <p:nvSpPr>
          <p:cNvPr id="8" name="TextBox 7">
            <a:extLst>
              <a:ext uri="{FF2B5EF4-FFF2-40B4-BE49-F238E27FC236}">
                <a16:creationId xmlns:a16="http://schemas.microsoft.com/office/drawing/2014/main" id="{BAF356B0-906F-FB80-A535-3F40D58797D0}"/>
              </a:ext>
            </a:extLst>
          </p:cNvPr>
          <p:cNvSpPr txBox="1"/>
          <p:nvPr/>
        </p:nvSpPr>
        <p:spPr>
          <a:xfrm>
            <a:off x="125128" y="2057400"/>
            <a:ext cx="5886117" cy="3046411"/>
          </a:xfrm>
          <a:prstGeom prst="rect">
            <a:avLst/>
          </a:prstGeom>
          <a:noFill/>
        </p:spPr>
        <p:txBody>
          <a:bodyPr wrap="square">
            <a:spAutoFit/>
          </a:bodyPr>
          <a:lstStyle/>
          <a:p>
            <a:r>
              <a:rPr lang="en-US" sz="2133" b="1" dirty="0">
                <a:latin typeface="Times New Roman" panose="02020603050405020304" pitchFamily="18" charset="0"/>
                <a:cs typeface="Times New Roman" panose="02020603050405020304" pitchFamily="18" charset="0"/>
              </a:rPr>
              <a:t>Significantly Delayed: Filters orders with major delays to identify underperforming stores or regions needing improvement.</a:t>
            </a:r>
          </a:p>
          <a:p>
            <a:endParaRPr lang="en-US" sz="2133" b="1" dirty="0">
              <a:latin typeface="Times New Roman" panose="02020603050405020304" pitchFamily="18" charset="0"/>
              <a:cs typeface="Times New Roman" panose="02020603050405020304" pitchFamily="18" charset="0"/>
            </a:endParaRPr>
          </a:p>
          <a:p>
            <a:r>
              <a:rPr lang="en-US" sz="2133" b="1" dirty="0">
                <a:latin typeface="Times New Roman" panose="02020603050405020304" pitchFamily="18" charset="0"/>
                <a:cs typeface="Times New Roman" panose="02020603050405020304" pitchFamily="18" charset="0"/>
              </a:rPr>
              <a:t>On Time: Shows only timely deliveries, useful for measuring punctuality performance.</a:t>
            </a:r>
          </a:p>
          <a:p>
            <a:endParaRPr lang="en-US" sz="2133" b="1" dirty="0">
              <a:latin typeface="Times New Roman" panose="02020603050405020304" pitchFamily="18" charset="0"/>
              <a:cs typeface="Times New Roman" panose="02020603050405020304" pitchFamily="18" charset="0"/>
            </a:endParaRPr>
          </a:p>
          <a:p>
            <a:r>
              <a:rPr lang="en-US" sz="2133" b="1" dirty="0">
                <a:latin typeface="Times New Roman" panose="02020603050405020304" pitchFamily="18" charset="0"/>
                <a:cs typeface="Times New Roman" panose="02020603050405020304" pitchFamily="18" charset="0"/>
              </a:rPr>
              <a:t>All Options: Includes all delivery statuses for a complete and customizable analysis view.</a:t>
            </a:r>
          </a:p>
        </p:txBody>
      </p:sp>
      <p:sp>
        <p:nvSpPr>
          <p:cNvPr id="9" name="TextBox 8">
            <a:extLst>
              <a:ext uri="{FF2B5EF4-FFF2-40B4-BE49-F238E27FC236}">
                <a16:creationId xmlns:a16="http://schemas.microsoft.com/office/drawing/2014/main" id="{23FBA55D-C9C3-E7AA-3EDE-7B5B4602C613}"/>
              </a:ext>
            </a:extLst>
          </p:cNvPr>
          <p:cNvSpPr txBox="1"/>
          <p:nvPr/>
        </p:nvSpPr>
        <p:spPr>
          <a:xfrm>
            <a:off x="6586086" y="3728525"/>
            <a:ext cx="5605914" cy="2389950"/>
          </a:xfrm>
          <a:prstGeom prst="rect">
            <a:avLst/>
          </a:prstGeom>
          <a:noFill/>
        </p:spPr>
        <p:txBody>
          <a:bodyPr wrap="square">
            <a:spAutoFit/>
          </a:bodyPr>
          <a:lstStyle/>
          <a:p>
            <a:r>
              <a:rPr lang="en-US" sz="2133" b="1" dirty="0">
                <a:latin typeface="Times New Roman" panose="02020603050405020304" pitchFamily="18" charset="0"/>
                <a:cs typeface="Times New Roman" panose="02020603050405020304" pitchFamily="18" charset="0"/>
              </a:rPr>
              <a:t>This table shows the delivery performance of orders by linking order ID and store ID with their delivery status (e.g., On Time, Slightly Delayed). It offers insight into how punctual each store’s delivery service is, which is crucial for logistics performance and customer satisfaction.</a:t>
            </a:r>
            <a:endParaRPr lang="en-IN" sz="2133"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30986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CA53F-74D5-81B0-938A-C05079EEE3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4EEFDB-BC6B-36E6-80A3-6B730E9E99B0}"/>
              </a:ext>
            </a:extLst>
          </p:cNvPr>
          <p:cNvSpPr txBox="1"/>
          <p:nvPr/>
        </p:nvSpPr>
        <p:spPr>
          <a:xfrm>
            <a:off x="269508" y="391584"/>
            <a:ext cx="6097604" cy="830997"/>
          </a:xfrm>
          <a:prstGeom prst="rect">
            <a:avLst/>
          </a:prstGeom>
          <a:noFill/>
        </p:spPr>
        <p:txBody>
          <a:bodyPr wrap="square">
            <a:spAutoFit/>
          </a:bodyPr>
          <a:lstStyle/>
          <a:p>
            <a:r>
              <a:rPr lang="en-IN" sz="4800" u="sng" dirty="0">
                <a:solidFill>
                  <a:srgbClr val="002060"/>
                </a:solidFill>
                <a:latin typeface="Berlin Sans FB Demi" panose="020E0802020502020306" pitchFamily="34" charset="0"/>
              </a:rPr>
              <a:t>Key Findings:-</a:t>
            </a:r>
          </a:p>
        </p:txBody>
      </p:sp>
      <p:sp>
        <p:nvSpPr>
          <p:cNvPr id="3" name="TextBox 2">
            <a:extLst>
              <a:ext uri="{FF2B5EF4-FFF2-40B4-BE49-F238E27FC236}">
                <a16:creationId xmlns:a16="http://schemas.microsoft.com/office/drawing/2014/main" id="{543C5BEC-3E51-F1C5-CCDD-B3024953B302}"/>
              </a:ext>
            </a:extLst>
          </p:cNvPr>
          <p:cNvSpPr txBox="1"/>
          <p:nvPr/>
        </p:nvSpPr>
        <p:spPr>
          <a:xfrm>
            <a:off x="269507" y="1452650"/>
            <a:ext cx="10799545" cy="4687565"/>
          </a:xfrm>
          <a:prstGeom prst="rect">
            <a:avLst/>
          </a:prstGeom>
          <a:noFill/>
        </p:spPr>
        <p:txBody>
          <a:bodyPr wrap="square">
            <a:spAutoFit/>
          </a:bodyPr>
          <a:lstStyle/>
          <a:p>
            <a:pPr marL="304815" indent="-304815">
              <a:buFont typeface="Arial" panose="020B0604020202020204" pitchFamily="34" charset="0"/>
              <a:buChar char="•"/>
            </a:pPr>
            <a:r>
              <a:rPr lang="en-US" sz="2133" b="1" u="sng" dirty="0">
                <a:latin typeface="Times New Roman" panose="02020603050405020304" pitchFamily="18" charset="0"/>
                <a:cs typeface="Times New Roman" panose="02020603050405020304" pitchFamily="18" charset="0"/>
              </a:rPr>
              <a:t>Diverse Customer Base: </a:t>
            </a:r>
            <a:r>
              <a:rPr lang="en-US" sz="2133" b="1" dirty="0">
                <a:latin typeface="Times New Roman" panose="02020603050405020304" pitchFamily="18" charset="0"/>
                <a:cs typeface="Times New Roman" panose="02020603050405020304" pitchFamily="18" charset="0"/>
              </a:rPr>
              <a:t>Customers are evenly spread across segments, with a few showing strong loyalty through repeated purchases.</a:t>
            </a:r>
          </a:p>
          <a:p>
            <a:endParaRPr lang="en-US" sz="2133" b="1" u="sng" dirty="0">
              <a:latin typeface="Times New Roman" panose="02020603050405020304" pitchFamily="18" charset="0"/>
              <a:cs typeface="Times New Roman" panose="02020603050405020304" pitchFamily="18" charset="0"/>
            </a:endParaRPr>
          </a:p>
          <a:p>
            <a:pPr marL="304815" indent="-304815">
              <a:buFont typeface="Arial" panose="020B0604020202020204" pitchFamily="34" charset="0"/>
              <a:buChar char="•"/>
            </a:pPr>
            <a:r>
              <a:rPr lang="en-US" sz="2133" b="1" u="sng" dirty="0">
                <a:latin typeface="Times New Roman" panose="02020603050405020304" pitchFamily="18" charset="0"/>
                <a:cs typeface="Times New Roman" panose="02020603050405020304" pitchFamily="18" charset="0"/>
              </a:rPr>
              <a:t>Top Products &amp; Profitability: </a:t>
            </a:r>
            <a:r>
              <a:rPr lang="en-US" sz="2133" b="1" dirty="0">
                <a:latin typeface="Times New Roman" panose="02020603050405020304" pitchFamily="18" charset="0"/>
                <a:cs typeface="Times New Roman" panose="02020603050405020304" pitchFamily="18" charset="0"/>
              </a:rPr>
              <a:t>Items like </a:t>
            </a:r>
            <a:r>
              <a:rPr lang="en-US" sz="2133" b="1" i="1" dirty="0">
                <a:latin typeface="Times New Roman" panose="02020603050405020304" pitchFamily="18" charset="0"/>
                <a:cs typeface="Times New Roman" panose="02020603050405020304" pitchFamily="18" charset="0"/>
              </a:rPr>
              <a:t>Pet Treats</a:t>
            </a:r>
            <a:r>
              <a:rPr lang="en-US" sz="2133" b="1" dirty="0">
                <a:latin typeface="Times New Roman" panose="02020603050405020304" pitchFamily="18" charset="0"/>
                <a:cs typeface="Times New Roman" panose="02020603050405020304" pitchFamily="18" charset="0"/>
              </a:rPr>
              <a:t> and </a:t>
            </a:r>
            <a:r>
              <a:rPr lang="en-US" sz="2133" b="1" i="1" dirty="0">
                <a:latin typeface="Times New Roman" panose="02020603050405020304" pitchFamily="18" charset="0"/>
                <a:cs typeface="Times New Roman" panose="02020603050405020304" pitchFamily="18" charset="0"/>
              </a:rPr>
              <a:t>Lotion</a:t>
            </a:r>
            <a:r>
              <a:rPr lang="en-US" sz="2133" b="1" dirty="0">
                <a:latin typeface="Times New Roman" panose="02020603050405020304" pitchFamily="18" charset="0"/>
                <a:cs typeface="Times New Roman" panose="02020603050405020304" pitchFamily="18" charset="0"/>
              </a:rPr>
              <a:t> lead in both sales volume and profit margins.</a:t>
            </a:r>
          </a:p>
          <a:p>
            <a:endParaRPr lang="en-US" sz="2133" b="1" u="sng" dirty="0">
              <a:latin typeface="Times New Roman" panose="02020603050405020304" pitchFamily="18" charset="0"/>
              <a:cs typeface="Times New Roman" panose="02020603050405020304" pitchFamily="18" charset="0"/>
            </a:endParaRPr>
          </a:p>
          <a:p>
            <a:pPr marL="304815" indent="-304815">
              <a:buFont typeface="Arial" panose="020B0604020202020204" pitchFamily="34" charset="0"/>
              <a:buChar char="•"/>
            </a:pPr>
            <a:r>
              <a:rPr lang="en-US" sz="2133" b="1" u="sng" dirty="0">
                <a:latin typeface="Times New Roman" panose="02020603050405020304" pitchFamily="18" charset="0"/>
                <a:cs typeface="Times New Roman" panose="02020603050405020304" pitchFamily="18" charset="0"/>
              </a:rPr>
              <a:t>Efficient Deliveries: </a:t>
            </a:r>
            <a:r>
              <a:rPr lang="en-US" sz="2133" b="1" dirty="0">
                <a:latin typeface="Times New Roman" panose="02020603050405020304" pitchFamily="18" charset="0"/>
                <a:cs typeface="Times New Roman" panose="02020603050405020304" pitchFamily="18" charset="0"/>
              </a:rPr>
              <a:t>Most deliveries are completed within 30 minutes, though some delays highlight areas for operational improvement.</a:t>
            </a:r>
          </a:p>
          <a:p>
            <a:endParaRPr lang="en-US" sz="2133" b="1" u="sng" dirty="0">
              <a:latin typeface="Times New Roman" panose="02020603050405020304" pitchFamily="18" charset="0"/>
              <a:cs typeface="Times New Roman" panose="02020603050405020304" pitchFamily="18" charset="0"/>
            </a:endParaRPr>
          </a:p>
          <a:p>
            <a:pPr marL="304815" indent="-304815">
              <a:buFont typeface="Arial" panose="020B0604020202020204" pitchFamily="34" charset="0"/>
              <a:buChar char="•"/>
            </a:pPr>
            <a:r>
              <a:rPr lang="en-US" sz="2133" b="1" u="sng" dirty="0">
                <a:latin typeface="Times New Roman" panose="02020603050405020304" pitchFamily="18" charset="0"/>
                <a:cs typeface="Times New Roman" panose="02020603050405020304" pitchFamily="18" charset="0"/>
              </a:rPr>
              <a:t>Effective Marketing: </a:t>
            </a:r>
            <a:r>
              <a:rPr lang="en-US" sz="2133" b="1" dirty="0">
                <a:latin typeface="Times New Roman" panose="02020603050405020304" pitchFamily="18" charset="0"/>
                <a:cs typeface="Times New Roman" panose="02020603050405020304" pitchFamily="18" charset="0"/>
              </a:rPr>
              <a:t>Campaigns show high ROAS , indicating strong returns on marketing investments.</a:t>
            </a:r>
          </a:p>
          <a:p>
            <a:endParaRPr lang="en-US" sz="2133" b="1" u="sng" dirty="0">
              <a:latin typeface="Times New Roman" panose="02020603050405020304" pitchFamily="18" charset="0"/>
              <a:cs typeface="Times New Roman" panose="02020603050405020304" pitchFamily="18" charset="0"/>
            </a:endParaRPr>
          </a:p>
          <a:p>
            <a:pPr marL="304815" indent="-304815">
              <a:buFont typeface="Arial" panose="020B0604020202020204" pitchFamily="34" charset="0"/>
              <a:buChar char="•"/>
            </a:pPr>
            <a:r>
              <a:rPr lang="en-US" sz="2133" b="1" u="sng" dirty="0">
                <a:latin typeface="Times New Roman" panose="02020603050405020304" pitchFamily="18" charset="0"/>
                <a:cs typeface="Times New Roman" panose="02020603050405020304" pitchFamily="18" charset="0"/>
              </a:rPr>
              <a:t>Seasonal Trends: </a:t>
            </a:r>
            <a:r>
              <a:rPr lang="en-US" sz="2133" b="1" dirty="0">
                <a:latin typeface="Times New Roman" panose="02020603050405020304" pitchFamily="18" charset="0"/>
                <a:cs typeface="Times New Roman" panose="02020603050405020304" pitchFamily="18" charset="0"/>
              </a:rPr>
              <a:t>Monthly sales spikes reveal clear seasonal demand patterns, aiding in better planning.</a:t>
            </a:r>
          </a:p>
        </p:txBody>
      </p:sp>
    </p:spTree>
    <p:extLst>
      <p:ext uri="{BB962C8B-B14F-4D97-AF65-F5344CB8AC3E}">
        <p14:creationId xmlns:p14="http://schemas.microsoft.com/office/powerpoint/2010/main" val="20988967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967EC-C54C-DEE3-A6A9-6B8DBC56A80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60399E6-B546-7A95-932F-B4CCB2103FA8}"/>
              </a:ext>
            </a:extLst>
          </p:cNvPr>
          <p:cNvSpPr txBox="1"/>
          <p:nvPr/>
        </p:nvSpPr>
        <p:spPr>
          <a:xfrm>
            <a:off x="269508" y="391584"/>
            <a:ext cx="6097604" cy="830997"/>
          </a:xfrm>
          <a:prstGeom prst="rect">
            <a:avLst/>
          </a:prstGeom>
          <a:noFill/>
        </p:spPr>
        <p:txBody>
          <a:bodyPr wrap="square">
            <a:spAutoFit/>
          </a:bodyPr>
          <a:lstStyle/>
          <a:p>
            <a:r>
              <a:rPr lang="en-IN" sz="4800" u="sng" dirty="0">
                <a:solidFill>
                  <a:srgbClr val="002060"/>
                </a:solidFill>
                <a:latin typeface="Berlin Sans FB Demi" panose="020E0802020502020306" pitchFamily="34" charset="0"/>
              </a:rPr>
              <a:t>Conclusion:-</a:t>
            </a:r>
          </a:p>
        </p:txBody>
      </p:sp>
      <p:sp>
        <p:nvSpPr>
          <p:cNvPr id="5" name="TextBox 4">
            <a:extLst>
              <a:ext uri="{FF2B5EF4-FFF2-40B4-BE49-F238E27FC236}">
                <a16:creationId xmlns:a16="http://schemas.microsoft.com/office/drawing/2014/main" id="{37EFB53B-93A1-9140-6E5A-3DC3D5D8554D}"/>
              </a:ext>
            </a:extLst>
          </p:cNvPr>
          <p:cNvSpPr txBox="1"/>
          <p:nvPr/>
        </p:nvSpPr>
        <p:spPr>
          <a:xfrm>
            <a:off x="269507" y="1452650"/>
            <a:ext cx="10799545" cy="4031104"/>
          </a:xfrm>
          <a:prstGeom prst="rect">
            <a:avLst/>
          </a:prstGeom>
          <a:noFill/>
        </p:spPr>
        <p:txBody>
          <a:bodyPr wrap="square">
            <a:spAutoFit/>
          </a:bodyPr>
          <a:lstStyle/>
          <a:p>
            <a:r>
              <a:rPr lang="en-US" sz="2133" b="1" dirty="0">
                <a:latin typeface="Times New Roman" panose="02020603050405020304" pitchFamily="18" charset="0"/>
                <a:cs typeface="Times New Roman" panose="02020603050405020304" pitchFamily="18" charset="0"/>
              </a:rPr>
              <a:t>This analysis provided a comprehensive overview of </a:t>
            </a:r>
            <a:r>
              <a:rPr lang="en-US" sz="2133" b="1" dirty="0" err="1">
                <a:latin typeface="Times New Roman" panose="02020603050405020304" pitchFamily="18" charset="0"/>
                <a:cs typeface="Times New Roman" panose="02020603050405020304" pitchFamily="18" charset="0"/>
              </a:rPr>
              <a:t>Blinkit's</a:t>
            </a:r>
            <a:r>
              <a:rPr lang="en-US" sz="2133" b="1" dirty="0">
                <a:latin typeface="Times New Roman" panose="02020603050405020304" pitchFamily="18" charset="0"/>
                <a:cs typeface="Times New Roman" panose="02020603050405020304" pitchFamily="18" charset="0"/>
              </a:rPr>
              <a:t> sales performance, customer behavior, product profitability, and operational metrics. Key insights include the identification of high-value products and customers, efficiency in delivery operations, and the effectiveness of marketing campaigns.</a:t>
            </a:r>
          </a:p>
          <a:p>
            <a:r>
              <a:rPr lang="en-US" sz="2133" b="1" dirty="0">
                <a:latin typeface="Times New Roman" panose="02020603050405020304" pitchFamily="18" charset="0"/>
                <a:cs typeface="Times New Roman" panose="02020603050405020304" pitchFamily="18" charset="0"/>
              </a:rPr>
              <a:t>These findings can directly support strategic decision-making by:</a:t>
            </a:r>
          </a:p>
          <a:p>
            <a:r>
              <a:rPr lang="en-US" sz="2133" b="1" dirty="0">
                <a:latin typeface="Times New Roman" panose="02020603050405020304" pitchFamily="18" charset="0"/>
                <a:cs typeface="Times New Roman" panose="02020603050405020304" pitchFamily="18" charset="0"/>
              </a:rPr>
              <a:t>Informing product assortment and pricing decisions based on performance data.</a:t>
            </a:r>
          </a:p>
          <a:p>
            <a:r>
              <a:rPr lang="en-US" sz="2133" b="1" dirty="0">
                <a:latin typeface="Times New Roman" panose="02020603050405020304" pitchFamily="18" charset="0"/>
                <a:cs typeface="Times New Roman" panose="02020603050405020304" pitchFamily="18" charset="0"/>
              </a:rPr>
              <a:t>Enhancing delivery systems to address delays and improve customer satisfaction.</a:t>
            </a:r>
          </a:p>
          <a:p>
            <a:r>
              <a:rPr lang="en-US" sz="2133" b="1" dirty="0">
                <a:latin typeface="Times New Roman" panose="02020603050405020304" pitchFamily="18" charset="0"/>
                <a:cs typeface="Times New Roman" panose="02020603050405020304" pitchFamily="18" charset="0"/>
              </a:rPr>
              <a:t>Guiding targeted marketing initiatives with proven ROI.</a:t>
            </a:r>
          </a:p>
          <a:p>
            <a:r>
              <a:rPr lang="en-US" sz="2133" b="1" dirty="0">
                <a:latin typeface="Times New Roman" panose="02020603050405020304" pitchFamily="18" charset="0"/>
                <a:cs typeface="Times New Roman" panose="02020603050405020304" pitchFamily="18" charset="0"/>
              </a:rPr>
              <a:t>Enabling proactive planning aligned with seasonal demand patterns.</a:t>
            </a:r>
          </a:p>
          <a:p>
            <a:endParaRPr lang="en-US" sz="2133" b="1" dirty="0">
              <a:latin typeface="Times New Roman" panose="02020603050405020304" pitchFamily="18" charset="0"/>
              <a:cs typeface="Times New Roman" panose="02020603050405020304" pitchFamily="18" charset="0"/>
            </a:endParaRPr>
          </a:p>
          <a:p>
            <a:r>
              <a:rPr lang="en-US" sz="2133" b="1" dirty="0">
                <a:latin typeface="Times New Roman" panose="02020603050405020304" pitchFamily="18" charset="0"/>
                <a:cs typeface="Times New Roman" panose="02020603050405020304" pitchFamily="18" charset="0"/>
              </a:rPr>
              <a:t>By leveraging these insights, </a:t>
            </a:r>
            <a:r>
              <a:rPr lang="en-US" sz="2133" b="1" dirty="0" err="1">
                <a:latin typeface="Times New Roman" panose="02020603050405020304" pitchFamily="18" charset="0"/>
                <a:cs typeface="Times New Roman" panose="02020603050405020304" pitchFamily="18" charset="0"/>
              </a:rPr>
              <a:t>Blinkit</a:t>
            </a:r>
            <a:r>
              <a:rPr lang="en-US" sz="2133" b="1" dirty="0">
                <a:latin typeface="Times New Roman" panose="02020603050405020304" pitchFamily="18" charset="0"/>
                <a:cs typeface="Times New Roman" panose="02020603050405020304" pitchFamily="18" charset="0"/>
              </a:rPr>
              <a:t> can strengthen customer relationships, boost profitability, and streamline its sales and supply chain operations.</a:t>
            </a:r>
          </a:p>
        </p:txBody>
      </p:sp>
    </p:spTree>
    <p:extLst>
      <p:ext uri="{BB962C8B-B14F-4D97-AF65-F5344CB8AC3E}">
        <p14:creationId xmlns:p14="http://schemas.microsoft.com/office/powerpoint/2010/main" val="3599379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677FA-AF82-234E-B2A9-564320ACD3A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73EF590-FD91-EB15-FF32-283B920AA88C}"/>
              </a:ext>
            </a:extLst>
          </p:cNvPr>
          <p:cNvSpPr txBox="1"/>
          <p:nvPr/>
        </p:nvSpPr>
        <p:spPr>
          <a:xfrm>
            <a:off x="269508" y="391584"/>
            <a:ext cx="6097604" cy="830997"/>
          </a:xfrm>
          <a:prstGeom prst="rect">
            <a:avLst/>
          </a:prstGeom>
          <a:noFill/>
        </p:spPr>
        <p:txBody>
          <a:bodyPr wrap="square">
            <a:spAutoFit/>
          </a:bodyPr>
          <a:lstStyle/>
          <a:p>
            <a:r>
              <a:rPr lang="en-IN" sz="4800" u="sng" dirty="0">
                <a:solidFill>
                  <a:srgbClr val="002060"/>
                </a:solidFill>
                <a:latin typeface="Arial Rounded MT Bold" panose="020F0704030504030204" pitchFamily="34" charset="0"/>
              </a:rPr>
              <a:t>Acknowledgement:-</a:t>
            </a:r>
          </a:p>
        </p:txBody>
      </p:sp>
      <p:sp>
        <p:nvSpPr>
          <p:cNvPr id="3" name="TextBox 2">
            <a:extLst>
              <a:ext uri="{FF2B5EF4-FFF2-40B4-BE49-F238E27FC236}">
                <a16:creationId xmlns:a16="http://schemas.microsoft.com/office/drawing/2014/main" id="{431F9B8E-4D68-3267-C3FE-7F4294E3476F}"/>
              </a:ext>
            </a:extLst>
          </p:cNvPr>
          <p:cNvSpPr txBox="1"/>
          <p:nvPr/>
        </p:nvSpPr>
        <p:spPr>
          <a:xfrm>
            <a:off x="269507" y="1452650"/>
            <a:ext cx="10799545" cy="2061718"/>
          </a:xfrm>
          <a:prstGeom prst="rect">
            <a:avLst/>
          </a:prstGeom>
          <a:noFill/>
        </p:spPr>
        <p:txBody>
          <a:bodyPr wrap="square">
            <a:spAutoFit/>
          </a:bodyPr>
          <a:lstStyle/>
          <a:p>
            <a:r>
              <a:rPr lang="en-US" sz="2133" b="1" dirty="0">
                <a:latin typeface="Times New Roman" panose="02020603050405020304" pitchFamily="18" charset="0"/>
                <a:cs typeface="Times New Roman" panose="02020603050405020304" pitchFamily="18" charset="0"/>
              </a:rPr>
              <a:t>I would like to express my sincere gratitude to everyone who supported and encouraged me throughout the course of this project. Their feedback and guidance were instrumental in shaping the final outcome.</a:t>
            </a:r>
          </a:p>
          <a:p>
            <a:r>
              <a:rPr lang="en-US" sz="2133" b="1" dirty="0">
                <a:latin typeface="Times New Roman" panose="02020603050405020304" pitchFamily="18" charset="0"/>
                <a:cs typeface="Times New Roman" panose="02020603050405020304" pitchFamily="18" charset="0"/>
              </a:rPr>
              <a:t>This project provided an excellent opportunity to explore real-world business data using Power BI, enhancing my understanding of retail performance metrics, customer behavior, and data-driven storytelling for decision-making.</a:t>
            </a:r>
          </a:p>
        </p:txBody>
      </p:sp>
    </p:spTree>
    <p:extLst>
      <p:ext uri="{BB962C8B-B14F-4D97-AF65-F5344CB8AC3E}">
        <p14:creationId xmlns:p14="http://schemas.microsoft.com/office/powerpoint/2010/main" val="15784256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660400" y="2819400"/>
            <a:ext cx="6317189" cy="1979202"/>
          </a:xfrm>
        </p:spPr>
        <p:txBody>
          <a:bodyPr/>
          <a:lstStyle/>
          <a:p>
            <a:r>
              <a:rPr lang="en-US" dirty="0">
                <a:solidFill>
                  <a:schemeClr val="tx1"/>
                </a:solidFill>
                <a:latin typeface="Arial Black" panose="020B0A04020102020204" pitchFamily="34" charset="0"/>
              </a:rPr>
              <a:t>Thank you</a:t>
            </a:r>
          </a:p>
        </p:txBody>
      </p:sp>
      <p:sp>
        <p:nvSpPr>
          <p:cNvPr id="3" name="TextBox 2">
            <a:extLst>
              <a:ext uri="{FF2B5EF4-FFF2-40B4-BE49-F238E27FC236}">
                <a16:creationId xmlns:a16="http://schemas.microsoft.com/office/drawing/2014/main" id="{1A31CE1A-CFF7-1EE8-B4F4-25F9CA36BA1E}"/>
              </a:ext>
            </a:extLst>
          </p:cNvPr>
          <p:cNvSpPr txBox="1"/>
          <p:nvPr/>
        </p:nvSpPr>
        <p:spPr>
          <a:xfrm>
            <a:off x="660400" y="4902200"/>
            <a:ext cx="5740400" cy="748795"/>
          </a:xfrm>
          <a:prstGeom prst="rect">
            <a:avLst/>
          </a:prstGeom>
          <a:noFill/>
        </p:spPr>
        <p:txBody>
          <a:bodyPr wrap="square" rtlCol="0">
            <a:spAutoFit/>
          </a:bodyPr>
          <a:lstStyle/>
          <a:p>
            <a:r>
              <a:rPr lang="en-US" sz="2133" b="1" dirty="0">
                <a:latin typeface="Times New Roman" panose="02020603050405020304" pitchFamily="18" charset="0"/>
                <a:cs typeface="Times New Roman" panose="02020603050405020304" pitchFamily="18" charset="0"/>
              </a:rPr>
              <a:t>Shreya Das</a:t>
            </a:r>
            <a:br>
              <a:rPr lang="en-US" sz="2133" b="1" dirty="0">
                <a:latin typeface="Times New Roman" panose="02020603050405020304" pitchFamily="18" charset="0"/>
                <a:cs typeface="Times New Roman" panose="02020603050405020304" pitchFamily="18" charset="0"/>
              </a:rPr>
            </a:br>
            <a:r>
              <a:rPr lang="en-US" sz="2133" b="1" dirty="0">
                <a:latin typeface="Times New Roman" panose="02020603050405020304" pitchFamily="18" charset="0"/>
                <a:cs typeface="Times New Roman" panose="02020603050405020304" pitchFamily="18" charset="0"/>
              </a:rPr>
              <a:t>Email:- shreyadas0413@gmail.com</a:t>
            </a:r>
            <a:endParaRPr lang="en-IN" sz="2133"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7241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20B78-D693-A80F-B9DF-44BA69BE38E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BB37FDE-A8EB-1BF4-2891-637E4F4C9AD1}"/>
              </a:ext>
            </a:extLst>
          </p:cNvPr>
          <p:cNvSpPr txBox="1"/>
          <p:nvPr/>
        </p:nvSpPr>
        <p:spPr>
          <a:xfrm>
            <a:off x="269508" y="391584"/>
            <a:ext cx="8315692" cy="830997"/>
          </a:xfrm>
          <a:prstGeom prst="rect">
            <a:avLst/>
          </a:prstGeom>
          <a:noFill/>
        </p:spPr>
        <p:txBody>
          <a:bodyPr wrap="square">
            <a:spAutoFit/>
          </a:bodyPr>
          <a:lstStyle/>
          <a:p>
            <a:r>
              <a:rPr lang="en-US" sz="4800" u="sng" dirty="0">
                <a:solidFill>
                  <a:srgbClr val="002060"/>
                </a:solidFill>
                <a:latin typeface="Arial Rounded MT Bold" panose="020F0704030504030204" pitchFamily="34" charset="0"/>
              </a:rPr>
              <a:t>Objective of the project:-</a:t>
            </a:r>
            <a:endParaRPr lang="en-IN" sz="4800" u="sng" dirty="0">
              <a:solidFill>
                <a:srgbClr val="002060"/>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4C2BC1D8-6B2C-14AB-8AE8-42D9FF09D156}"/>
              </a:ext>
            </a:extLst>
          </p:cNvPr>
          <p:cNvSpPr txBox="1"/>
          <p:nvPr/>
        </p:nvSpPr>
        <p:spPr>
          <a:xfrm>
            <a:off x="269507" y="1452650"/>
            <a:ext cx="11155680" cy="4154984"/>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The main objective of this project is to design an interactive Power BI dashboard that empowers decision-makers to track and improve key retail metrics. It aims to identify top-selling products, analyze customer satisfaction patterns, and evaluate delivery performance across stores. Additionally, the project supports assessing campaign effectiveness, inventory health, and profit margins to help guide business strategy.</a:t>
            </a:r>
          </a:p>
          <a:p>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Ultimately, the project is targeted at enabling data-backed decision-making, improving customer experience, and optimizing sales and supply chain operations through intuitive and actionable visual insights.</a:t>
            </a: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175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B3F9C-F6B9-98EA-7712-B91D7C43DE5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BD31CD1-5AA0-82A5-BD46-B91066BE695A}"/>
              </a:ext>
            </a:extLst>
          </p:cNvPr>
          <p:cNvSpPr txBox="1"/>
          <p:nvPr/>
        </p:nvSpPr>
        <p:spPr>
          <a:xfrm>
            <a:off x="269508" y="391584"/>
            <a:ext cx="6097604" cy="830997"/>
          </a:xfrm>
          <a:prstGeom prst="rect">
            <a:avLst/>
          </a:prstGeom>
          <a:noFill/>
        </p:spPr>
        <p:txBody>
          <a:bodyPr wrap="square">
            <a:spAutoFit/>
          </a:bodyPr>
          <a:lstStyle/>
          <a:p>
            <a:r>
              <a:rPr lang="en-IN" sz="4800" u="sng" dirty="0">
                <a:solidFill>
                  <a:srgbClr val="002060"/>
                </a:solidFill>
                <a:latin typeface="Arial Rounded MT Bold" panose="020F0704030504030204" pitchFamily="34" charset="0"/>
              </a:rPr>
              <a:t>Dataset Overview:-</a:t>
            </a:r>
          </a:p>
        </p:txBody>
      </p:sp>
      <p:sp>
        <p:nvSpPr>
          <p:cNvPr id="3" name="TextBox 2">
            <a:extLst>
              <a:ext uri="{FF2B5EF4-FFF2-40B4-BE49-F238E27FC236}">
                <a16:creationId xmlns:a16="http://schemas.microsoft.com/office/drawing/2014/main" id="{AFBABBD6-EDE0-FABC-406A-3EC559D66BF0}"/>
              </a:ext>
            </a:extLst>
          </p:cNvPr>
          <p:cNvSpPr txBox="1"/>
          <p:nvPr/>
        </p:nvSpPr>
        <p:spPr>
          <a:xfrm>
            <a:off x="269508" y="1295400"/>
            <a:ext cx="10799545" cy="4093428"/>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The dataset comprises a comprehensive view of customer behavior, order performance, product movement, and operational efficiency across various retail categories. It includes detailed fields such as order ID, store ID, product category, brand, quantity, rating, feedback category, delivery status, margin percentage, campaign name, shelf life, and customer segment. The data spans March 2023 onwards, covering both transactional and experiential aspects such as customer feedback, sales </a:t>
            </a:r>
          </a:p>
          <a:p>
            <a:pPr>
              <a:buNone/>
            </a:pPr>
            <a:r>
              <a:rPr lang="en-US" sz="2000" b="1" dirty="0">
                <a:latin typeface="Times New Roman" panose="02020603050405020304" pitchFamily="18" charset="0"/>
                <a:cs typeface="Times New Roman" panose="02020603050405020304" pitchFamily="18" charset="0"/>
              </a:rPr>
              <a:t>volumes, delivery timelines, and marketing impact.</a:t>
            </a:r>
          </a:p>
          <a:p>
            <a:pPr>
              <a:buNone/>
            </a:pP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It integrates multiple dimensions—from product-level performance (e.g., most and top ordered products) to store-wise delivery efficiency and customer experience metrics (e.g., rating trends, satisfaction by category). Filters like feedback date, delivery status, and customer ID range allow for dynamic slicing of insights. Additionally, campaign analysis and margin data bring in a profitability layer to evaluate the success of sales strategies.</a:t>
            </a:r>
          </a:p>
        </p:txBody>
      </p:sp>
    </p:spTree>
    <p:extLst>
      <p:ext uri="{BB962C8B-B14F-4D97-AF65-F5344CB8AC3E}">
        <p14:creationId xmlns:p14="http://schemas.microsoft.com/office/powerpoint/2010/main" val="257337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C3AE7-D8D1-A8B7-0663-CAF4A3E8CB6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C2338CE-D429-BA75-E5FB-E76BBC826C9D}"/>
              </a:ext>
            </a:extLst>
          </p:cNvPr>
          <p:cNvSpPr txBox="1"/>
          <p:nvPr/>
        </p:nvSpPr>
        <p:spPr>
          <a:xfrm>
            <a:off x="269508" y="391584"/>
            <a:ext cx="6097604" cy="830997"/>
          </a:xfrm>
          <a:prstGeom prst="rect">
            <a:avLst/>
          </a:prstGeom>
          <a:noFill/>
        </p:spPr>
        <p:txBody>
          <a:bodyPr wrap="square">
            <a:spAutoFit/>
          </a:bodyPr>
          <a:lstStyle/>
          <a:p>
            <a:r>
              <a:rPr lang="en-IN" sz="4800" u="sng" dirty="0">
                <a:solidFill>
                  <a:srgbClr val="002060"/>
                </a:solidFill>
                <a:latin typeface="Arial Rounded MT Bold" panose="020F0704030504030204" pitchFamily="34" charset="0"/>
              </a:rPr>
              <a:t>Tools used:-</a:t>
            </a:r>
          </a:p>
        </p:txBody>
      </p:sp>
      <p:sp>
        <p:nvSpPr>
          <p:cNvPr id="5" name="TextBox 4">
            <a:extLst>
              <a:ext uri="{FF2B5EF4-FFF2-40B4-BE49-F238E27FC236}">
                <a16:creationId xmlns:a16="http://schemas.microsoft.com/office/drawing/2014/main" id="{E9D8AC90-5BBF-FEF4-A31D-914BE7C5B44C}"/>
              </a:ext>
            </a:extLst>
          </p:cNvPr>
          <p:cNvSpPr txBox="1"/>
          <p:nvPr/>
        </p:nvSpPr>
        <p:spPr>
          <a:xfrm>
            <a:off x="269507" y="1452650"/>
            <a:ext cx="10799545" cy="3538854"/>
          </a:xfrm>
          <a:prstGeom prst="rect">
            <a:avLst/>
          </a:prstGeom>
          <a:noFill/>
        </p:spPr>
        <p:txBody>
          <a:bodyPr wrap="square">
            <a:spAutoFit/>
          </a:bodyPr>
          <a:lstStyle/>
          <a:p>
            <a:pPr marL="304815" indent="-304815">
              <a:buFont typeface="Wingdings" panose="05000000000000000000" pitchFamily="2" charset="2"/>
              <a:buChar char="Ø"/>
            </a:pPr>
            <a:r>
              <a:rPr lang="en-US" sz="2933" b="1" u="sng" dirty="0">
                <a:latin typeface="Times New Roman" panose="02020603050405020304" pitchFamily="18" charset="0"/>
                <a:cs typeface="Times New Roman" panose="02020603050405020304" pitchFamily="18" charset="0"/>
              </a:rPr>
              <a:t>Power bi :</a:t>
            </a:r>
            <a:r>
              <a:rPr lang="en-US" sz="2133" b="1" u="sng"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creating interactive visual dashboards </a:t>
            </a:r>
            <a:endParaRPr lang="en-US" sz="2133" dirty="0">
              <a:latin typeface="Times New Roman" panose="02020603050405020304" pitchFamily="18" charset="0"/>
              <a:cs typeface="Times New Roman" panose="02020603050405020304" pitchFamily="18" charset="0"/>
            </a:endParaRPr>
          </a:p>
          <a:p>
            <a:pPr marL="304815" indent="-304815">
              <a:buFont typeface="Wingdings" panose="05000000000000000000" pitchFamily="2" charset="2"/>
              <a:buChar char="Ø"/>
            </a:pPr>
            <a:r>
              <a:rPr lang="en-US" sz="2933" b="1" u="sng" dirty="0">
                <a:latin typeface="Times New Roman" panose="02020603050405020304" pitchFamily="18" charset="0"/>
                <a:cs typeface="Times New Roman" panose="02020603050405020304" pitchFamily="18" charset="0"/>
              </a:rPr>
              <a:t>GitHub</a:t>
            </a:r>
            <a:r>
              <a:rPr lang="en-US" sz="2133" dirty="0">
                <a:latin typeface="Times New Roman" panose="02020603050405020304" pitchFamily="18" charset="0"/>
                <a:cs typeface="Times New Roman" panose="02020603050405020304" pitchFamily="18" charset="0"/>
              </a:rPr>
              <a:t> </a:t>
            </a:r>
            <a:r>
              <a:rPr lang="en-US" sz="2933" b="1" u="sng" dirty="0">
                <a:latin typeface="Times New Roman" panose="02020603050405020304" pitchFamily="18" charset="0"/>
                <a:cs typeface="Times New Roman" panose="02020603050405020304" pitchFamily="18" charset="0"/>
              </a:rPr>
              <a:t>:</a:t>
            </a:r>
            <a:r>
              <a:rPr lang="en-US" sz="2133"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For project documentation and version control</a:t>
            </a:r>
            <a:endParaRPr lang="en-US" sz="2133" dirty="0">
              <a:latin typeface="Times New Roman" panose="02020603050405020304" pitchFamily="18" charset="0"/>
              <a:cs typeface="Times New Roman" panose="02020603050405020304" pitchFamily="18" charset="0"/>
            </a:endParaRPr>
          </a:p>
          <a:p>
            <a:endParaRPr lang="en-US" sz="2133" dirty="0">
              <a:latin typeface="Times New Roman" panose="02020603050405020304" pitchFamily="18" charset="0"/>
              <a:cs typeface="Times New Roman" panose="02020603050405020304" pitchFamily="18" charset="0"/>
            </a:endParaRPr>
          </a:p>
          <a:p>
            <a:endParaRPr lang="en-US" sz="2133" dirty="0">
              <a:latin typeface="Times New Roman" panose="02020603050405020304" pitchFamily="18" charset="0"/>
              <a:cs typeface="Times New Roman" panose="02020603050405020304" pitchFamily="18" charset="0"/>
            </a:endParaRPr>
          </a:p>
          <a:p>
            <a:pPr marL="304815" indent="-304815">
              <a:buFont typeface="Wingdings" panose="05000000000000000000" pitchFamily="2" charset="2"/>
              <a:buChar char="Ø"/>
            </a:pPr>
            <a:r>
              <a:rPr lang="en-US" sz="2933" b="1" u="sng" dirty="0">
                <a:latin typeface="Times New Roman" panose="02020603050405020304" pitchFamily="18" charset="0"/>
                <a:cs typeface="Times New Roman" panose="02020603050405020304" pitchFamily="18" charset="0"/>
              </a:rPr>
              <a:t>GitHub Repository link</a:t>
            </a:r>
            <a:r>
              <a:rPr lang="en-US" sz="2933" dirty="0">
                <a:latin typeface="Times New Roman" panose="02020603050405020304" pitchFamily="18" charset="0"/>
                <a:cs typeface="Times New Roman" panose="02020603050405020304" pitchFamily="18" charset="0"/>
              </a:rPr>
              <a:t>:- </a:t>
            </a:r>
            <a:r>
              <a:rPr lang="en-US" sz="2933" dirty="0">
                <a:latin typeface="Times New Roman" panose="02020603050405020304" pitchFamily="18" charset="0"/>
                <a:cs typeface="Times New Roman" panose="02020603050405020304" pitchFamily="18" charset="0"/>
                <a:hlinkClick r:id="rId2"/>
              </a:rPr>
              <a:t>https://github.com/Shreya0413/Blinkit-Sales-Analysis</a:t>
            </a:r>
            <a:endParaRPr lang="en-US" sz="2933" dirty="0">
              <a:latin typeface="Times New Roman" panose="02020603050405020304" pitchFamily="18" charset="0"/>
              <a:cs typeface="Times New Roman" panose="02020603050405020304" pitchFamily="18" charset="0"/>
            </a:endParaRPr>
          </a:p>
          <a:p>
            <a:pPr marL="304815" indent="-304815">
              <a:buFont typeface="Wingdings" panose="05000000000000000000" pitchFamily="2" charset="2"/>
              <a:buChar char="Ø"/>
            </a:pPr>
            <a:endParaRPr lang="en-US" sz="2133" dirty="0">
              <a:latin typeface="Times New Roman" panose="02020603050405020304" pitchFamily="18" charset="0"/>
              <a:cs typeface="Times New Roman" panose="02020603050405020304" pitchFamily="18" charset="0"/>
            </a:endParaRPr>
          </a:p>
          <a:p>
            <a:endParaRPr lang="en-US" sz="2133" dirty="0">
              <a:latin typeface="Times New Roman" panose="02020603050405020304" pitchFamily="18" charset="0"/>
              <a:cs typeface="Times New Roman" panose="02020603050405020304" pitchFamily="18" charset="0"/>
            </a:endParaRPr>
          </a:p>
          <a:p>
            <a:pPr marL="304815" indent="-304815">
              <a:buFont typeface="Wingdings" panose="05000000000000000000" pitchFamily="2" charset="2"/>
              <a:buChar char="Ø"/>
            </a:pPr>
            <a:endParaRPr lang="en-US" sz="2133"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370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p:nvPr/>
        </p:nvSpPr>
        <p:spPr>
          <a:xfrm>
            <a:off x="5817563" y="1063308"/>
            <a:ext cx="1284606" cy="1284606"/>
          </a:xfrm>
          <a:custGeom>
            <a:avLst/>
            <a:gdLst/>
            <a:ahLst/>
            <a:cxnLst/>
            <a:rect l="l" t="t" r="r" b="b"/>
            <a:pathLst>
              <a:path w="1926909" h="1926909">
                <a:moveTo>
                  <a:pt x="0" y="0"/>
                </a:moveTo>
                <a:lnTo>
                  <a:pt x="1926908" y="0"/>
                </a:lnTo>
                <a:lnTo>
                  <a:pt x="1926908" y="1926909"/>
                </a:lnTo>
                <a:lnTo>
                  <a:pt x="0" y="19269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5" name="Picture 14">
            <a:extLst>
              <a:ext uri="{FF2B5EF4-FFF2-40B4-BE49-F238E27FC236}">
                <a16:creationId xmlns:a16="http://schemas.microsoft.com/office/drawing/2014/main" id="{43435999-4494-8981-C74B-0C301195B3ED}"/>
              </a:ext>
            </a:extLst>
          </p:cNvPr>
          <p:cNvPicPr>
            <a:picLocks noChangeAspect="1"/>
          </p:cNvPicPr>
          <p:nvPr/>
        </p:nvPicPr>
        <p:blipFill>
          <a:blip r:embed="rId5"/>
          <a:stretch>
            <a:fillRect/>
          </a:stretch>
        </p:blipFill>
        <p:spPr>
          <a:xfrm>
            <a:off x="464694" y="874339"/>
            <a:ext cx="6744691" cy="2860651"/>
          </a:xfrm>
          <a:prstGeom prst="rect">
            <a:avLst/>
          </a:prstGeom>
        </p:spPr>
      </p:pic>
      <p:sp>
        <p:nvSpPr>
          <p:cNvPr id="19" name="TextBox 18">
            <a:extLst>
              <a:ext uri="{FF2B5EF4-FFF2-40B4-BE49-F238E27FC236}">
                <a16:creationId xmlns:a16="http://schemas.microsoft.com/office/drawing/2014/main" id="{A48535E9-A4AB-FAFD-D5ED-A0270C05048E}"/>
              </a:ext>
            </a:extLst>
          </p:cNvPr>
          <p:cNvSpPr txBox="1"/>
          <p:nvPr/>
        </p:nvSpPr>
        <p:spPr>
          <a:xfrm>
            <a:off x="333947" y="4060628"/>
            <a:ext cx="11524106" cy="1734064"/>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This bar chart highlights the top customers based on the count of their orders. The visual ranks customer names and indicates that the highest number of orders placed by any customer is 9, with several customers closely following at 8 and 7 orders. This helps identify the most engaged and loyal customers.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EF4E9727-D68D-579E-71EC-BD5ED17F9BE2}"/>
              </a:ext>
            </a:extLst>
          </p:cNvPr>
          <p:cNvPicPr>
            <a:picLocks noChangeAspect="1"/>
          </p:cNvPicPr>
          <p:nvPr/>
        </p:nvPicPr>
        <p:blipFill>
          <a:blip r:embed="rId2"/>
          <a:stretch>
            <a:fillRect/>
          </a:stretch>
        </p:blipFill>
        <p:spPr>
          <a:xfrm>
            <a:off x="593618" y="688502"/>
            <a:ext cx="5767674" cy="2566509"/>
          </a:xfrm>
          <a:prstGeom prst="rect">
            <a:avLst/>
          </a:prstGeom>
        </p:spPr>
      </p:pic>
      <p:sp>
        <p:nvSpPr>
          <p:cNvPr id="20" name="TextBox 19">
            <a:extLst>
              <a:ext uri="{FF2B5EF4-FFF2-40B4-BE49-F238E27FC236}">
                <a16:creationId xmlns:a16="http://schemas.microsoft.com/office/drawing/2014/main" id="{C4D2A96D-9930-9D09-C55C-FF779CC20816}"/>
              </a:ext>
            </a:extLst>
          </p:cNvPr>
          <p:cNvSpPr txBox="1"/>
          <p:nvPr/>
        </p:nvSpPr>
        <p:spPr>
          <a:xfrm>
            <a:off x="455967" y="3602990"/>
            <a:ext cx="11060119" cy="2144498"/>
          </a:xfrm>
          <a:prstGeom prst="rect">
            <a:avLst/>
          </a:prstGeom>
          <a:noFill/>
        </p:spPr>
        <p:txBody>
          <a:bodyPr wrap="square">
            <a:spAutoFit/>
          </a:bodyPr>
          <a:lstStyle/>
          <a:p>
            <a:r>
              <a:rPr lang="en-US" sz="2667" b="1" dirty="0">
                <a:latin typeface="Times New Roman" panose="02020603050405020304" pitchFamily="18" charset="0"/>
                <a:cs typeface="Times New Roman" panose="02020603050405020304" pitchFamily="18" charset="0"/>
              </a:rPr>
              <a:t>This pie chart highlights how customer feedback is distributed across key areas such as Customer Service, Product Quality, Delivery, and App Experience. The visual makes it easy to identify which aspects of the customer experience generate the most responses, helping prioritize service improvements.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2760</Words>
  <Application>Microsoft Office PowerPoint</Application>
  <PresentationFormat>Widescreen</PresentationFormat>
  <Paragraphs>119</Paragraphs>
  <Slides>40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Arial Black</vt:lpstr>
      <vt:lpstr>Arial Rounded MT Bold</vt:lpstr>
      <vt:lpstr>Berlin Sans FB Demi</vt:lpstr>
      <vt:lpstr>Calibri</vt:lpstr>
      <vt:lpstr>Calibri Light</vt:lpstr>
      <vt:lpstr>Cooper Black</vt:lpstr>
      <vt:lpstr>Times New Roman</vt:lpstr>
      <vt:lpstr>Wingdings</vt:lpstr>
      <vt:lpstr>Office Theme</vt:lpstr>
      <vt:lpstr>Blinkit- Sales-Analysis:-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shreyadas0413@outlook.com</dc:creator>
  <cp:lastModifiedBy>shreyadas0413@outlook.com</cp:lastModifiedBy>
  <cp:revision>1</cp:revision>
  <dcterms:created xsi:type="dcterms:W3CDTF">2025-07-16T15:23:57Z</dcterms:created>
  <dcterms:modified xsi:type="dcterms:W3CDTF">2025-07-16T16:04:41Z</dcterms:modified>
</cp:coreProperties>
</file>