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 ai AGENT FOR DIGITAL FINANCIAL LITERACY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Shreya</a:t>
            </a:r>
          </a:p>
          <a:p>
            <a:r>
              <a:rPr lang="en-US" sz="2000" b="1" dirty="0">
                <a:solidFill>
                  <a:schemeClr val="accent1">
                    <a:lumMod val="75000"/>
                  </a:schemeClr>
                </a:solidFill>
                <a:latin typeface="Arial"/>
                <a:cs typeface="Arial"/>
              </a:rPr>
              <a:t>College Name : Maharaja </a:t>
            </a:r>
            <a:r>
              <a:rPr lang="en-US" sz="2000" b="1" dirty="0" err="1">
                <a:solidFill>
                  <a:schemeClr val="accent1">
                    <a:lumMod val="75000"/>
                  </a:schemeClr>
                </a:solidFill>
                <a:latin typeface="Arial"/>
                <a:cs typeface="Arial"/>
              </a:rPr>
              <a:t>Surajmal</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Institite</a:t>
            </a:r>
            <a:r>
              <a:rPr lang="en-US" sz="2000" b="1" dirty="0">
                <a:solidFill>
                  <a:schemeClr val="accent1">
                    <a:lumMod val="75000"/>
                  </a:schemeClr>
                </a:solidFill>
                <a:latin typeface="Arial"/>
                <a:cs typeface="Arial"/>
              </a:rPr>
              <a:t>  </a:t>
            </a:r>
          </a:p>
          <a:p>
            <a:r>
              <a:rPr lang="en-US" sz="2000" b="1" dirty="0">
                <a:solidFill>
                  <a:schemeClr val="accent1">
                    <a:lumMod val="75000"/>
                  </a:schemeClr>
                </a:solidFill>
                <a:latin typeface="Arial"/>
                <a:cs typeface="Arial"/>
              </a:rPr>
              <a:t>Department : BCA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10;&#10;AI-generated content may be incorrect.">
            <a:extLst>
              <a:ext uri="{FF2B5EF4-FFF2-40B4-BE49-F238E27FC236}">
                <a16:creationId xmlns:a16="http://schemas.microsoft.com/office/drawing/2014/main" id="{D948E876-FC8E-FDE7-EA30-90A3D811CC7B}"/>
              </a:ext>
            </a:extLst>
          </p:cNvPr>
          <p:cNvPicPr>
            <a:picLocks noChangeAspect="1"/>
          </p:cNvPicPr>
          <p:nvPr/>
        </p:nvPicPr>
        <p:blipFill>
          <a:blip r:embed="rId2"/>
          <a:stretch>
            <a:fillRect/>
          </a:stretch>
        </p:blipFill>
        <p:spPr>
          <a:xfrm>
            <a:off x="1494503" y="1563328"/>
            <a:ext cx="8396749" cy="4434349"/>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descr="A screenshot of a computer&#10;&#10;AI-generated content may be incorrect.">
            <a:extLst>
              <a:ext uri="{FF2B5EF4-FFF2-40B4-BE49-F238E27FC236}">
                <a16:creationId xmlns:a16="http://schemas.microsoft.com/office/drawing/2014/main" id="{A6044129-C2B6-D123-31E1-CB6ECF4E9F21}"/>
              </a:ext>
            </a:extLst>
          </p:cNvPr>
          <p:cNvPicPr>
            <a:picLocks noChangeAspect="1"/>
          </p:cNvPicPr>
          <p:nvPr/>
        </p:nvPicPr>
        <p:blipFill>
          <a:blip r:embed="rId2"/>
          <a:stretch>
            <a:fillRect/>
          </a:stretch>
        </p:blipFill>
        <p:spPr>
          <a:xfrm>
            <a:off x="1288024" y="2273362"/>
            <a:ext cx="8662221" cy="4247535"/>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92500" lnSpcReduction="20000"/>
          </a:bodyPr>
          <a:lstStyle/>
          <a:p>
            <a:pPr marL="305435" indent="-305435"/>
            <a:r>
              <a:rPr lang="en-US" sz="2800" dirty="0">
                <a:latin typeface="Calibri"/>
                <a:ea typeface="Calibri"/>
                <a:cs typeface="Calibri"/>
              </a:rPr>
              <a:t>The AI Agent for Digital Financial Literacy is a transformative solution designed to make digital finance safe, simple, and inclusive for everyone.</a:t>
            </a:r>
          </a:p>
          <a:p>
            <a:pPr marL="305435" indent="-305435"/>
            <a:r>
              <a:rPr lang="en-US" sz="2800" dirty="0">
                <a:latin typeface="Calibri"/>
                <a:ea typeface="Calibri"/>
                <a:cs typeface="Calibri"/>
              </a:rPr>
              <a:t>By combining RAG-based AI, multilingual support, and trusted financial sources, this agent empowers users to:</a:t>
            </a:r>
          </a:p>
          <a:p>
            <a:pPr marL="305435" indent="-305435"/>
            <a:r>
              <a:rPr lang="en-US" sz="2800" dirty="0">
                <a:latin typeface="Calibri"/>
                <a:ea typeface="Calibri"/>
                <a:cs typeface="Calibri"/>
              </a:rPr>
              <a:t>Make informed financial decisions</a:t>
            </a:r>
          </a:p>
          <a:p>
            <a:pPr marL="305435" indent="-305435"/>
            <a:r>
              <a:rPr lang="en-US" sz="2800" dirty="0">
                <a:latin typeface="Calibri"/>
                <a:ea typeface="Calibri"/>
                <a:cs typeface="Calibri"/>
              </a:rPr>
              <a:t>Stay safe from online scams</a:t>
            </a:r>
          </a:p>
          <a:p>
            <a:pPr marL="305435" indent="-305435"/>
            <a:r>
              <a:rPr lang="en-US" sz="2800" dirty="0">
                <a:latin typeface="Calibri"/>
                <a:ea typeface="Calibri"/>
                <a:cs typeface="Calibri"/>
              </a:rPr>
              <a:t>Gain confidence in using digital tools like UPI and online banking</a:t>
            </a:r>
          </a:p>
          <a:p>
            <a:pPr marL="305435" indent="-305435"/>
            <a:r>
              <a:rPr lang="en-US" sz="2800" dirty="0">
                <a:latin typeface="Calibri"/>
                <a:ea typeface="Calibri"/>
                <a:cs typeface="Calibri"/>
              </a:rPr>
              <a:t>With future advancements, this agent has the potential to become a universal financial mentor—bridging the gap between people and digital financial systems.</a:t>
            </a: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https://github.com/Shreya0521dev/IBM-cloud-Finance-Advisor-AI-agent</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77330"/>
            <a:ext cx="11029615" cy="4673324"/>
          </a:xfrm>
        </p:spPr>
        <p:txBody>
          <a:bodyPr>
            <a:normAutofit fontScale="92500" lnSpcReduction="10000"/>
          </a:bodyPr>
          <a:lstStyle/>
          <a:p>
            <a:pPr marL="305435" indent="-305435"/>
            <a:r>
              <a:rPr lang="en-US" sz="2800" dirty="0">
                <a:latin typeface="Calibri"/>
                <a:ea typeface="+mn-lt"/>
                <a:cs typeface="+mn-lt"/>
              </a:rPr>
              <a:t>The AI Agent will continue evolving to empower users with advanced financial knowledge and tools:</a:t>
            </a:r>
          </a:p>
          <a:p>
            <a:pPr marL="305435" indent="-305435"/>
            <a:r>
              <a:rPr lang="en-US" sz="2800" dirty="0">
                <a:latin typeface="Calibri"/>
                <a:ea typeface="+mn-lt"/>
                <a:cs typeface="+mn-lt"/>
              </a:rPr>
              <a:t>🤖 Integration with voice assistants (Alexa, Google Assistant) for hands-free access</a:t>
            </a:r>
          </a:p>
          <a:p>
            <a:pPr marL="305435" indent="-305435"/>
            <a:r>
              <a:rPr lang="en-US" sz="2800" dirty="0">
                <a:latin typeface="Calibri"/>
                <a:ea typeface="+mn-lt"/>
                <a:cs typeface="+mn-lt"/>
              </a:rPr>
              <a:t>🏦 Direct API linkages with banks for personalized finance suggestions</a:t>
            </a:r>
          </a:p>
          <a:p>
            <a:pPr marL="305435" indent="-305435"/>
            <a:r>
              <a:rPr lang="en-US" sz="2800" dirty="0">
                <a:latin typeface="Calibri"/>
                <a:ea typeface="+mn-lt"/>
                <a:cs typeface="+mn-lt"/>
              </a:rPr>
              <a:t>📈 AI-driven investment education and portfolio simulation for beginners</a:t>
            </a:r>
          </a:p>
          <a:p>
            <a:pPr marL="305435" indent="-305435"/>
            <a:r>
              <a:rPr lang="en-US" sz="2800" dirty="0">
                <a:latin typeface="Calibri"/>
                <a:ea typeface="+mn-lt"/>
                <a:cs typeface="+mn-lt"/>
              </a:rPr>
              <a:t>📊 Regional financial data insights for rural and urban segments</a:t>
            </a:r>
          </a:p>
          <a:p>
            <a:pPr marL="305435" indent="-305435"/>
            <a:r>
              <a:rPr lang="en-US" sz="2800" dirty="0">
                <a:latin typeface="Calibri"/>
                <a:ea typeface="+mn-lt"/>
                <a:cs typeface="+mn-lt"/>
              </a:rPr>
              <a:t>📚 Partnership with educational institutions for financial literacy campaigns</a:t>
            </a:r>
          </a:p>
          <a:p>
            <a:pPr marL="305435" indent="-305435"/>
            <a:r>
              <a:rPr lang="en-US" sz="2800" dirty="0">
                <a:latin typeface="Calibri"/>
                <a:ea typeface="+mn-lt"/>
                <a:cs typeface="+mn-lt"/>
              </a:rPr>
              <a:t>🔄 Continuous learning using user feedback and new financial regulations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302026"/>
            <a:ext cx="11029615" cy="389122"/>
          </a:xfrm>
        </p:spPr>
        <p:txBody>
          <a:bodyPr/>
          <a:lstStyle/>
          <a:p>
            <a:r>
              <a:rPr lang="en-IN" dirty="0" err="1"/>
              <a:t>credly</a:t>
            </a:r>
            <a:r>
              <a:rPr lang="en-IN" dirty="0"/>
              <a:t> certificate( getting started with AI)</a:t>
            </a:r>
          </a:p>
        </p:txBody>
      </p:sp>
      <p:pic>
        <p:nvPicPr>
          <p:cNvPr id="5" name="Picture 4">
            <a:extLst>
              <a:ext uri="{FF2B5EF4-FFF2-40B4-BE49-F238E27FC236}">
                <a16:creationId xmlns:a16="http://schemas.microsoft.com/office/drawing/2014/main" id="{9C943B9C-2E60-5A08-3D45-C98C55867A75}"/>
              </a:ext>
            </a:extLst>
          </p:cNvPr>
          <p:cNvPicPr>
            <a:picLocks noChangeAspect="1"/>
          </p:cNvPicPr>
          <p:nvPr/>
        </p:nvPicPr>
        <p:blipFill>
          <a:blip r:embed="rId2"/>
          <a:stretch>
            <a:fillRect/>
          </a:stretch>
        </p:blipFill>
        <p:spPr>
          <a:xfrm>
            <a:off x="4771898" y="790899"/>
            <a:ext cx="7171041" cy="536494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8477" y="731149"/>
            <a:ext cx="2057679" cy="369332"/>
          </a:xfrm>
          <a:prstGeom prst="rect">
            <a:avLst/>
          </a:prstGeom>
        </p:spPr>
        <p:txBody>
          <a:bodyPr wrap="none">
            <a:spAutoFit/>
          </a:bodyPr>
          <a:lstStyle/>
          <a:p>
            <a:r>
              <a:rPr lang="en-IN" dirty="0"/>
              <a:t>RAG LAB certificate</a:t>
            </a:r>
          </a:p>
        </p:txBody>
      </p:sp>
      <p:pic>
        <p:nvPicPr>
          <p:cNvPr id="3" name="Picture 2" descr="A certificate with a yellow and black text&#10;&#10;AI-generated content may be incorrect.">
            <a:extLst>
              <a:ext uri="{FF2B5EF4-FFF2-40B4-BE49-F238E27FC236}">
                <a16:creationId xmlns:a16="http://schemas.microsoft.com/office/drawing/2014/main" id="{C694CE61-F1BD-AFB2-64FF-6DDA7CA16742}"/>
              </a:ext>
            </a:extLst>
          </p:cNvPr>
          <p:cNvPicPr>
            <a:picLocks noChangeAspect="1"/>
          </p:cNvPicPr>
          <p:nvPr/>
        </p:nvPicPr>
        <p:blipFill>
          <a:blip r:embed="rId2"/>
          <a:stretch>
            <a:fillRect/>
          </a:stretch>
        </p:blipFill>
        <p:spPr>
          <a:xfrm>
            <a:off x="2386156" y="1494551"/>
            <a:ext cx="7384420" cy="4557155"/>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3242" y="1394948"/>
            <a:ext cx="11029615" cy="4673324"/>
          </a:xfrm>
        </p:spPr>
        <p:txBody>
          <a:bodyPr>
            <a:normAutofit lnSpcReduction="10000"/>
          </a:bodyPr>
          <a:lstStyle/>
          <a:p>
            <a:pPr marL="0" indent="0">
              <a:buNone/>
            </a:pPr>
            <a:r>
              <a:rPr lang="en-US" sz="2800" dirty="0">
                <a:latin typeface="Calibri"/>
                <a:ea typeface="+mn-lt"/>
                <a:cs typeface="+mn-lt"/>
              </a:rPr>
              <a:t> </a:t>
            </a:r>
            <a:r>
              <a:rPr lang="en-US" sz="2800" b="1" dirty="0">
                <a:latin typeface="Calibri"/>
                <a:ea typeface="+mn-lt"/>
                <a:cs typeface="+mn-lt"/>
              </a:rPr>
              <a:t>Problem:</a:t>
            </a:r>
          </a:p>
          <a:p>
            <a:pPr marL="0" indent="0">
              <a:buNone/>
            </a:pPr>
            <a:r>
              <a:rPr lang="en-US" sz="2600" dirty="0">
                <a:latin typeface="Calibri"/>
                <a:ea typeface="+mn-lt"/>
                <a:cs typeface="+mn-lt"/>
              </a:rPr>
              <a:t>Many people, especially in rural and non-tech-savvy communities, lack awareness and confidence in using digital financial tools like UPI, online banking, or budgeting platforms. This gap leads to financial exclusion, increased vulnerability to online frauds, and poor money management. </a:t>
            </a:r>
          </a:p>
          <a:p>
            <a:pPr marL="0" indent="0">
              <a:buNone/>
            </a:pPr>
            <a:r>
              <a:rPr lang="en-US" sz="2800" b="1" dirty="0">
                <a:latin typeface="Calibri"/>
                <a:ea typeface="+mn-lt"/>
                <a:cs typeface="+mn-lt"/>
              </a:rPr>
              <a:t>Proposed Solution:</a:t>
            </a:r>
          </a:p>
          <a:p>
            <a:pPr marL="0" indent="0">
              <a:buNone/>
            </a:pPr>
            <a:r>
              <a:rPr lang="en-US" sz="2600" dirty="0">
                <a:solidFill>
                  <a:srgbClr val="404040"/>
                </a:solidFill>
                <a:latin typeface="Calibri"/>
                <a:ea typeface="Calibri"/>
                <a:cs typeface="Calibri"/>
              </a:rPr>
              <a:t>Develop an AI-powered Digital Financial Literacy Agent using IBM Cloud Lite and IBM Granite, integrated with Retrieval-Augmented Generation (RAG).The agent </a:t>
            </a:r>
            <a:r>
              <a:rPr lang="en-US" sz="2600" dirty="0" err="1">
                <a:solidFill>
                  <a:srgbClr val="404040"/>
                </a:solidFill>
                <a:latin typeface="Calibri"/>
                <a:ea typeface="Calibri"/>
                <a:cs typeface="Calibri"/>
              </a:rPr>
              <a:t>will:Provide</a:t>
            </a:r>
            <a:r>
              <a:rPr lang="en-US" sz="2600" dirty="0">
                <a:solidFill>
                  <a:srgbClr val="404040"/>
                </a:solidFill>
                <a:latin typeface="Calibri"/>
                <a:ea typeface="Calibri"/>
                <a:cs typeface="Calibri"/>
              </a:rPr>
              <a:t> accurate, real-time answers sourced from trusted financial authorities (RBI, SEBI, NPCI, etc.)</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10000"/>
          </a:bodyPr>
          <a:lstStyle/>
          <a:p>
            <a:pPr marL="0" indent="0">
              <a:buNone/>
            </a:pPr>
            <a:r>
              <a:rPr lang="en-IN" sz="2800" dirty="0">
                <a:latin typeface="Calibri"/>
                <a:ea typeface="Calibri"/>
                <a:cs typeface="Calibri"/>
              </a:rPr>
              <a:t>This AI agent simplifies digital finance for every Indian by making financial literacy accessible, personalized, and secure — powered by IBM Cloud Lite and IBM Granite.</a:t>
            </a:r>
          </a:p>
          <a:p>
            <a:pPr marL="0" indent="0">
              <a:buNone/>
            </a:pPr>
            <a:r>
              <a:rPr lang="en-IN" sz="2800" dirty="0">
                <a:latin typeface="Calibri"/>
                <a:ea typeface="Calibri"/>
                <a:cs typeface="Calibri"/>
              </a:rPr>
              <a:t>Unique Features:</a:t>
            </a:r>
          </a:p>
          <a:p>
            <a:pPr marL="0" indent="0">
              <a:buNone/>
            </a:pPr>
            <a:r>
              <a:rPr lang="en-IN" sz="2800" dirty="0">
                <a:latin typeface="Calibri"/>
                <a:ea typeface="Calibri"/>
                <a:cs typeface="Calibri"/>
              </a:rPr>
              <a:t>🔍 RAG-powered responses from RBI, SEBI, NPCI, and government sites</a:t>
            </a:r>
          </a:p>
          <a:p>
            <a:pPr marL="0" indent="0">
              <a:buNone/>
            </a:pPr>
            <a:r>
              <a:rPr lang="en-IN" sz="2800" dirty="0">
                <a:latin typeface="Calibri"/>
                <a:ea typeface="Calibri"/>
                <a:cs typeface="Calibri"/>
              </a:rPr>
              <a:t>🌐 Multilingual support for Hindi, Tamil, Bengali, and more</a:t>
            </a:r>
          </a:p>
          <a:p>
            <a:pPr marL="0" indent="0">
              <a:buNone/>
            </a:pPr>
            <a:r>
              <a:rPr lang="en-IN" sz="2800" dirty="0">
                <a:latin typeface="Calibri"/>
                <a:ea typeface="Calibri"/>
                <a:cs typeface="Calibri"/>
              </a:rPr>
              <a:t>🔐 Fraud alerts &amp; scam prevention guidance</a:t>
            </a:r>
          </a:p>
          <a:p>
            <a:pPr marL="0" indent="0">
              <a:buNone/>
            </a:pPr>
            <a:r>
              <a:rPr lang="en-IN" sz="2800" dirty="0">
                <a:latin typeface="Calibri"/>
                <a:ea typeface="Calibri"/>
                <a:cs typeface="Calibri"/>
              </a:rPr>
              <a:t>💰 Personalized budgeting and loan guidance</a:t>
            </a:r>
          </a:p>
          <a:p>
            <a:pPr marL="0" indent="0">
              <a:buNone/>
            </a:pPr>
            <a:r>
              <a:rPr lang="en-IN" sz="2800" dirty="0">
                <a:latin typeface="Calibri"/>
                <a:ea typeface="Calibri"/>
                <a:cs typeface="Calibri"/>
              </a:rPr>
              <a:t>🧠 Step-by-step UPI, mobile banking, and interest rate explanations</a:t>
            </a:r>
          </a:p>
          <a:p>
            <a:pPr marL="0" indent="0">
              <a:buNone/>
            </a:pPr>
            <a:r>
              <a:rPr lang="en-IN" sz="2800" dirty="0">
                <a:latin typeface="Calibri"/>
                <a:ea typeface="Calibri"/>
                <a:cs typeface="Calibri"/>
              </a:rPr>
              <a:t>☁️ Fast, scalable, and private – backed by IBM infrastructure</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US" sz="2800" dirty="0">
                <a:latin typeface="Calibri"/>
                <a:ea typeface="Calibri"/>
                <a:cs typeface="Calibri"/>
              </a:rPr>
              <a:t>General Public (Urban &amp; Rural)</a:t>
            </a:r>
          </a:p>
          <a:p>
            <a:pPr marL="305435" indent="-305435"/>
            <a:r>
              <a:rPr lang="en-US" sz="2800" dirty="0">
                <a:latin typeface="Calibri"/>
                <a:ea typeface="Calibri"/>
                <a:cs typeface="Calibri"/>
              </a:rPr>
              <a:t>Students &amp; Young Adults</a:t>
            </a:r>
          </a:p>
          <a:p>
            <a:pPr marL="305435" indent="-305435"/>
            <a:r>
              <a:rPr lang="en-US" sz="2800" dirty="0">
                <a:latin typeface="Calibri"/>
                <a:ea typeface="Calibri"/>
                <a:cs typeface="Calibri"/>
              </a:rPr>
              <a:t>Senior Citizens</a:t>
            </a:r>
          </a:p>
          <a:p>
            <a:pPr marL="305435" indent="-305435"/>
            <a:r>
              <a:rPr lang="en-US" sz="2800" dirty="0">
                <a:latin typeface="Calibri"/>
                <a:ea typeface="Calibri"/>
                <a:cs typeface="Calibri"/>
              </a:rPr>
              <a:t>First-time Digital Finance Users</a:t>
            </a:r>
          </a:p>
          <a:p>
            <a:pPr marL="305435" indent="-305435"/>
            <a:r>
              <a:rPr lang="en-US" sz="2800" dirty="0">
                <a:latin typeface="Calibri"/>
                <a:ea typeface="Calibri"/>
                <a:cs typeface="Calibri"/>
              </a:rPr>
              <a:t>Educational Institutions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descr="A computer screen shot of a computer&#10;&#10;AI-generated content may be incorrect.">
            <a:extLst>
              <a:ext uri="{FF2B5EF4-FFF2-40B4-BE49-F238E27FC236}">
                <a16:creationId xmlns:a16="http://schemas.microsoft.com/office/drawing/2014/main" id="{5C89B4A6-1FB8-6D20-0304-BE05F4B5C056}"/>
              </a:ext>
            </a:extLst>
          </p:cNvPr>
          <p:cNvPicPr>
            <a:picLocks noChangeAspect="1"/>
          </p:cNvPicPr>
          <p:nvPr/>
        </p:nvPicPr>
        <p:blipFill>
          <a:blip r:embed="rId2"/>
          <a:stretch>
            <a:fillRect/>
          </a:stretch>
        </p:blipFill>
        <p:spPr>
          <a:xfrm>
            <a:off x="1015989" y="1731327"/>
            <a:ext cx="9858490" cy="4424517"/>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10;&#10;AI-generated content may be incorrect.">
            <a:extLst>
              <a:ext uri="{FF2B5EF4-FFF2-40B4-BE49-F238E27FC236}">
                <a16:creationId xmlns:a16="http://schemas.microsoft.com/office/drawing/2014/main" id="{B1F4AFA7-4E41-137E-AFCB-741A6C8E134F}"/>
              </a:ext>
            </a:extLst>
          </p:cNvPr>
          <p:cNvPicPr>
            <a:picLocks noChangeAspect="1"/>
          </p:cNvPicPr>
          <p:nvPr/>
        </p:nvPicPr>
        <p:blipFill>
          <a:blip r:embed="rId2"/>
          <a:stretch>
            <a:fillRect/>
          </a:stretch>
        </p:blipFill>
        <p:spPr>
          <a:xfrm>
            <a:off x="1347019" y="1857549"/>
            <a:ext cx="9311149" cy="4046722"/>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239</TotalTime>
  <Words>507</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 ai AGENT FOR DIGITAL FINANCIAL LITERACY</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Shreya Singhal</cp:lastModifiedBy>
  <cp:revision>143</cp:revision>
  <dcterms:created xsi:type="dcterms:W3CDTF">2021-05-26T16:50:10Z</dcterms:created>
  <dcterms:modified xsi:type="dcterms:W3CDTF">2025-07-31T17:32:46Z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