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396" y="-10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20MUDHALVN%20PROJEC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ownloads\NAAN%20MUDHALVN%20PROJEC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[NAAN MUDHALVN PROJECTS.xlsx]Sheet1!PivotTable1</c:name>
    <c:fmtId val="3"/>
  </c:pivotSource>
  <c:chart>
    <c:title>
      <c:tx>
        <c:rich>
          <a:bodyPr/>
          <a:lstStyle/>
          <a:p>
            <a:pPr>
              <a:defRPr/>
            </a:pPr>
            <a:r>
              <a:rPr lang="en-US"/>
              <a:t>Employee</a:t>
            </a:r>
            <a:r>
              <a:rPr lang="en-US" baseline="0"/>
              <a:t> Performance Analysis</a:t>
            </a:r>
          </a:p>
        </c:rich>
      </c:tx>
      <c:layout>
        <c:manualLayout>
          <c:xMode val="edge"/>
          <c:yMode val="edge"/>
          <c:x val="0.23920956838273541"/>
          <c:y val="4.7101449275362306E-2"/>
        </c:manualLayout>
      </c:layout>
      <c:overlay val="1"/>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manualLayout>
          <c:layoutTarget val="inner"/>
          <c:xMode val="edge"/>
          <c:yMode val="edge"/>
          <c:x val="0.14060396116632082"/>
          <c:y val="0.21798242610977986"/>
          <c:w val="0.67992105510992162"/>
          <c:h val="0.6501614743809202"/>
        </c:manualLayout>
      </c:layout>
      <c:barChart>
        <c:barDir val="col"/>
        <c:grouping val="clustered"/>
        <c:ser>
          <c:idx val="0"/>
          <c:order val="0"/>
          <c:tx>
            <c:strRef>
              <c:f>Sheet1!$B$3:$B$4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trendline>
            <c:trendlineType val="linear"/>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107765120"/>
        <c:axId val="94688384"/>
      </c:barChart>
      <c:catAx>
        <c:axId val="107765120"/>
        <c:scaling>
          <c:orientation val="minMax"/>
        </c:scaling>
        <c:axPos val="b"/>
        <c:tickLblPos val="nextTo"/>
        <c:crossAx val="94688384"/>
        <c:crosses val="autoZero"/>
        <c:auto val="1"/>
        <c:lblAlgn val="ctr"/>
        <c:lblOffset val="100"/>
      </c:catAx>
      <c:valAx>
        <c:axId val="94688384"/>
        <c:scaling>
          <c:orientation val="minMax"/>
        </c:scaling>
        <c:axPos val="l"/>
        <c:majorGridlines/>
        <c:numFmt formatCode="General" sourceLinked="1"/>
        <c:tickLblPos val="nextTo"/>
        <c:crossAx val="107765120"/>
        <c:crosses val="autoZero"/>
        <c:crossBetween val="between"/>
      </c:valAx>
    </c:plotArea>
    <c:legend>
      <c:legendPos val="r"/>
      <c:layout>
        <c:manualLayout>
          <c:xMode val="edge"/>
          <c:yMode val="edge"/>
          <c:x val="0.85250130005200209"/>
          <c:y val="0.28910390277302295"/>
          <c:w val="0.13501820072802925"/>
          <c:h val="0.37469045988816618"/>
        </c:manualLayou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[NAAN MUDHALVN PROJECTS.xlsx]Sheet1!PivotTable1</c:name>
    <c:fmtId val="7"/>
  </c:pivotSource>
  <c:char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perspective val="30"/>
    </c:view3D>
    <c:plotArea>
      <c:layout>
        <c:manualLayout>
          <c:layoutTarget val="inner"/>
          <c:xMode val="edge"/>
          <c:yMode val="edge"/>
          <c:x val="4.1169302494176017E-2"/>
          <c:y val="0.17027673180473513"/>
          <c:w val="0.87420066866963042"/>
          <c:h val="0.80379752372686808"/>
        </c:manualLayout>
      </c:layout>
      <c:pie3DChart>
        <c:varyColors val="1"/>
        <c:ser>
          <c:idx val="0"/>
          <c:order val="0"/>
          <c:tx>
            <c:strRef>
              <c:f>Sheet1!$B$3:$B$4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1429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596330" y="142873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19172" y="571480"/>
            <a:ext cx="9001188"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023902" y="3286124"/>
            <a:ext cx="10069802" cy="2336350"/>
          </a:xfrm>
          <a:prstGeom prst="rect">
            <a:avLst/>
          </a:prstGeom>
          <a:noFill/>
        </p:spPr>
        <p:txBody>
          <a:bodyPr wrap="square" rtlCol="0">
            <a:spAutoFit/>
          </a:bodyPr>
          <a:lstStyle/>
          <a:p>
            <a:r>
              <a:rPr lang="en-US" sz="2400" dirty="0" smtClean="0"/>
              <a:t>STUDENT NAME: SHREYA.V.</a:t>
            </a:r>
          </a:p>
          <a:p>
            <a:r>
              <a:rPr lang="en-US" sz="2400" dirty="0" smtClean="0"/>
              <a:t>REGISTER NO: 122202224.  </a:t>
            </a:r>
          </a:p>
          <a:p>
            <a:r>
              <a:rPr lang="en-US" sz="2400" dirty="0" smtClean="0"/>
              <a:t>NAAN MUDHALVAN ID: EC32ABA1EEB171FAAE04F462A443754F</a:t>
            </a:r>
          </a:p>
          <a:p>
            <a:r>
              <a:rPr lang="en-US" sz="2400" dirty="0" smtClean="0"/>
              <a:t>DEPARTMENT: B.COM (CORPORATE SECRETARYSHIP).</a:t>
            </a:r>
          </a:p>
          <a:p>
            <a:r>
              <a:rPr lang="en-US" sz="2400" dirty="0" smtClean="0"/>
              <a:t>COLLEGE: ANNA ADARSH COLLEGE FOR WOMEN.</a:t>
            </a:r>
          </a:p>
          <a:p>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881026" y="1142984"/>
            <a:ext cx="7858180" cy="646331"/>
          </a:xfrm>
          <a:prstGeom prst="rect">
            <a:avLst/>
          </a:prstGeom>
          <a:noFill/>
        </p:spPr>
        <p:txBody>
          <a:bodyPr wrap="square" rtlCol="0">
            <a:spAutoFit/>
          </a:bodyPr>
          <a:lstStyle/>
          <a:p>
            <a:endParaRPr lang="en-IN" dirty="0" smtClean="0"/>
          </a:p>
          <a:p>
            <a:endParaRPr lang="en-US" dirty="0"/>
          </a:p>
        </p:txBody>
      </p:sp>
      <p:sp>
        <p:nvSpPr>
          <p:cNvPr id="10" name="Rectangle 9"/>
          <p:cNvSpPr/>
          <p:nvPr/>
        </p:nvSpPr>
        <p:spPr>
          <a:xfrm>
            <a:off x="1738282" y="1357298"/>
            <a:ext cx="7072362" cy="4862870"/>
          </a:xfrm>
          <a:prstGeom prst="rect">
            <a:avLst/>
          </a:prstGeom>
        </p:spPr>
        <p:txBody>
          <a:bodyPr wrap="square">
            <a:spAutoFit/>
          </a:bodyPr>
          <a:lstStyle/>
          <a:p>
            <a:r>
              <a:rPr lang="en-US" sz="2000" b="1" dirty="0" smtClean="0"/>
              <a:t>Data collection:</a:t>
            </a:r>
          </a:p>
          <a:p>
            <a:pPr marL="342900" indent="-342900">
              <a:buAutoNum type="arabicParenR"/>
            </a:pPr>
            <a:r>
              <a:rPr lang="en-US" dirty="0" err="1" smtClean="0"/>
              <a:t>Edunet</a:t>
            </a:r>
            <a:r>
              <a:rPr lang="en-US" dirty="0" smtClean="0"/>
              <a:t> - Employee data set</a:t>
            </a:r>
          </a:p>
          <a:p>
            <a:pPr marL="342900" indent="-342900"/>
            <a:endParaRPr lang="en-US" dirty="0" smtClean="0"/>
          </a:p>
          <a:p>
            <a:pPr marL="342900" indent="-342900"/>
            <a:r>
              <a:rPr lang="en-US" sz="2000" b="1" dirty="0" smtClean="0"/>
              <a:t>Feature collection :</a:t>
            </a:r>
          </a:p>
          <a:p>
            <a:pPr marL="342900" indent="-342900">
              <a:buAutoNum type="arabicParenR"/>
            </a:pPr>
            <a:r>
              <a:rPr lang="en-US" dirty="0" smtClean="0"/>
              <a:t>Employee status</a:t>
            </a:r>
          </a:p>
          <a:p>
            <a:pPr marL="342900" indent="-342900"/>
            <a:r>
              <a:rPr lang="en-US" dirty="0" smtClean="0"/>
              <a:t>2) Employee first name</a:t>
            </a:r>
          </a:p>
          <a:p>
            <a:pPr marL="342900" indent="-342900"/>
            <a:r>
              <a:rPr lang="en-US" dirty="0" smtClean="0"/>
              <a:t>3) Employee last name</a:t>
            </a:r>
          </a:p>
          <a:p>
            <a:pPr marL="342900" indent="-342900"/>
            <a:r>
              <a:rPr lang="en-US" dirty="0" smtClean="0"/>
              <a:t>4) Gender</a:t>
            </a:r>
          </a:p>
          <a:p>
            <a:pPr marL="342900" indent="-342900"/>
            <a:r>
              <a:rPr lang="en-US" dirty="0" smtClean="0"/>
              <a:t>5) Current employee rating</a:t>
            </a:r>
          </a:p>
          <a:p>
            <a:pPr marL="342900" indent="-342900"/>
            <a:r>
              <a:rPr lang="en-US" dirty="0" smtClean="0"/>
              <a:t>6) Employee ID</a:t>
            </a:r>
          </a:p>
          <a:p>
            <a:pPr marL="342900" indent="-342900"/>
            <a:r>
              <a:rPr lang="en-US" dirty="0" smtClean="0"/>
              <a:t>7) Performance level</a:t>
            </a:r>
          </a:p>
          <a:p>
            <a:pPr marL="342900" indent="-342900"/>
            <a:r>
              <a:rPr lang="en-US" dirty="0" smtClean="0"/>
              <a:t> </a:t>
            </a:r>
          </a:p>
          <a:p>
            <a:pPr marL="342900" indent="-342900"/>
            <a:r>
              <a:rPr lang="en-US" sz="2000" b="1" dirty="0" smtClean="0"/>
              <a:t>Data cleaning:</a:t>
            </a:r>
          </a:p>
          <a:p>
            <a:pPr marL="342900" indent="-342900">
              <a:buAutoNum type="arabicParenR"/>
            </a:pPr>
            <a:r>
              <a:rPr lang="en-US" dirty="0" smtClean="0"/>
              <a:t>Highlighted unfilled areas</a:t>
            </a:r>
          </a:p>
          <a:p>
            <a:pPr marL="342900" indent="-342900"/>
            <a:r>
              <a:rPr lang="en-US" dirty="0" smtClean="0"/>
              <a:t>2) Filtered the no fill data</a:t>
            </a:r>
          </a:p>
          <a:p>
            <a:pPr marL="342900" indent="-342900"/>
            <a:r>
              <a:rPr lang="en-US" dirty="0" smtClean="0"/>
              <a:t>3) Acquired the required data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1158" y="1000109"/>
            <a:ext cx="7262842" cy="4062651"/>
          </a:xfrm>
          <a:prstGeom prst="rect">
            <a:avLst/>
          </a:prstGeom>
        </p:spPr>
        <p:txBody>
          <a:bodyPr wrap="square">
            <a:spAutoFit/>
          </a:bodyPr>
          <a:lstStyle/>
          <a:p>
            <a:pPr marL="342900" indent="-342900"/>
            <a:r>
              <a:rPr lang="en-US" sz="2000" b="1" dirty="0" smtClean="0"/>
              <a:t>Performance level:</a:t>
            </a:r>
          </a:p>
          <a:p>
            <a:pPr marL="342900" indent="-342900">
              <a:buAutoNum type="arabicParenR"/>
            </a:pPr>
            <a:r>
              <a:rPr lang="en-US" dirty="0" smtClean="0"/>
              <a:t>Applied formula</a:t>
            </a:r>
          </a:p>
          <a:p>
            <a:pPr marL="342900" indent="-342900"/>
            <a:r>
              <a:rPr lang="en-US" dirty="0" smtClean="0"/>
              <a:t>2)=IF(Z8&gt;=5, "VERY HIGH", IF(Z8&gt;=4, "HIGH", IF(Z8&gt;=3, "MED", "LOW")))</a:t>
            </a:r>
          </a:p>
          <a:p>
            <a:pPr marL="342900" indent="-342900"/>
            <a:r>
              <a:rPr lang="en-US" dirty="0" smtClean="0"/>
              <a:t>3)Dragged down to complete performance level column</a:t>
            </a:r>
          </a:p>
          <a:p>
            <a:pPr marL="342900" indent="-342900"/>
            <a:endParaRPr lang="en-US" dirty="0" smtClean="0"/>
          </a:p>
          <a:p>
            <a:pPr marL="342900" indent="-342900"/>
            <a:r>
              <a:rPr lang="en-US" sz="2000" b="1" dirty="0" smtClean="0"/>
              <a:t>Visualization:</a:t>
            </a:r>
          </a:p>
          <a:p>
            <a:pPr marL="342900" indent="-342900">
              <a:buAutoNum type="arabicParenR"/>
            </a:pPr>
            <a:r>
              <a:rPr lang="en-US" dirty="0" smtClean="0"/>
              <a:t>Used pivot table</a:t>
            </a:r>
          </a:p>
          <a:p>
            <a:pPr marL="342900" indent="-342900"/>
            <a:r>
              <a:rPr lang="en-US" dirty="0" smtClean="0"/>
              <a:t>2) Filtered the required data and formed a linear chart</a:t>
            </a:r>
          </a:p>
          <a:p>
            <a:pPr marL="342900" indent="-342900"/>
            <a:r>
              <a:rPr lang="en-US" dirty="0" smtClean="0"/>
              <a:t>3) Used pie chart for finding high performance level</a:t>
            </a:r>
          </a:p>
          <a:p>
            <a:pPr marL="342900" indent="-342900"/>
            <a:endParaRPr lang="en-US" dirty="0" smtClean="0"/>
          </a:p>
          <a:p>
            <a:pPr marL="342900" indent="-342900"/>
            <a:r>
              <a:rPr lang="en-US" sz="2000" b="1" dirty="0" smtClean="0"/>
              <a:t>Summary:</a:t>
            </a:r>
          </a:p>
          <a:p>
            <a:pPr marL="342900" indent="-342900"/>
            <a:r>
              <a:rPr lang="en-US" dirty="0" smtClean="0"/>
              <a:t>1)Used pivot table to filter data</a:t>
            </a:r>
          </a:p>
          <a:p>
            <a:pPr marL="342900" indent="-342900"/>
            <a:r>
              <a:rPr lang="en-US" dirty="0" smtClean="0"/>
              <a:t>2) Used trend line to find and classify very </a:t>
            </a:r>
            <a:r>
              <a:rPr lang="en-US" dirty="0" err="1" smtClean="0"/>
              <a:t>high,high</a:t>
            </a:r>
            <a:r>
              <a:rPr lang="en-US" dirty="0" smtClean="0"/>
              <a:t>, medium, low performance level of employees.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1381092" y="1357298"/>
          <a:ext cx="7929618" cy="50006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952596" y="2143116"/>
          <a:ext cx="6786610" cy="342902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3836" y="428604"/>
            <a:ext cx="4214842" cy="553998"/>
          </a:xfrm>
          <a:prstGeom prst="rect">
            <a:avLst/>
          </a:prstGeom>
          <a:noFill/>
        </p:spPr>
        <p:txBody>
          <a:bodyPr wrap="square" rtlCol="0">
            <a:spAutoFit/>
          </a:bodyPr>
          <a:lstStyle/>
          <a:p>
            <a:r>
              <a:rPr lang="en-IN" sz="3000" dirty="0" smtClean="0"/>
              <a:t>RESULTS:</a:t>
            </a:r>
            <a:endParaRPr lang="en-US" sz="3000" dirty="0"/>
          </a:p>
        </p:txBody>
      </p:sp>
      <p:sp>
        <p:nvSpPr>
          <p:cNvPr id="4" name="TextBox 3"/>
          <p:cNvSpPr txBox="1"/>
          <p:nvPr/>
        </p:nvSpPr>
        <p:spPr>
          <a:xfrm>
            <a:off x="1309654" y="1285860"/>
            <a:ext cx="5214974" cy="400110"/>
          </a:xfrm>
          <a:prstGeom prst="rect">
            <a:avLst/>
          </a:prstGeom>
          <a:noFill/>
        </p:spPr>
        <p:txBody>
          <a:bodyPr wrap="square" rtlCol="0">
            <a:spAutoFit/>
          </a:bodyPr>
          <a:lstStyle/>
          <a:p>
            <a:r>
              <a:rPr lang="en-IN" sz="2000" b="1" dirty="0" smtClean="0"/>
              <a:t>HIGH  PERFORMANCE  LEVEL  EMPLOYEE</a:t>
            </a:r>
            <a:r>
              <a:rPr lang="en-US" sz="2000" b="1" dirty="0" smtClean="0"/>
              <a:t>S</a:t>
            </a:r>
            <a:endParaRPr lang="en-IN" sz="2000"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38216" y="1357298"/>
            <a:ext cx="7905784" cy="2677656"/>
          </a:xfrm>
          <a:prstGeom prst="rect">
            <a:avLst/>
          </a:prstGeom>
        </p:spPr>
        <p:txBody>
          <a:bodyPr wrap="square">
            <a:spAutoFit/>
          </a:bodyPr>
          <a:lstStyle/>
          <a:p>
            <a:r>
              <a:rPr lang="en-US" sz="2400" dirty="0" smtClean="0"/>
              <a:t>In conclusion, employee performance analysis is crucial for:</a:t>
            </a:r>
          </a:p>
          <a:p>
            <a:r>
              <a:rPr lang="en-US" sz="2400" dirty="0" smtClean="0"/>
              <a:t>Evaluating individual and team performance</a:t>
            </a:r>
          </a:p>
          <a:p>
            <a:r>
              <a:rPr lang="en-US" sz="2400" dirty="0" smtClean="0"/>
              <a:t>Informing data-driven decisions on talent management</a:t>
            </a:r>
          </a:p>
          <a:p>
            <a:r>
              <a:rPr lang="en-US" sz="2400" dirty="0" smtClean="0"/>
              <a:t>Enhancing employee engagement and productivity</a:t>
            </a:r>
          </a:p>
          <a:p>
            <a:r>
              <a:rPr lang="en-US" sz="2400" dirty="0" smtClean="0"/>
              <a:t>Driving business growth and success</a:t>
            </a:r>
          </a:p>
          <a:p>
            <a:r>
              <a:rPr lang="en-US" sz="2400" dirty="0" smtClean="0"/>
              <a:t>Optimizing workforce potential</a:t>
            </a:r>
          </a:p>
          <a:p>
            <a:r>
              <a:rPr lang="en-US" sz="2400" dirty="0" smtClean="0"/>
              <a:t>Achieving strategic objectives</a:t>
            </a:r>
            <a:endParaRPr lang="en-US" sz="24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96264" y="7857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1166778" y="1714488"/>
            <a:ext cx="5500726" cy="4401205"/>
          </a:xfrm>
          <a:prstGeom prst="rect">
            <a:avLst/>
          </a:prstGeom>
          <a:noFill/>
        </p:spPr>
        <p:txBody>
          <a:bodyPr wrap="square" rtlCol="0">
            <a:spAutoFit/>
          </a:bodyPr>
          <a:lstStyle/>
          <a:p>
            <a:r>
              <a:rPr lang="en-US" sz="2000" dirty="0" smtClean="0"/>
              <a:t>Analyzing employee performance is crucial for identifying areas of improvement and growth. It ensures fair compensation, rewards, and promotions, boosting productivity and efficiency. Regular feedback and coaching help employees feel valued, reducing turnover and increasing job satisfaction. Performance analysis also informs data-driven decisions on talent management, resource allocation, and strategic planning. By evaluating employee performance, organizations can develop a high-performing workforce and achieve their goals. This leads to increased success and competitiveness in the market.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785652"/>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project uses Excel to analyze employee performance by creating a dashboard that tracks key performance indicators (KPIs) such as claim amount, excessive claims, and fraud indicators. The dashboard provides insights into employee performance, helping identify areas of improvement and potential fraud. By leveraging Excel's data analysis and visualization capabilities, the project enables data-driven decision-making and enhances employee performance evaluation.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53388" y="6429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523836" y="1714488"/>
            <a:ext cx="8334412" cy="3046988"/>
          </a:xfrm>
          <a:prstGeom prst="rect">
            <a:avLst/>
          </a:prstGeom>
        </p:spPr>
        <p:txBody>
          <a:bodyPr wrap="square">
            <a:spAutoFit/>
          </a:bodyPr>
          <a:lstStyle/>
          <a:p>
            <a:r>
              <a:rPr lang="en-US" sz="2400" dirty="0" smtClean="0"/>
              <a:t>The following members can benefit from employee performance analysis:</a:t>
            </a:r>
          </a:p>
          <a:p>
            <a:r>
              <a:rPr lang="en-US" sz="2400" b="1" dirty="0" smtClean="0"/>
              <a:t>1. Employees</a:t>
            </a:r>
            <a:r>
              <a:rPr lang="en-US" sz="2400" dirty="0" smtClean="0"/>
              <a:t>: Receive feedback, coaching, and development opportunities to enhance their skills and career growth.</a:t>
            </a:r>
          </a:p>
          <a:p>
            <a:r>
              <a:rPr lang="en-US" sz="2400" dirty="0" smtClean="0"/>
              <a:t> </a:t>
            </a:r>
            <a:r>
              <a:rPr lang="en-US" sz="2400" b="1" dirty="0" smtClean="0"/>
              <a:t>2. Managers: </a:t>
            </a:r>
            <a:r>
              <a:rPr lang="en-US" sz="2400" dirty="0" smtClean="0"/>
              <a:t>Gain insights to guide team members, make informed decisions, and improve team performance.</a:t>
            </a:r>
          </a:p>
          <a:p>
            <a:r>
              <a:rPr lang="en-US" sz="2400" dirty="0" smtClean="0"/>
              <a:t> </a:t>
            </a:r>
            <a:r>
              <a:rPr lang="en-US" sz="2400" b="1" dirty="0" smtClean="0"/>
              <a:t>3. HR Department: </a:t>
            </a:r>
            <a:r>
              <a:rPr lang="en-US" sz="2400" dirty="0" smtClean="0"/>
              <a:t>Use data to develop training programs, create effective recruitment strategies, and ensure compliance.</a:t>
            </a:r>
            <a:endParaRPr lang="en-US" sz="2400" dirty="0"/>
          </a:p>
        </p:txBody>
      </p:sp>
      <p:pic>
        <p:nvPicPr>
          <p:cNvPr id="10" name="Picture 9" descr="Screenshot (160).png"/>
          <p:cNvPicPr>
            <a:picLocks noChangeAspect="1"/>
          </p:cNvPicPr>
          <p:nvPr/>
        </p:nvPicPr>
        <p:blipFill>
          <a:blip r:embed="rId3"/>
          <a:stretch>
            <a:fillRect/>
          </a:stretch>
        </p:blipFill>
        <p:spPr>
          <a:xfrm>
            <a:off x="3452794" y="4714884"/>
            <a:ext cx="1895740" cy="20291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500174"/>
            <a:ext cx="6715172" cy="5078313"/>
          </a:xfrm>
          <a:prstGeom prst="rect">
            <a:avLst/>
          </a:prstGeom>
          <a:noFill/>
        </p:spPr>
        <p:txBody>
          <a:bodyPr wrap="square" rtlCol="0">
            <a:spAutoFit/>
          </a:bodyPr>
          <a:lstStyle/>
          <a:p>
            <a:r>
              <a:rPr lang="en-IN" b="1" dirty="0" smtClean="0"/>
              <a:t>1.Conditional formatting </a:t>
            </a:r>
            <a:r>
              <a:rPr lang="en-IN" dirty="0" smtClean="0"/>
              <a:t>-</a:t>
            </a:r>
            <a:r>
              <a:rPr lang="en-US" dirty="0" smtClean="0"/>
              <a:t>Conditional formatting highlights cells based on specific conditions, making it easier to visualize and analyze data.  </a:t>
            </a:r>
          </a:p>
          <a:p>
            <a:r>
              <a:rPr lang="en-US" b="1" dirty="0" smtClean="0"/>
              <a:t>2.Filter </a:t>
            </a:r>
            <a:r>
              <a:rPr lang="en-US" dirty="0" smtClean="0"/>
              <a:t>: The filter option in Excel allows you to narrow down data to specific rows that meet certain criteria, hiding unnecessary data. You can filter by values, dates, or conditions, and quickly switch between different views. </a:t>
            </a:r>
          </a:p>
          <a:p>
            <a:r>
              <a:rPr lang="en-US" b="1" dirty="0" smtClean="0"/>
              <a:t>3.Formula</a:t>
            </a:r>
            <a:r>
              <a:rPr lang="en-US" dirty="0" smtClean="0"/>
              <a:t>: We use formulas in Excel to perform calculations, manipulate data, and automate tasks. Formulas enable us to transform raw data into meaningful information, making it easier to analyze, visualize, and make informed decisions. </a:t>
            </a:r>
          </a:p>
          <a:p>
            <a:r>
              <a:rPr lang="en-US" b="1" dirty="0" smtClean="0"/>
              <a:t>4.Pivot table </a:t>
            </a:r>
            <a:r>
              <a:rPr lang="en-US" dirty="0" smtClean="0"/>
              <a:t>: A PivotTable in Excel is a powerful tool that helps summarize and analyze large datasets by:- Rotating and aggregating data to create customized views- Enabling quick insights into complex data relationships- Allowing for easy filtering, sorting, and grouping of </a:t>
            </a:r>
            <a:r>
              <a:rPr lang="en-US" dirty="0" err="1" smtClean="0"/>
              <a:t>dataPivotTables</a:t>
            </a:r>
            <a:r>
              <a:rPr lang="en-US" dirty="0" smtClean="0"/>
              <a:t> simplify data analysis and facilitate informed decision-making. </a:t>
            </a:r>
          </a:p>
          <a:p>
            <a:r>
              <a:rPr lang="en-IN" dirty="0" smtClean="0"/>
              <a:t> </a:t>
            </a:r>
            <a:r>
              <a:rPr lang="en-IN" b="1" dirty="0" smtClean="0"/>
              <a:t>5.Graph</a:t>
            </a:r>
            <a:r>
              <a:rPr lang="en-IN" dirty="0" smtClean="0"/>
              <a:t>- Helps in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309654" y="1428736"/>
            <a:ext cx="8001056" cy="1200329"/>
          </a:xfrm>
          <a:prstGeom prst="rect">
            <a:avLst/>
          </a:prstGeom>
          <a:noFill/>
        </p:spPr>
        <p:txBody>
          <a:bodyPr wrap="square" rtlCol="0">
            <a:spAutoFit/>
          </a:bodyPr>
          <a:lstStyle/>
          <a:p>
            <a:endParaRPr lang="en-IN" dirty="0" smtClean="0"/>
          </a:p>
          <a:p>
            <a:endParaRPr lang="en-IN" dirty="0" smtClean="0"/>
          </a:p>
          <a:p>
            <a:endParaRPr lang="en-IN" dirty="0" smtClean="0"/>
          </a:p>
          <a:p>
            <a:endParaRPr lang="en-IN" dirty="0" smtClean="0"/>
          </a:p>
        </p:txBody>
      </p:sp>
      <p:sp>
        <p:nvSpPr>
          <p:cNvPr id="4" name="Rectangle 3"/>
          <p:cNvSpPr/>
          <p:nvPr/>
        </p:nvSpPr>
        <p:spPr>
          <a:xfrm>
            <a:off x="1809720" y="1428736"/>
            <a:ext cx="6143668" cy="3970318"/>
          </a:xfrm>
          <a:prstGeom prst="rect">
            <a:avLst/>
          </a:prstGeom>
        </p:spPr>
        <p:txBody>
          <a:bodyPr wrap="square">
            <a:spAutoFit/>
          </a:bodyPr>
          <a:lstStyle/>
          <a:p>
            <a:r>
              <a:rPr lang="en-US" dirty="0" smtClean="0"/>
              <a:t>Employee data set : </a:t>
            </a:r>
            <a:r>
              <a:rPr lang="en-US" dirty="0" err="1" smtClean="0"/>
              <a:t>edunet</a:t>
            </a:r>
            <a:r>
              <a:rPr lang="en-US" dirty="0" smtClean="0"/>
              <a:t> </a:t>
            </a:r>
          </a:p>
          <a:p>
            <a:r>
              <a:rPr lang="en-US" dirty="0" smtClean="0"/>
              <a:t>Total features :26</a:t>
            </a:r>
          </a:p>
          <a:p>
            <a:r>
              <a:rPr lang="en-US" dirty="0" smtClean="0"/>
              <a:t>used features :9</a:t>
            </a:r>
          </a:p>
          <a:p>
            <a:endParaRPr lang="en-US" dirty="0" smtClean="0"/>
          </a:p>
          <a:p>
            <a:r>
              <a:rPr lang="en-US" b="1" dirty="0" smtClean="0"/>
              <a:t>The used features are as follows:</a:t>
            </a:r>
          </a:p>
          <a:p>
            <a:r>
              <a:rPr lang="en-US" dirty="0" smtClean="0"/>
              <a:t>1.Employee status –active/future start/voluntarily terminated</a:t>
            </a:r>
          </a:p>
          <a:p>
            <a:r>
              <a:rPr lang="en-US" dirty="0" smtClean="0"/>
              <a:t>2.Employee type –contract/full-time/part-time</a:t>
            </a:r>
          </a:p>
          <a:p>
            <a:r>
              <a:rPr lang="en-US" dirty="0" smtClean="0"/>
              <a:t>3.First name -text</a:t>
            </a:r>
          </a:p>
          <a:p>
            <a:r>
              <a:rPr lang="en-US" dirty="0" smtClean="0"/>
              <a:t>4.Last name -text</a:t>
            </a:r>
          </a:p>
          <a:p>
            <a:r>
              <a:rPr lang="en-US" dirty="0" smtClean="0"/>
              <a:t>5.Gender –male/female</a:t>
            </a:r>
          </a:p>
          <a:p>
            <a:r>
              <a:rPr lang="en-US" dirty="0" smtClean="0"/>
              <a:t>6.Performance-fully meets/exceeds/needs improvement </a:t>
            </a:r>
          </a:p>
          <a:p>
            <a:r>
              <a:rPr lang="en-US" dirty="0" smtClean="0"/>
              <a:t>7.Current employee rating –number </a:t>
            </a:r>
          </a:p>
          <a:p>
            <a:r>
              <a:rPr lang="en-US" dirty="0" smtClean="0"/>
              <a:t>8.employee ID-number </a:t>
            </a:r>
          </a:p>
          <a:p>
            <a:r>
              <a:rPr lang="en-US" dirty="0" smtClean="0"/>
              <a:t>9.Business unit -text</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52662" y="3071810"/>
            <a:ext cx="7286676" cy="1477328"/>
          </a:xfrm>
          <a:prstGeom prst="rect">
            <a:avLst/>
          </a:prstGeom>
          <a:noFill/>
        </p:spPr>
        <p:txBody>
          <a:bodyPr wrap="square" rtlCol="0">
            <a:spAutoFit/>
          </a:bodyPr>
          <a:lstStyle/>
          <a:p>
            <a:r>
              <a:rPr lang="en-US" sz="3000" dirty="0" smtClean="0"/>
              <a:t>=IF(Z8&gt;=5, "VERY HIGH", IF(Z8&gt;=4, "HIGH", IF(Z8&gt;=3, "MED", "LOW")))</a:t>
            </a:r>
            <a:endParaRPr lang="en-US" sz="3000" dirty="0"/>
          </a:p>
        </p:txBody>
      </p:sp>
      <p:sp>
        <p:nvSpPr>
          <p:cNvPr id="13" name="Rectangle 12"/>
          <p:cNvSpPr/>
          <p:nvPr/>
        </p:nvSpPr>
        <p:spPr>
          <a:xfrm>
            <a:off x="1095340" y="2000240"/>
            <a:ext cx="7298309" cy="1015663"/>
          </a:xfrm>
          <a:prstGeom prst="rect">
            <a:avLst/>
          </a:prstGeom>
        </p:spPr>
        <p:txBody>
          <a:bodyPr wrap="square">
            <a:spAutoFit/>
          </a:bodyPr>
          <a:lstStyle/>
          <a:p>
            <a:r>
              <a:rPr lang="en-US" sz="3000" b="1" i="1" dirty="0" smtClean="0"/>
              <a:t>The formula used in Performance level analysis</a:t>
            </a:r>
            <a:endParaRPr lang="en-US" sz="3000"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790</Words>
  <Application>Microsoft Office PowerPoint</Application>
  <PresentationFormat>Custom</PresentationFormat>
  <Paragraphs>111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Slide 13</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23</cp:revision>
  <dcterms:created xsi:type="dcterms:W3CDTF">2024-03-29T15:07:22Z</dcterms:created>
  <dcterms:modified xsi:type="dcterms:W3CDTF">2024-08-31T12:32:59Z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