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5143500"/>
  <p:notesSz cx="6858000" cy="9144000"/>
  <p:embeddedFontLst>
    <p:embeddedFont>
      <p:font typeface="PT Sans Narrow" panose="020B0506020203020204"/>
      <p:regular r:id="rId32"/>
    </p:embeddedFont>
    <p:embeddedFont>
      <p:font typeface="Open Sans"/>
      <p:italic r:id="rId33"/>
      <p:boldItalic r:id="rId34"/>
    </p:embeddedFont>
    <p:embeddedFont>
      <p:font typeface="Maven Pro"/>
      <p:regular r:id="rId35"/>
      <p:bold r:id="rId36"/>
    </p:embeddedFont>
    <p:embeddedFont>
      <p:font typeface="Calibri" panose="020F0502020204030204"/>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BBCF96-3D32-4F25-B3E2-F6219B7265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font" Target="fonts/font9.fntdata"/><Relationship Id="rId4" Type="http://schemas.openxmlformats.org/officeDocument/2006/relationships/notesMaster" Target="notesMasters/notesMaster1.xml"/><Relationship Id="rId39" Type="http://schemas.openxmlformats.org/officeDocument/2006/relationships/font" Target="fonts/font8.fntdata"/><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e16b1250b3_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16b1250b3_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f300aae254_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300aae254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f300aae254_4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300aae254_4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f300aae254_2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300aae254_2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e15d134b5d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15d134b5d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e15d134b5d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e15d134b5d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gecfa825bc0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ecfa825bc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edc97c199f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dc97c199f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ecfa825bc0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cfa825bc0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gecfa825bc0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ecfa825bc0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d8d6dae208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8d6dae208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gedc97c199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dc97c199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gef9bc5844b_1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f9bc5844b_1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f300aae254_2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f300aae254_2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gf300aae254_2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300aae254_2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e15d134b5d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e15d134b5d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d8d6dae208_0_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8d6dae208_0_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e15d134b5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15d134b5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d8d6dae208_4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8d6dae208_4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d8d6dae208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8d6dae208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e15d134b5d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15d134b5d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e15d134b5d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15d134b5d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e15d134b5d_0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15d134b5d_0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e15d134b5d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15d134b5d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1"/>
          <p:cNvSpPr txBox="1"/>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9" name="Google Shape;59;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0" name="Shape 60"/>
        <p:cNvGrpSpPr/>
        <p:nvPr/>
      </p:nvGrpSpPr>
      <p:grpSpPr>
        <a:xfrm>
          <a:off x="0" y="0"/>
          <a:ext cx="0" cy="0"/>
          <a:chOff x="0" y="0"/>
          <a:chExt cx="0" cy="0"/>
        </a:xfrm>
      </p:grpSpPr>
      <p:sp>
        <p:nvSpPr>
          <p:cNvPr id="61" name="Google Shape;61;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txBox="1"/>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9" name="Google Shape;2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3" name="Google Shape;33;p5"/>
          <p:cNvSpPr txBox="1"/>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4" name="Google Shape;3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p:txBody>
      </p:sp>
      <p:sp>
        <p:nvSpPr>
          <p:cNvPr id="44" name="Google Shape;4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10"/>
          <p:cNvSpPr txBox="1"/>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panose="020B0506020203020204"/>
              <a:buNone/>
              <a:defRPr sz="2400">
                <a:latin typeface="PT Sans Narrow" panose="020B0506020203020204"/>
                <a:ea typeface="PT Sans Narrow" panose="020B0506020203020204"/>
                <a:cs typeface="PT Sans Narrow" panose="020B0506020203020204"/>
                <a:sym typeface="PT Sans Narrow" panose="020B0506020203020204"/>
              </a:defRPr>
            </a:lvl1pPr>
          </a:lstStyle>
          <a:p/>
        </p:txBody>
      </p:sp>
      <p:sp>
        <p:nvSpPr>
          <p:cNvPr id="54" name="Google Shape;5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1pPr>
            <a:lvl2pPr lvl="1">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2pPr>
            <a:lvl3pPr lvl="2">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3pPr>
            <a:lvl4pPr lvl="3">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4pPr>
            <a:lvl5pPr lvl="4">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5pPr>
            <a:lvl6pPr lvl="5">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6pPr>
            <a:lvl7pPr lvl="6">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7pPr>
            <a:lvl8pPr lvl="7">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8pPr>
            <a:lvl9pPr lvl="8">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9pPr>
          </a:lstStyle>
          <a:p/>
        </p:txBody>
      </p:sp>
      <p:sp>
        <p:nvSpPr>
          <p:cNvPr id="7" name="Google Shape;7;p1"/>
          <p:cNvSpPr txBox="1"/>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hyperlink" Target="https://ieeexplore.ieee.org/author/37542982400" TargetMode="External"/><Relationship Id="rId3" Type="http://schemas.openxmlformats.org/officeDocument/2006/relationships/hyperlink" Target="https://ieeexplore.ieee.org/author/37088491467" TargetMode="External"/><Relationship Id="rId2" Type="http://schemas.openxmlformats.org/officeDocument/2006/relationships/hyperlink" Target="https://ieeexplore.ieee.org/author/37088493242" TargetMode="External"/><Relationship Id="rId1" Type="http://schemas.openxmlformats.org/officeDocument/2006/relationships/hyperlink" Target="https://ieeexplore.ieee.org/author/37088491274"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2600"/>
              <a:t>REPRESENTATION OF COVID STATUS AROUND THE WORLD USING MAPS</a:t>
            </a:r>
            <a:endParaRPr sz="5160"/>
          </a:p>
        </p:txBody>
      </p:sp>
      <p:sp>
        <p:nvSpPr>
          <p:cNvPr id="67" name="Google Shape;67;p13"/>
          <p:cNvSpPr txBox="1"/>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Using Flask and Folium</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1294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Literature Review</a:t>
            </a:r>
            <a:endParaRPr lang="en-GB"/>
          </a:p>
        </p:txBody>
      </p:sp>
      <p:graphicFrame>
        <p:nvGraphicFramePr>
          <p:cNvPr id="121" name="Google Shape;121;p22"/>
          <p:cNvGraphicFramePr/>
          <p:nvPr/>
        </p:nvGraphicFramePr>
        <p:xfrm>
          <a:off x="436400" y="726650"/>
          <a:ext cx="8092950" cy="4124025"/>
        </p:xfrm>
        <a:graphic>
          <a:graphicData uri="http://schemas.openxmlformats.org/drawingml/2006/table">
            <a:tbl>
              <a:tblPr>
                <a:noFill/>
                <a:tableStyleId>{3CBBCF96-3D32-4F25-B3E2-F6219B72657A}</a:tableStyleId>
              </a:tblPr>
              <a:tblGrid>
                <a:gridCol w="1055175"/>
                <a:gridCol w="1728600"/>
                <a:gridCol w="2343150"/>
                <a:gridCol w="2966025"/>
              </a:tblGrid>
              <a:tr h="528325">
                <a:tc>
                  <a:txBody>
                    <a:bodyPr/>
                    <a:lstStyle/>
                    <a:p>
                      <a:pPr marL="0" lvl="0" indent="0" algn="l" rtl="0">
                        <a:spcBef>
                          <a:spcPts val="0"/>
                        </a:spcBef>
                        <a:spcAft>
                          <a:spcPts val="0"/>
                        </a:spcAft>
                        <a:buNone/>
                      </a:pPr>
                      <a:r>
                        <a:rPr lang="en-GB" sz="1200"/>
                        <a:t>Paper No.</a:t>
                      </a:r>
                      <a:endParaRPr sz="1200"/>
                    </a:p>
                  </a:txBody>
                  <a:tcPr marL="91425" marR="91425" marT="91425" marB="91425"/>
                </a:tc>
                <a:tc>
                  <a:txBody>
                    <a:bodyPr/>
                    <a:lstStyle/>
                    <a:p>
                      <a:pPr marL="0" lvl="0" indent="0" algn="l" rtl="0">
                        <a:spcBef>
                          <a:spcPts val="0"/>
                        </a:spcBef>
                        <a:spcAft>
                          <a:spcPts val="0"/>
                        </a:spcAft>
                        <a:buNone/>
                      </a:pPr>
                      <a:r>
                        <a:rPr lang="en-GB" sz="1200"/>
                        <a:t>Author(s)</a:t>
                      </a:r>
                      <a:endParaRPr sz="1200"/>
                    </a:p>
                  </a:txBody>
                  <a:tcPr marL="91425" marR="91425" marT="91425" marB="91425"/>
                </a:tc>
                <a:tc>
                  <a:txBody>
                    <a:bodyPr/>
                    <a:lstStyle/>
                    <a:p>
                      <a:pPr marL="0" lvl="0" indent="0" algn="l" rtl="0">
                        <a:spcBef>
                          <a:spcPts val="0"/>
                        </a:spcBef>
                        <a:spcAft>
                          <a:spcPts val="0"/>
                        </a:spcAft>
                        <a:buNone/>
                      </a:pPr>
                      <a:r>
                        <a:rPr lang="en-GB" sz="1200"/>
                        <a:t>Paper Title &amp; Year of Publication</a:t>
                      </a:r>
                      <a:endParaRPr sz="1200"/>
                    </a:p>
                  </a:txBody>
                  <a:tcPr marL="91425" marR="91425" marT="91425" marB="91425"/>
                </a:tc>
                <a:tc>
                  <a:txBody>
                    <a:bodyPr/>
                    <a:lstStyle/>
                    <a:p>
                      <a:pPr marL="0" lvl="0" indent="0" algn="l" rtl="0">
                        <a:spcBef>
                          <a:spcPts val="0"/>
                        </a:spcBef>
                        <a:spcAft>
                          <a:spcPts val="0"/>
                        </a:spcAft>
                        <a:buNone/>
                      </a:pPr>
                      <a:r>
                        <a:rPr lang="en-GB" sz="1200"/>
                        <a:t>Findings(Methodology, Drawbacks)</a:t>
                      </a:r>
                      <a:endParaRPr sz="1200"/>
                    </a:p>
                  </a:txBody>
                  <a:tcPr marL="91425" marR="91425" marT="91425" marB="91425"/>
                </a:tc>
              </a:tr>
              <a:tr h="1724475">
                <a:tc>
                  <a:txBody>
                    <a:bodyPr/>
                    <a:lstStyle/>
                    <a:p>
                      <a:pPr marL="0" lvl="0" indent="0" algn="l" rtl="0">
                        <a:spcBef>
                          <a:spcPts val="0"/>
                        </a:spcBef>
                        <a:spcAft>
                          <a:spcPts val="0"/>
                        </a:spcAft>
                        <a:buNone/>
                      </a:pPr>
                      <a:r>
                        <a:rPr lang="en-GB" sz="1200"/>
                        <a:t>7.</a:t>
                      </a:r>
                      <a:endParaRPr sz="1200"/>
                    </a:p>
                  </a:txBody>
                  <a:tcPr marL="91425" marR="91425" marT="91425" marB="91425"/>
                </a:tc>
                <a:tc>
                  <a:txBody>
                    <a:bodyPr/>
                    <a:lstStyle/>
                    <a:p>
                      <a:pPr marL="457200" lvl="0" indent="-304800" algn="l" rtl="0">
                        <a:spcBef>
                          <a:spcPts val="0"/>
                        </a:spcBef>
                        <a:spcAft>
                          <a:spcPts val="0"/>
                        </a:spcAft>
                        <a:buClr>
                          <a:srgbClr val="191919"/>
                        </a:buClr>
                        <a:buSzPts val="1200"/>
                        <a:buChar char="●"/>
                      </a:pPr>
                      <a:r>
                        <a:rPr lang="en-GB" sz="1200">
                          <a:solidFill>
                            <a:srgbClr val="191919"/>
                          </a:solidFill>
                          <a:highlight>
                            <a:srgbClr val="FFFFFF"/>
                          </a:highlight>
                          <a:uFill>
                            <a:noFill/>
                          </a:uFill>
                          <a:hlinkClick r:id="rId1"/>
                        </a:rPr>
                        <a:t>Siddharth Singh</a:t>
                      </a:r>
                      <a:r>
                        <a:rPr lang="en-GB" sz="1200">
                          <a:solidFill>
                            <a:srgbClr val="191919"/>
                          </a:solidFill>
                          <a:highlight>
                            <a:srgbClr val="FFFFFF"/>
                          </a:highlight>
                        </a:rPr>
                        <a:t>; </a:t>
                      </a:r>
                      <a:endParaRPr sz="1200">
                        <a:solidFill>
                          <a:srgbClr val="191919"/>
                        </a:solidFill>
                        <a:highlight>
                          <a:srgbClr val="FFFFFF"/>
                        </a:highlight>
                      </a:endParaRPr>
                    </a:p>
                    <a:p>
                      <a:pPr marL="457200" lvl="0" indent="-304800" algn="l" rtl="0">
                        <a:spcBef>
                          <a:spcPts val="0"/>
                        </a:spcBef>
                        <a:spcAft>
                          <a:spcPts val="0"/>
                        </a:spcAft>
                        <a:buClr>
                          <a:srgbClr val="191919"/>
                        </a:buClr>
                        <a:buSzPts val="1200"/>
                        <a:buChar char="●"/>
                      </a:pPr>
                      <a:r>
                        <a:rPr lang="en-GB" sz="1200">
                          <a:solidFill>
                            <a:srgbClr val="191919"/>
                          </a:solidFill>
                          <a:highlight>
                            <a:srgbClr val="FFFFFF"/>
                          </a:highlight>
                          <a:uFill>
                            <a:noFill/>
                          </a:uFill>
                          <a:hlinkClick r:id="rId2"/>
                        </a:rPr>
                        <a:t>Piyush Raj</a:t>
                      </a:r>
                      <a:r>
                        <a:rPr lang="en-GB" sz="1200">
                          <a:solidFill>
                            <a:srgbClr val="191919"/>
                          </a:solidFill>
                          <a:highlight>
                            <a:srgbClr val="FFFFFF"/>
                          </a:highlight>
                        </a:rPr>
                        <a:t>;</a:t>
                      </a:r>
                      <a:endParaRPr sz="1200">
                        <a:solidFill>
                          <a:srgbClr val="191919"/>
                        </a:solidFill>
                        <a:highlight>
                          <a:srgbClr val="FFFFFF"/>
                        </a:highlight>
                      </a:endParaRPr>
                    </a:p>
                    <a:p>
                      <a:pPr marL="457200" lvl="0" indent="-304800" algn="l" rtl="0">
                        <a:spcBef>
                          <a:spcPts val="0"/>
                        </a:spcBef>
                        <a:spcAft>
                          <a:spcPts val="0"/>
                        </a:spcAft>
                        <a:buClr>
                          <a:srgbClr val="191919"/>
                        </a:buClr>
                        <a:buSzPts val="1200"/>
                        <a:buChar char="●"/>
                      </a:pPr>
                      <a:r>
                        <a:rPr lang="en-GB" sz="1200">
                          <a:solidFill>
                            <a:srgbClr val="191919"/>
                          </a:solidFill>
                          <a:highlight>
                            <a:srgbClr val="FFFFFF"/>
                          </a:highlight>
                        </a:rPr>
                        <a:t> </a:t>
                      </a:r>
                      <a:r>
                        <a:rPr lang="en-GB" sz="1200">
                          <a:solidFill>
                            <a:srgbClr val="191919"/>
                          </a:solidFill>
                          <a:highlight>
                            <a:srgbClr val="FFFFFF"/>
                          </a:highlight>
                          <a:uFill>
                            <a:noFill/>
                          </a:uFill>
                          <a:hlinkClick r:id="rId3"/>
                        </a:rPr>
                        <a:t>Raman Kumar</a:t>
                      </a:r>
                      <a:r>
                        <a:rPr lang="en-GB" sz="1200">
                          <a:solidFill>
                            <a:srgbClr val="191919"/>
                          </a:solidFill>
                          <a:highlight>
                            <a:srgbClr val="FFFFFF"/>
                          </a:highlight>
                        </a:rPr>
                        <a:t>;</a:t>
                      </a:r>
                      <a:endParaRPr sz="1200">
                        <a:solidFill>
                          <a:srgbClr val="191919"/>
                        </a:solidFill>
                        <a:highlight>
                          <a:srgbClr val="FFFFFF"/>
                        </a:highlight>
                      </a:endParaRPr>
                    </a:p>
                    <a:p>
                      <a:pPr marL="457200" lvl="0" indent="-304800" algn="l" rtl="0">
                        <a:spcBef>
                          <a:spcPts val="0"/>
                        </a:spcBef>
                        <a:spcAft>
                          <a:spcPts val="0"/>
                        </a:spcAft>
                        <a:buClr>
                          <a:srgbClr val="191919"/>
                        </a:buClr>
                        <a:buSzPts val="1200"/>
                        <a:buChar char="●"/>
                      </a:pPr>
                      <a:r>
                        <a:rPr lang="en-GB" sz="1200">
                          <a:solidFill>
                            <a:srgbClr val="191919"/>
                          </a:solidFill>
                          <a:highlight>
                            <a:srgbClr val="FFFFFF"/>
                          </a:highlight>
                        </a:rPr>
                        <a:t> </a:t>
                      </a:r>
                      <a:r>
                        <a:rPr lang="en-GB" sz="1200">
                          <a:solidFill>
                            <a:srgbClr val="191919"/>
                          </a:solidFill>
                          <a:highlight>
                            <a:srgbClr val="FFFFFF"/>
                          </a:highlight>
                          <a:uFill>
                            <a:noFill/>
                          </a:uFill>
                          <a:hlinkClick r:id="rId4"/>
                        </a:rPr>
                        <a:t>Rishu Chaujar</a:t>
                      </a:r>
                      <a:endParaRPr sz="1200">
                        <a:solidFill>
                          <a:srgbClr val="191919"/>
                        </a:solidFill>
                      </a:endParaRPr>
                    </a:p>
                  </a:txBody>
                  <a:tcPr marL="91425" marR="91425" marT="91425" marB="91425"/>
                </a:tc>
                <a:tc>
                  <a:txBody>
                    <a:bodyPr/>
                    <a:lstStyle/>
                    <a:p>
                      <a:pPr marL="0" lvl="0" indent="0" algn="l" rtl="0">
                        <a:lnSpc>
                          <a:spcPct val="130000"/>
                        </a:lnSpc>
                        <a:spcBef>
                          <a:spcPts val="0"/>
                        </a:spcBef>
                        <a:spcAft>
                          <a:spcPts val="0"/>
                        </a:spcAft>
                        <a:buNone/>
                      </a:pPr>
                      <a:r>
                        <a:rPr lang="en-GB" sz="1200">
                          <a:solidFill>
                            <a:srgbClr val="333333"/>
                          </a:solidFill>
                          <a:highlight>
                            <a:srgbClr val="FFFFFF"/>
                          </a:highlight>
                        </a:rPr>
                        <a:t>Prediction and forecast for COVID-19 Outbreak in India based on Enhanced Epidemiological Models(2020)</a:t>
                      </a:r>
                      <a:endParaRPr sz="1200">
                        <a:solidFill>
                          <a:srgbClr val="333333"/>
                        </a:solidFill>
                        <a:highlight>
                          <a:srgbClr val="FFFFFF"/>
                        </a:highlight>
                      </a:endParaRPr>
                    </a:p>
                    <a:p>
                      <a:pPr marL="0" lvl="0" indent="0" algn="l" rtl="0">
                        <a:spcBef>
                          <a:spcPts val="0"/>
                        </a:spcBef>
                        <a:spcAft>
                          <a:spcPts val="0"/>
                        </a:spcAft>
                        <a:buNone/>
                      </a:pPr>
                      <a:endParaRPr sz="1200">
                        <a:solidFill>
                          <a:srgbClr val="333333"/>
                        </a:solidFill>
                        <a:highlight>
                          <a:srgbClr val="FCFCFC"/>
                        </a:highlight>
                      </a:endParaRPr>
                    </a:p>
                  </a:txBody>
                  <a:tcPr marL="91425" marR="91425" marT="91425" marB="91425"/>
                </a:tc>
                <a:tc>
                  <a:txBody>
                    <a:bodyPr/>
                    <a:lstStyle/>
                    <a:p>
                      <a:pPr marL="0" lvl="0" indent="0" algn="l" rtl="0">
                        <a:spcBef>
                          <a:spcPts val="0"/>
                        </a:spcBef>
                        <a:spcAft>
                          <a:spcPts val="0"/>
                        </a:spcAft>
                        <a:buNone/>
                      </a:pPr>
                      <a:r>
                        <a:rPr lang="en-GB" sz="1200" b="1"/>
                        <a:t>Methodology</a:t>
                      </a:r>
                      <a:r>
                        <a:rPr lang="en-GB" sz="1200"/>
                        <a:t>: </a:t>
                      </a:r>
                      <a:r>
                        <a:rPr lang="en-GB" sz="1200">
                          <a:solidFill>
                            <a:srgbClr val="192837"/>
                          </a:solidFill>
                          <a:highlight>
                            <a:srgbClr val="FFFFFF"/>
                          </a:highlight>
                        </a:rPr>
                        <a:t> Using </a:t>
                      </a:r>
                      <a:r>
                        <a:rPr lang="en-GB" sz="1150">
                          <a:solidFill>
                            <a:srgbClr val="333333"/>
                          </a:solidFill>
                          <a:highlight>
                            <a:srgbClr val="FFFFFF"/>
                          </a:highlight>
                        </a:rPr>
                        <a:t>SIRD, no. of deaths, the time dependence of Outbreak's Intensity in India to forecast max. no. of confirmed active cases of COVID-19 present in a day and also predicting total number of deaths in India .</a:t>
                      </a:r>
                      <a:endParaRPr sz="1150">
                        <a:solidFill>
                          <a:srgbClr val="333333"/>
                        </a:solidFill>
                        <a:highlight>
                          <a:srgbClr val="FFFFFF"/>
                        </a:highlight>
                      </a:endParaRPr>
                    </a:p>
                    <a:p>
                      <a:pPr marL="0" lvl="0" indent="0" algn="l" rtl="0">
                        <a:spcBef>
                          <a:spcPts val="0"/>
                        </a:spcBef>
                        <a:spcAft>
                          <a:spcPts val="0"/>
                        </a:spcAft>
                        <a:buNone/>
                      </a:pPr>
                      <a:r>
                        <a:rPr lang="en-GB" sz="1200" b="1"/>
                        <a:t>Drawbacks</a:t>
                      </a:r>
                      <a:r>
                        <a:rPr lang="en-GB" sz="1200"/>
                        <a:t>: very less amount of data and huge part of research is based only on cases in India.</a:t>
                      </a:r>
                      <a:endParaRPr sz="1200">
                        <a:solidFill>
                          <a:srgbClr val="333333"/>
                        </a:solidFill>
                        <a:highlight>
                          <a:srgbClr val="FCFCFC"/>
                        </a:highlight>
                      </a:endParaRPr>
                    </a:p>
                  </a:txBody>
                  <a:tcPr marL="91425" marR="91425" marT="91425" marB="91425"/>
                </a:tc>
              </a:tr>
              <a:tr h="1871225">
                <a:tc>
                  <a:txBody>
                    <a:bodyPr/>
                    <a:lstStyle/>
                    <a:p>
                      <a:pPr marL="0" lvl="0" indent="0" algn="l" rtl="0">
                        <a:spcBef>
                          <a:spcPts val="0"/>
                        </a:spcBef>
                        <a:spcAft>
                          <a:spcPts val="0"/>
                        </a:spcAft>
                        <a:buNone/>
                      </a:pPr>
                      <a:r>
                        <a:rPr lang="en-GB" sz="1200"/>
                        <a:t>8.</a:t>
                      </a:r>
                      <a:endParaRPr sz="1200"/>
                    </a:p>
                  </a:txBody>
                  <a:tcPr marL="91425" marR="91425" marT="91425" marB="91425"/>
                </a:tc>
                <a:tc>
                  <a:txBody>
                    <a:bodyPr/>
                    <a:lstStyle/>
                    <a:p>
                      <a:pPr marL="457200" lvl="0" indent="-298450" algn="l" rtl="0">
                        <a:lnSpc>
                          <a:spcPct val="115000"/>
                        </a:lnSpc>
                        <a:spcBef>
                          <a:spcPts val="0"/>
                        </a:spcBef>
                        <a:spcAft>
                          <a:spcPts val="0"/>
                        </a:spcAft>
                        <a:buClr>
                          <a:srgbClr val="191919"/>
                        </a:buClr>
                        <a:buSzPts val="1100"/>
                        <a:buChar char="●"/>
                      </a:pPr>
                      <a:r>
                        <a:rPr lang="en-GB" sz="1100">
                          <a:solidFill>
                            <a:srgbClr val="191919"/>
                          </a:solidFill>
                          <a:highlight>
                            <a:srgbClr val="FFFFFF"/>
                          </a:highlight>
                        </a:rPr>
                        <a:t>Rajani Kumari, </a:t>
                      </a:r>
                      <a:endParaRPr sz="1100">
                        <a:solidFill>
                          <a:srgbClr val="191919"/>
                        </a:solidFill>
                        <a:highlight>
                          <a:srgbClr val="FFFFFF"/>
                        </a:highlight>
                      </a:endParaRPr>
                    </a:p>
                    <a:p>
                      <a:pPr marL="457200" lvl="0" indent="-298450" algn="l" rtl="0">
                        <a:lnSpc>
                          <a:spcPct val="115000"/>
                        </a:lnSpc>
                        <a:spcBef>
                          <a:spcPts val="0"/>
                        </a:spcBef>
                        <a:spcAft>
                          <a:spcPts val="0"/>
                        </a:spcAft>
                        <a:buClr>
                          <a:srgbClr val="191919"/>
                        </a:buClr>
                        <a:buSzPts val="1100"/>
                        <a:buChar char="●"/>
                      </a:pPr>
                      <a:r>
                        <a:rPr lang="en-GB" sz="1100">
                          <a:solidFill>
                            <a:srgbClr val="191919"/>
                          </a:solidFill>
                          <a:highlight>
                            <a:srgbClr val="FFFFFF"/>
                          </a:highlight>
                        </a:rPr>
                        <a:t>Sandeep Kumar, </a:t>
                      </a:r>
                      <a:endParaRPr sz="1100">
                        <a:solidFill>
                          <a:srgbClr val="191919"/>
                        </a:solidFill>
                        <a:highlight>
                          <a:srgbClr val="FFFFFF"/>
                        </a:highlight>
                      </a:endParaRPr>
                    </a:p>
                    <a:p>
                      <a:pPr marL="457200" lvl="0" indent="-298450" algn="l" rtl="0">
                        <a:lnSpc>
                          <a:spcPct val="115000"/>
                        </a:lnSpc>
                        <a:spcBef>
                          <a:spcPts val="0"/>
                        </a:spcBef>
                        <a:spcAft>
                          <a:spcPts val="0"/>
                        </a:spcAft>
                        <a:buClr>
                          <a:srgbClr val="191919"/>
                        </a:buClr>
                        <a:buSzPts val="1100"/>
                        <a:buChar char="●"/>
                      </a:pPr>
                      <a:r>
                        <a:rPr lang="en-GB" sz="1100">
                          <a:solidFill>
                            <a:srgbClr val="191919"/>
                          </a:solidFill>
                          <a:highlight>
                            <a:srgbClr val="FFFFFF"/>
                          </a:highlight>
                        </a:rPr>
                        <a:t>Ramesh Chandra Poonia,</a:t>
                      </a:r>
                      <a:endParaRPr sz="1100">
                        <a:solidFill>
                          <a:srgbClr val="191919"/>
                        </a:solidFill>
                        <a:highlight>
                          <a:srgbClr val="FFFFFF"/>
                        </a:highlight>
                      </a:endParaRPr>
                    </a:p>
                    <a:p>
                      <a:pPr marL="457200" lvl="0" indent="-298450" algn="l" rtl="0">
                        <a:lnSpc>
                          <a:spcPct val="115000"/>
                        </a:lnSpc>
                        <a:spcBef>
                          <a:spcPts val="0"/>
                        </a:spcBef>
                        <a:spcAft>
                          <a:spcPts val="0"/>
                        </a:spcAft>
                        <a:buClr>
                          <a:srgbClr val="191919"/>
                        </a:buClr>
                        <a:buSzPts val="1100"/>
                        <a:buChar char="●"/>
                      </a:pPr>
                      <a:r>
                        <a:rPr lang="en-GB" sz="1100">
                          <a:solidFill>
                            <a:srgbClr val="191919"/>
                          </a:solidFill>
                          <a:highlight>
                            <a:srgbClr val="FFFFFF"/>
                          </a:highlight>
                        </a:rPr>
                        <a:t> Vijander Singh, Linesh Raja, </a:t>
                      </a:r>
                      <a:endParaRPr sz="1100">
                        <a:solidFill>
                          <a:srgbClr val="191919"/>
                        </a:solidFill>
                        <a:highlight>
                          <a:srgbClr val="FFFFFF"/>
                        </a:highlight>
                      </a:endParaRPr>
                    </a:p>
                    <a:p>
                      <a:pPr marL="457200" lvl="0" indent="-298450" algn="l" rtl="0">
                        <a:lnSpc>
                          <a:spcPct val="115000"/>
                        </a:lnSpc>
                        <a:spcBef>
                          <a:spcPts val="0"/>
                        </a:spcBef>
                        <a:spcAft>
                          <a:spcPts val="0"/>
                        </a:spcAft>
                        <a:buClr>
                          <a:srgbClr val="191919"/>
                        </a:buClr>
                        <a:buSzPts val="1100"/>
                        <a:buChar char="●"/>
                      </a:pPr>
                      <a:r>
                        <a:rPr lang="en-GB" sz="1100">
                          <a:solidFill>
                            <a:srgbClr val="191919"/>
                          </a:solidFill>
                          <a:highlight>
                            <a:srgbClr val="FFFFFF"/>
                          </a:highlight>
                        </a:rPr>
                        <a:t>Vaibhav Bhatnagar,</a:t>
                      </a:r>
                      <a:endParaRPr sz="1100">
                        <a:solidFill>
                          <a:srgbClr val="191919"/>
                        </a:solidFill>
                        <a:highlight>
                          <a:srgbClr val="FFFFFF"/>
                        </a:highlight>
                      </a:endParaRPr>
                    </a:p>
                    <a:p>
                      <a:pPr marL="457200" lvl="0" indent="-298450" algn="l" rtl="0">
                        <a:lnSpc>
                          <a:spcPct val="115000"/>
                        </a:lnSpc>
                        <a:spcBef>
                          <a:spcPts val="0"/>
                        </a:spcBef>
                        <a:spcAft>
                          <a:spcPts val="0"/>
                        </a:spcAft>
                        <a:buClr>
                          <a:srgbClr val="191919"/>
                        </a:buClr>
                        <a:buSzPts val="1100"/>
                        <a:buChar char="●"/>
                      </a:pPr>
                      <a:r>
                        <a:rPr lang="en-GB" sz="1100">
                          <a:solidFill>
                            <a:srgbClr val="191919"/>
                          </a:solidFill>
                          <a:highlight>
                            <a:srgbClr val="FFFFFF"/>
                          </a:highlight>
                        </a:rPr>
                        <a:t>Pankaj Agarwal</a:t>
                      </a:r>
                      <a:endParaRPr sz="1100">
                        <a:solidFill>
                          <a:srgbClr val="191919"/>
                        </a:solidFill>
                        <a:highlight>
                          <a:srgbClr val="FFFFFF"/>
                        </a:highlight>
                      </a:endParaRPr>
                    </a:p>
                    <a:p>
                      <a:pPr marL="457200" lvl="0" indent="0" algn="l" rtl="0">
                        <a:lnSpc>
                          <a:spcPct val="115000"/>
                        </a:lnSpc>
                        <a:spcBef>
                          <a:spcPts val="0"/>
                        </a:spcBef>
                        <a:spcAft>
                          <a:spcPts val="0"/>
                        </a:spcAft>
                        <a:buNone/>
                      </a:pPr>
                      <a:endParaRPr sz="1200">
                        <a:highlight>
                          <a:srgbClr val="FCFCFC"/>
                        </a:highlight>
                      </a:endParaRPr>
                    </a:p>
                  </a:txBody>
                  <a:tcPr marL="91425" marR="91425" marT="91425" marB="91425"/>
                </a:tc>
                <a:tc>
                  <a:txBody>
                    <a:bodyPr/>
                    <a:lstStyle/>
                    <a:p>
                      <a:pPr marL="0" lvl="0" indent="0" algn="l" rtl="0">
                        <a:lnSpc>
                          <a:spcPct val="100000"/>
                        </a:lnSpc>
                        <a:spcBef>
                          <a:spcPts val="3600"/>
                        </a:spcBef>
                        <a:spcAft>
                          <a:spcPts val="1800"/>
                        </a:spcAft>
                        <a:buNone/>
                      </a:pPr>
                      <a:r>
                        <a:rPr lang="en-GB" sz="1200">
                          <a:highlight>
                            <a:srgbClr val="FFFFFF"/>
                          </a:highlight>
                        </a:rPr>
                        <a:t>Analysis and Predictions of Spread, Recovery, and Death Caused by COVID-19 in India(2021)</a:t>
                      </a:r>
                      <a:endParaRPr sz="1200">
                        <a:solidFill>
                          <a:srgbClr val="333333"/>
                        </a:solidFill>
                        <a:highlight>
                          <a:srgbClr val="FCFCFC"/>
                        </a:highlight>
                      </a:endParaRPr>
                    </a:p>
                  </a:txBody>
                  <a:tcPr marL="91425" marR="91425" marT="91425" marB="91425"/>
                </a:tc>
                <a:tc>
                  <a:txBody>
                    <a:bodyPr/>
                    <a:lstStyle/>
                    <a:p>
                      <a:pPr marL="0" lvl="0" indent="0" algn="l" rtl="0">
                        <a:spcBef>
                          <a:spcPts val="0"/>
                        </a:spcBef>
                        <a:spcAft>
                          <a:spcPts val="0"/>
                        </a:spcAft>
                        <a:buNone/>
                      </a:pPr>
                      <a:r>
                        <a:rPr lang="en-GB" sz="1200" b="1">
                          <a:solidFill>
                            <a:srgbClr val="191919"/>
                          </a:solidFill>
                          <a:highlight>
                            <a:srgbClr val="FFFFFF"/>
                          </a:highlight>
                        </a:rPr>
                        <a:t>Methodology</a:t>
                      </a:r>
                      <a:r>
                        <a:rPr lang="en-GB" sz="1200">
                          <a:solidFill>
                            <a:srgbClr val="191919"/>
                          </a:solidFill>
                          <a:highlight>
                            <a:srgbClr val="FFFFFF"/>
                          </a:highlight>
                        </a:rPr>
                        <a:t>: </a:t>
                      </a:r>
                      <a:r>
                        <a:rPr lang="en-GB" sz="1200">
                          <a:highlight>
                            <a:srgbClr val="FFFFFF"/>
                          </a:highlight>
                        </a:rPr>
                        <a:t>The correlation coefficients and multiple linear regression applied for prediction and autocorrelation and auto regression have been used to improve the accuracy</a:t>
                      </a:r>
                      <a:endParaRPr sz="1200">
                        <a:highlight>
                          <a:srgbClr val="FFFFFF"/>
                        </a:highlight>
                      </a:endParaRPr>
                    </a:p>
                    <a:p>
                      <a:pPr marL="0" lvl="0" indent="0" algn="l" rtl="0">
                        <a:spcBef>
                          <a:spcPts val="0"/>
                        </a:spcBef>
                        <a:spcAft>
                          <a:spcPts val="0"/>
                        </a:spcAft>
                        <a:buNone/>
                      </a:pPr>
                      <a:r>
                        <a:rPr lang="en-GB" sz="1200" b="1">
                          <a:highlight>
                            <a:srgbClr val="FFFFFF"/>
                          </a:highlight>
                        </a:rPr>
                        <a:t>Drawbacks</a:t>
                      </a:r>
                      <a:r>
                        <a:rPr lang="en-GB" sz="1200">
                          <a:highlight>
                            <a:srgbClr val="FFFFFF"/>
                          </a:highlight>
                        </a:rPr>
                        <a:t>: Scope is only India and models may not be so accurate</a:t>
                      </a:r>
                      <a:r>
                        <a:rPr lang="en-GB" sz="1200">
                          <a:highlight>
                            <a:srgbClr val="FFFFFF"/>
                          </a:highlight>
                        </a:rPr>
                        <a:t>.</a:t>
                      </a:r>
                      <a:endParaRPr sz="1200">
                        <a:highlight>
                          <a:srgbClr val="FFFFFF"/>
                        </a:highlight>
                      </a:endParaRPr>
                    </a:p>
                  </a:txBody>
                  <a:tcPr marL="91425" marR="91425" marT="91425" marB="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System Architecture</a:t>
            </a:r>
            <a:endParaRPr lang="en-GB"/>
          </a:p>
        </p:txBody>
      </p:sp>
      <p:pic>
        <p:nvPicPr>
          <p:cNvPr id="127" name="Google Shape;127;p23"/>
          <p:cNvPicPr preferRelativeResize="0"/>
          <p:nvPr/>
        </p:nvPicPr>
        <p:blipFill>
          <a:blip r:embed="rId1"/>
          <a:stretch>
            <a:fillRect/>
          </a:stretch>
        </p:blipFill>
        <p:spPr>
          <a:xfrm>
            <a:off x="1824025" y="1152425"/>
            <a:ext cx="5153025" cy="3686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Activity Diagram</a:t>
            </a:r>
            <a:endParaRPr lang="en-GB"/>
          </a:p>
        </p:txBody>
      </p:sp>
      <p:pic>
        <p:nvPicPr>
          <p:cNvPr id="133" name="Google Shape;133;p24"/>
          <p:cNvPicPr preferRelativeResize="0"/>
          <p:nvPr/>
        </p:nvPicPr>
        <p:blipFill>
          <a:blip r:embed="rId1"/>
          <a:stretch>
            <a:fillRect/>
          </a:stretch>
        </p:blipFill>
        <p:spPr>
          <a:xfrm>
            <a:off x="1066475" y="1055350"/>
            <a:ext cx="6986925" cy="3850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Use Case Diagram</a:t>
            </a:r>
            <a:endParaRPr lang="en-GB"/>
          </a:p>
        </p:txBody>
      </p:sp>
      <p:pic>
        <p:nvPicPr>
          <p:cNvPr id="139" name="Google Shape;139;p25"/>
          <p:cNvPicPr preferRelativeResize="0"/>
          <p:nvPr/>
        </p:nvPicPr>
        <p:blipFill rotWithShape="1">
          <a:blip r:embed="rId1"/>
          <a:srcRect l="1700"/>
          <a:stretch>
            <a:fillRect/>
          </a:stretch>
        </p:blipFill>
        <p:spPr>
          <a:xfrm>
            <a:off x="2188475" y="1074650"/>
            <a:ext cx="4578900" cy="3877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5212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Methodology</a:t>
            </a:r>
            <a:endParaRPr lang="en-GB"/>
          </a:p>
        </p:txBody>
      </p:sp>
      <p:sp>
        <p:nvSpPr>
          <p:cNvPr id="145" name="Google Shape;145;p26"/>
          <p:cNvSpPr txBox="1"/>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010" algn="l" rtl="0">
              <a:spcBef>
                <a:spcPts val="0"/>
              </a:spcBef>
              <a:spcAft>
                <a:spcPts val="0"/>
              </a:spcAft>
              <a:buClr>
                <a:srgbClr val="191919"/>
              </a:buClr>
              <a:buSzPct val="100000"/>
              <a:buFont typeface="Arial" panose="020B0604020202020204"/>
              <a:buChar char="●"/>
            </a:pPr>
            <a:r>
              <a:rPr lang="en-GB" b="1">
                <a:solidFill>
                  <a:srgbClr val="191919"/>
                </a:solidFill>
                <a:latin typeface="Arial" panose="020B0604020202020204"/>
                <a:ea typeface="Arial" panose="020B0604020202020204"/>
                <a:cs typeface="Arial" panose="020B0604020202020204"/>
                <a:sym typeface="Arial" panose="020B0604020202020204"/>
              </a:rPr>
              <a:t>Collecting the data</a:t>
            </a:r>
            <a:endParaRPr b="1">
              <a:solidFill>
                <a:srgbClr val="191919"/>
              </a:solidFill>
              <a:latin typeface="Arial" panose="020B0604020202020204"/>
              <a:ea typeface="Arial" panose="020B0604020202020204"/>
              <a:cs typeface="Arial" panose="020B0604020202020204"/>
              <a:sym typeface="Arial" panose="020B0604020202020204"/>
            </a:endParaRPr>
          </a:p>
          <a:p>
            <a:pPr marL="457200" lvl="0" indent="457200" algn="l" rtl="0">
              <a:spcBef>
                <a:spcPts val="1200"/>
              </a:spcBef>
              <a:spcAft>
                <a:spcPts val="0"/>
              </a:spcAft>
              <a:buNone/>
            </a:pPr>
            <a:r>
              <a:rPr lang="en-GB">
                <a:solidFill>
                  <a:srgbClr val="191919"/>
                </a:solidFill>
                <a:latin typeface="Arial" panose="020B0604020202020204"/>
                <a:ea typeface="Arial" panose="020B0604020202020204"/>
                <a:cs typeface="Arial" panose="020B0604020202020204"/>
                <a:sym typeface="Arial" panose="020B0604020202020204"/>
              </a:rPr>
              <a:t>The data is collected from various sources</a:t>
            </a:r>
            <a:endParaRPr>
              <a:solidFill>
                <a:srgbClr val="191919"/>
              </a:solidFill>
              <a:latin typeface="Arial" panose="020B0604020202020204"/>
              <a:ea typeface="Arial" panose="020B0604020202020204"/>
              <a:cs typeface="Arial" panose="020B0604020202020204"/>
              <a:sym typeface="Arial" panose="020B0604020202020204"/>
            </a:endParaRPr>
          </a:p>
          <a:p>
            <a:pPr marL="457200" lvl="0" indent="-334010" algn="l" rtl="0">
              <a:spcBef>
                <a:spcPts val="1200"/>
              </a:spcBef>
              <a:spcAft>
                <a:spcPts val="0"/>
              </a:spcAft>
              <a:buClr>
                <a:srgbClr val="191919"/>
              </a:buClr>
              <a:buSzPct val="100000"/>
              <a:buFont typeface="Arial" panose="020B0604020202020204"/>
              <a:buChar char="●"/>
            </a:pPr>
            <a:r>
              <a:rPr lang="en-GB" b="1">
                <a:solidFill>
                  <a:srgbClr val="191919"/>
                </a:solidFill>
                <a:latin typeface="Arial" panose="020B0604020202020204"/>
                <a:ea typeface="Arial" panose="020B0604020202020204"/>
                <a:cs typeface="Arial" panose="020B0604020202020204"/>
                <a:sym typeface="Arial" panose="020B0604020202020204"/>
              </a:rPr>
              <a:t>Preprocessing the dataset</a:t>
            </a:r>
            <a:endParaRPr b="1">
              <a:solidFill>
                <a:srgbClr val="191919"/>
              </a:solidFill>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0"/>
              </a:spcAft>
              <a:buNone/>
            </a:pPr>
            <a:r>
              <a:rPr lang="en-GB">
                <a:solidFill>
                  <a:srgbClr val="191919"/>
                </a:solidFill>
                <a:latin typeface="Arial" panose="020B0604020202020204"/>
                <a:ea typeface="Arial" panose="020B0604020202020204"/>
                <a:cs typeface="Arial" panose="020B0604020202020204"/>
                <a:sym typeface="Arial" panose="020B0604020202020204"/>
              </a:rPr>
              <a:t>	The collected dataset </a:t>
            </a:r>
            <a:r>
              <a:rPr lang="en-GB">
                <a:solidFill>
                  <a:srgbClr val="191919"/>
                </a:solidFill>
                <a:latin typeface="Arial" panose="020B0604020202020204"/>
                <a:ea typeface="Arial" panose="020B0604020202020204"/>
                <a:cs typeface="Arial" panose="020B0604020202020204"/>
                <a:sym typeface="Arial" panose="020B0604020202020204"/>
              </a:rPr>
              <a:t>will</a:t>
            </a:r>
            <a:r>
              <a:rPr lang="en-GB">
                <a:solidFill>
                  <a:srgbClr val="191919"/>
                </a:solidFill>
                <a:latin typeface="Arial" panose="020B0604020202020204"/>
                <a:ea typeface="Arial" panose="020B0604020202020204"/>
                <a:cs typeface="Arial" panose="020B0604020202020204"/>
                <a:sym typeface="Arial" panose="020B0604020202020204"/>
              </a:rPr>
              <a:t> be preprocessed using machine learning techniques.</a:t>
            </a:r>
            <a:endParaRPr>
              <a:solidFill>
                <a:srgbClr val="191919"/>
              </a:solidFill>
              <a:latin typeface="Arial" panose="020B0604020202020204"/>
              <a:ea typeface="Arial" panose="020B0604020202020204"/>
              <a:cs typeface="Arial" panose="020B0604020202020204"/>
              <a:sym typeface="Arial" panose="020B0604020202020204"/>
            </a:endParaRPr>
          </a:p>
          <a:p>
            <a:pPr marL="457200" lvl="0" indent="-334010" algn="l" rtl="0">
              <a:spcBef>
                <a:spcPts val="1200"/>
              </a:spcBef>
              <a:spcAft>
                <a:spcPts val="0"/>
              </a:spcAft>
              <a:buClr>
                <a:srgbClr val="191919"/>
              </a:buClr>
              <a:buSzPct val="100000"/>
              <a:buFont typeface="Arial" panose="020B0604020202020204"/>
              <a:buChar char="●"/>
            </a:pPr>
            <a:r>
              <a:rPr lang="en-GB" b="1">
                <a:solidFill>
                  <a:srgbClr val="191919"/>
                </a:solidFill>
                <a:latin typeface="Arial" panose="020B0604020202020204"/>
                <a:ea typeface="Arial" panose="020B0604020202020204"/>
                <a:cs typeface="Arial" panose="020B0604020202020204"/>
                <a:sym typeface="Arial" panose="020B0604020202020204"/>
              </a:rPr>
              <a:t>Loading the data</a:t>
            </a:r>
            <a:endParaRPr b="1">
              <a:solidFill>
                <a:srgbClr val="191919"/>
              </a:solidFill>
              <a:latin typeface="Arial" panose="020B0604020202020204"/>
              <a:ea typeface="Arial" panose="020B0604020202020204"/>
              <a:cs typeface="Arial" panose="020B0604020202020204"/>
              <a:sym typeface="Arial" panose="020B0604020202020204"/>
            </a:endParaRPr>
          </a:p>
          <a:p>
            <a:pPr marL="457200" lvl="0" indent="457200" algn="l" rtl="0">
              <a:spcBef>
                <a:spcPts val="1200"/>
              </a:spcBef>
              <a:spcAft>
                <a:spcPts val="0"/>
              </a:spcAft>
              <a:buNone/>
            </a:pPr>
            <a:r>
              <a:rPr lang="en-GB">
                <a:solidFill>
                  <a:srgbClr val="191919"/>
                </a:solidFill>
                <a:latin typeface="Arial" panose="020B0604020202020204"/>
                <a:ea typeface="Arial" panose="020B0604020202020204"/>
                <a:cs typeface="Arial" panose="020B0604020202020204"/>
                <a:sym typeface="Arial" panose="020B0604020202020204"/>
              </a:rPr>
              <a:t>The analysed data will be fed into the application </a:t>
            </a:r>
            <a:endParaRPr sz="1400">
              <a:solidFill>
                <a:srgbClr val="191919"/>
              </a:solidFill>
              <a:latin typeface="Arial" panose="020B0604020202020204"/>
              <a:ea typeface="Arial" panose="020B0604020202020204"/>
              <a:cs typeface="Arial" panose="020B0604020202020204"/>
              <a:sym typeface="Arial" panose="020B0604020202020204"/>
            </a:endParaRPr>
          </a:p>
          <a:p>
            <a:pPr marL="457200" lvl="0" indent="-334010" algn="l" rtl="0">
              <a:spcBef>
                <a:spcPts val="1200"/>
              </a:spcBef>
              <a:spcAft>
                <a:spcPts val="0"/>
              </a:spcAft>
              <a:buClr>
                <a:srgbClr val="191919"/>
              </a:buClr>
              <a:buSzPct val="100000"/>
              <a:buFont typeface="Arial" panose="020B0604020202020204"/>
              <a:buChar char="●"/>
            </a:pPr>
            <a:r>
              <a:rPr lang="en-GB" b="1">
                <a:solidFill>
                  <a:srgbClr val="191919"/>
                </a:solidFill>
                <a:latin typeface="Arial" panose="020B0604020202020204"/>
                <a:ea typeface="Arial" panose="020B0604020202020204"/>
                <a:cs typeface="Arial" panose="020B0604020202020204"/>
                <a:sym typeface="Arial" panose="020B0604020202020204"/>
              </a:rPr>
              <a:t>Visualisation</a:t>
            </a:r>
            <a:endParaRPr b="1">
              <a:solidFill>
                <a:srgbClr val="191919"/>
              </a:solidFill>
              <a:latin typeface="Arial" panose="020B0604020202020204"/>
              <a:ea typeface="Arial" panose="020B0604020202020204"/>
              <a:cs typeface="Arial" panose="020B0604020202020204"/>
              <a:sym typeface="Arial" panose="020B0604020202020204"/>
            </a:endParaRPr>
          </a:p>
          <a:p>
            <a:pPr marL="914400" lvl="0" indent="0" algn="l" rtl="0">
              <a:spcBef>
                <a:spcPts val="1200"/>
              </a:spcBef>
              <a:spcAft>
                <a:spcPts val="1200"/>
              </a:spcAft>
              <a:buNone/>
            </a:pPr>
            <a:r>
              <a:rPr lang="en-GB">
                <a:solidFill>
                  <a:srgbClr val="191919"/>
                </a:solidFill>
                <a:latin typeface="Arial" panose="020B0604020202020204"/>
                <a:ea typeface="Arial" panose="020B0604020202020204"/>
                <a:cs typeface="Arial" panose="020B0604020202020204"/>
                <a:sym typeface="Arial" panose="020B0604020202020204"/>
              </a:rPr>
              <a:t>Finally the data will be visualised using the folium and flask</a:t>
            </a:r>
            <a:endParaRPr>
              <a:solidFill>
                <a:srgbClr val="19191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System Requirements</a:t>
            </a:r>
            <a:endParaRPr lang="en-GB"/>
          </a:p>
          <a:p>
            <a:pPr marL="0" lvl="0" indent="0" algn="l" rtl="0">
              <a:spcBef>
                <a:spcPts val="0"/>
              </a:spcBef>
              <a:spcAft>
                <a:spcPts val="0"/>
              </a:spcAft>
              <a:buNone/>
            </a:pPr>
          </a:p>
        </p:txBody>
      </p:sp>
      <p:sp>
        <p:nvSpPr>
          <p:cNvPr id="151" name="Google Shape;151;p27"/>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17500" algn="just" rtl="0">
              <a:spcBef>
                <a:spcPts val="1200"/>
              </a:spcBef>
              <a:spcAft>
                <a:spcPts val="0"/>
              </a:spcAft>
              <a:buClr>
                <a:srgbClr val="000000"/>
              </a:buClr>
              <a:buSzPts val="1400"/>
              <a:buFont typeface="Arial" panose="020B0604020202020204"/>
              <a:buChar char="●"/>
            </a:pPr>
            <a:r>
              <a:rPr lang="en-GB" sz="1400">
                <a:solidFill>
                  <a:srgbClr val="000000"/>
                </a:solidFill>
                <a:latin typeface="Arial" panose="020B0604020202020204"/>
                <a:ea typeface="Arial" panose="020B0604020202020204"/>
                <a:cs typeface="Arial" panose="020B0604020202020204"/>
                <a:sym typeface="Arial" panose="020B0604020202020204"/>
              </a:rPr>
              <a:t>Hardware Requirements:</a:t>
            </a:r>
            <a:endParaRPr sz="1400">
              <a:solidFill>
                <a:srgbClr val="000000"/>
              </a:solidFill>
              <a:latin typeface="Arial" panose="020B0604020202020204"/>
              <a:ea typeface="Arial" panose="020B0604020202020204"/>
              <a:cs typeface="Arial" panose="020B0604020202020204"/>
              <a:sym typeface="Arial" panose="020B0604020202020204"/>
            </a:endParaRPr>
          </a:p>
          <a:p>
            <a:pPr marL="914400" lvl="1" indent="-317500" algn="just" rtl="0">
              <a:spcBef>
                <a:spcPts val="0"/>
              </a:spcBef>
              <a:spcAft>
                <a:spcPts val="0"/>
              </a:spcAft>
              <a:buClr>
                <a:srgbClr val="000000"/>
              </a:buClr>
              <a:buSzPts val="1400"/>
              <a:buFont typeface="Arial" panose="020B0604020202020204"/>
              <a:buChar char="○"/>
            </a:pPr>
            <a:r>
              <a:rPr lang="en-GB">
                <a:solidFill>
                  <a:srgbClr val="000000"/>
                </a:solidFill>
                <a:latin typeface="Arial" panose="020B0604020202020204"/>
                <a:ea typeface="Arial" panose="020B0604020202020204"/>
                <a:cs typeface="Arial" panose="020B0604020202020204"/>
                <a:sym typeface="Arial" panose="020B0604020202020204"/>
              </a:rPr>
              <a:t>Intel i5 processor or higher</a:t>
            </a:r>
            <a:endParaRPr>
              <a:solidFill>
                <a:srgbClr val="000000"/>
              </a:solidFill>
              <a:latin typeface="Arial" panose="020B0604020202020204"/>
              <a:ea typeface="Arial" panose="020B0604020202020204"/>
              <a:cs typeface="Arial" panose="020B0604020202020204"/>
              <a:sym typeface="Arial" panose="020B0604020202020204"/>
            </a:endParaRPr>
          </a:p>
          <a:p>
            <a:pPr marL="914400" lvl="1" indent="-317500" algn="just" rtl="0">
              <a:spcBef>
                <a:spcPts val="0"/>
              </a:spcBef>
              <a:spcAft>
                <a:spcPts val="0"/>
              </a:spcAft>
              <a:buClr>
                <a:srgbClr val="000000"/>
              </a:buClr>
              <a:buSzPts val="1400"/>
              <a:buFont typeface="Arial" panose="020B0604020202020204"/>
              <a:buChar char="○"/>
            </a:pPr>
            <a:r>
              <a:rPr lang="en-GB">
                <a:solidFill>
                  <a:srgbClr val="000000"/>
                </a:solidFill>
                <a:latin typeface="Arial" panose="020B0604020202020204"/>
                <a:ea typeface="Arial" panose="020B0604020202020204"/>
                <a:cs typeface="Arial" panose="020B0604020202020204"/>
                <a:sym typeface="Arial" panose="020B0604020202020204"/>
              </a:rPr>
              <a:t>Windows 8 or higher</a:t>
            </a:r>
            <a:endParaRPr>
              <a:solidFill>
                <a:srgbClr val="000000"/>
              </a:solidFill>
              <a:latin typeface="Arial" panose="020B0604020202020204"/>
              <a:ea typeface="Arial" panose="020B0604020202020204"/>
              <a:cs typeface="Arial" panose="020B0604020202020204"/>
              <a:sym typeface="Arial" panose="020B0604020202020204"/>
            </a:endParaRPr>
          </a:p>
          <a:p>
            <a:pPr marL="914400" lvl="1" indent="-317500" algn="just" rtl="0">
              <a:spcBef>
                <a:spcPts val="0"/>
              </a:spcBef>
              <a:spcAft>
                <a:spcPts val="0"/>
              </a:spcAft>
              <a:buClr>
                <a:srgbClr val="000000"/>
              </a:buClr>
              <a:buSzPts val="1400"/>
              <a:buFont typeface="Arial" panose="020B0604020202020204"/>
              <a:buChar char="○"/>
            </a:pPr>
            <a:r>
              <a:rPr lang="en-GB">
                <a:solidFill>
                  <a:srgbClr val="000000"/>
                </a:solidFill>
                <a:latin typeface="Arial" panose="020B0604020202020204"/>
                <a:ea typeface="Arial" panose="020B0604020202020204"/>
                <a:cs typeface="Arial" panose="020B0604020202020204"/>
                <a:sym typeface="Arial" panose="020B0604020202020204"/>
              </a:rPr>
              <a:t>RAM- 8GB or higher</a:t>
            </a:r>
            <a:endParaRPr>
              <a:solidFill>
                <a:srgbClr val="000000"/>
              </a:solidFill>
              <a:latin typeface="Arial" panose="020B0604020202020204"/>
              <a:ea typeface="Arial" panose="020B0604020202020204"/>
              <a:cs typeface="Arial" panose="020B0604020202020204"/>
              <a:sym typeface="Arial" panose="020B0604020202020204"/>
            </a:endParaRPr>
          </a:p>
          <a:p>
            <a:pPr marL="457200" lvl="0" indent="-317500" algn="just" rtl="0">
              <a:spcBef>
                <a:spcPts val="0"/>
              </a:spcBef>
              <a:spcAft>
                <a:spcPts val="0"/>
              </a:spcAft>
              <a:buClr>
                <a:srgbClr val="000000"/>
              </a:buClr>
              <a:buSzPts val="1400"/>
              <a:buFont typeface="Arial" panose="020B0604020202020204"/>
              <a:buChar char="●"/>
            </a:pPr>
            <a:r>
              <a:rPr lang="en-GB" sz="1400">
                <a:solidFill>
                  <a:srgbClr val="000000"/>
                </a:solidFill>
                <a:latin typeface="Arial" panose="020B0604020202020204"/>
                <a:ea typeface="Arial" panose="020B0604020202020204"/>
                <a:cs typeface="Arial" panose="020B0604020202020204"/>
                <a:sym typeface="Arial" panose="020B0604020202020204"/>
              </a:rPr>
              <a:t>Software Requirements:</a:t>
            </a:r>
            <a:endParaRPr sz="1400">
              <a:solidFill>
                <a:srgbClr val="000000"/>
              </a:solidFill>
              <a:latin typeface="Arial" panose="020B0604020202020204"/>
              <a:ea typeface="Arial" panose="020B0604020202020204"/>
              <a:cs typeface="Arial" panose="020B0604020202020204"/>
              <a:sym typeface="Arial" panose="020B0604020202020204"/>
            </a:endParaRPr>
          </a:p>
          <a:p>
            <a:pPr marL="914400" lvl="1" indent="-317500" algn="just" rtl="0">
              <a:spcBef>
                <a:spcPts val="0"/>
              </a:spcBef>
              <a:spcAft>
                <a:spcPts val="0"/>
              </a:spcAft>
              <a:buClr>
                <a:srgbClr val="000000"/>
              </a:buClr>
              <a:buSzPts val="1400"/>
              <a:buFont typeface="Arial" panose="020B0604020202020204"/>
              <a:buChar char="○"/>
            </a:pPr>
            <a:r>
              <a:rPr lang="en-GB">
                <a:solidFill>
                  <a:srgbClr val="000000"/>
                </a:solidFill>
                <a:latin typeface="Arial" panose="020B0604020202020204"/>
                <a:ea typeface="Arial" panose="020B0604020202020204"/>
                <a:cs typeface="Arial" panose="020B0604020202020204"/>
                <a:sym typeface="Arial" panose="020B0604020202020204"/>
              </a:rPr>
              <a:t>Visual Studio code</a:t>
            </a:r>
            <a:endParaRPr>
              <a:solidFill>
                <a:srgbClr val="000000"/>
              </a:solidFill>
              <a:latin typeface="Arial" panose="020B0604020202020204"/>
              <a:ea typeface="Arial" panose="020B0604020202020204"/>
              <a:cs typeface="Arial" panose="020B0604020202020204"/>
              <a:sym typeface="Arial" panose="020B0604020202020204"/>
            </a:endParaRPr>
          </a:p>
          <a:p>
            <a:pPr marL="914400" lvl="1" indent="-317500" algn="just" rtl="0">
              <a:spcBef>
                <a:spcPts val="0"/>
              </a:spcBef>
              <a:spcAft>
                <a:spcPts val="0"/>
              </a:spcAft>
              <a:buClr>
                <a:srgbClr val="000000"/>
              </a:buClr>
              <a:buSzPts val="1400"/>
              <a:buFont typeface="Arial" panose="020B0604020202020204"/>
              <a:buChar char="○"/>
            </a:pPr>
            <a:r>
              <a:rPr lang="en-GB">
                <a:solidFill>
                  <a:srgbClr val="000000"/>
                </a:solidFill>
                <a:latin typeface="Arial" panose="020B0604020202020204"/>
                <a:ea typeface="Arial" panose="020B0604020202020204"/>
                <a:cs typeface="Arial" panose="020B0604020202020204"/>
                <a:sym typeface="Arial" panose="020B0604020202020204"/>
              </a:rPr>
              <a:t>Flask , Folium</a:t>
            </a:r>
            <a:endParaRPr>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Coding and Implementation</a:t>
            </a:r>
            <a:endParaRPr lang="en-GB"/>
          </a:p>
        </p:txBody>
      </p:sp>
      <p:sp>
        <p:nvSpPr>
          <p:cNvPr id="157" name="Google Shape;157;p28"/>
          <p:cNvSpPr txBox="1"/>
          <p:nvPr>
            <p:ph type="body" idx="1"/>
          </p:nvPr>
        </p:nvSpPr>
        <p:spPr>
          <a:xfrm>
            <a:off x="311700" y="14187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a:solidFill>
                  <a:srgbClr val="38761D"/>
                </a:solidFill>
              </a:rPr>
              <a:t>Importing</a:t>
            </a:r>
            <a:r>
              <a:rPr lang="en-GB" sz="1400" b="1">
                <a:solidFill>
                  <a:srgbClr val="38761D"/>
                </a:solidFill>
              </a:rPr>
              <a:t> required libraries and reading the dataset:</a:t>
            </a:r>
            <a:endParaRPr sz="1400" b="1">
              <a:solidFill>
                <a:srgbClr val="38761D"/>
              </a:solidFill>
            </a:endParaRPr>
          </a:p>
          <a:p>
            <a:pPr marL="0" lvl="0" indent="0" algn="l" rtl="0">
              <a:spcBef>
                <a:spcPts val="1200"/>
              </a:spcBef>
              <a:spcAft>
                <a:spcPts val="0"/>
              </a:spcAft>
              <a:buNone/>
            </a:pPr>
            <a:endParaRPr sz="1400" b="1">
              <a:solidFill>
                <a:srgbClr val="38761D"/>
              </a:solidFill>
            </a:endParaRPr>
          </a:p>
          <a:p>
            <a:pPr marL="0" lvl="0" indent="0" algn="l" rtl="0">
              <a:spcBef>
                <a:spcPts val="1200"/>
              </a:spcBef>
              <a:spcAft>
                <a:spcPts val="0"/>
              </a:spcAft>
              <a:buNone/>
            </a:pPr>
            <a:endParaRPr sz="1400" b="1">
              <a:solidFill>
                <a:srgbClr val="38761D"/>
              </a:solidFill>
            </a:endParaRPr>
          </a:p>
          <a:p>
            <a:pPr marL="0" lvl="0" indent="0" algn="l" rtl="0">
              <a:spcBef>
                <a:spcPts val="1200"/>
              </a:spcBef>
              <a:spcAft>
                <a:spcPts val="0"/>
              </a:spcAft>
              <a:buNone/>
            </a:pPr>
            <a:endParaRPr sz="1400" b="1">
              <a:solidFill>
                <a:srgbClr val="38761D"/>
              </a:solidFill>
            </a:endParaRPr>
          </a:p>
          <a:p>
            <a:pPr marL="0" lvl="0" indent="0" algn="l" rtl="0">
              <a:spcBef>
                <a:spcPts val="1200"/>
              </a:spcBef>
              <a:spcAft>
                <a:spcPts val="0"/>
              </a:spcAft>
              <a:buNone/>
            </a:pPr>
            <a:endParaRPr sz="1400" b="1">
              <a:solidFill>
                <a:srgbClr val="38761D"/>
              </a:solidFill>
            </a:endParaRPr>
          </a:p>
          <a:p>
            <a:pPr marL="0" lvl="0" indent="0" algn="l" rtl="0">
              <a:spcBef>
                <a:spcPts val="1200"/>
              </a:spcBef>
              <a:spcAft>
                <a:spcPts val="0"/>
              </a:spcAft>
              <a:buNone/>
            </a:pPr>
            <a:endParaRPr sz="1400" b="1">
              <a:solidFill>
                <a:srgbClr val="38761D"/>
              </a:solidFill>
            </a:endParaRPr>
          </a:p>
          <a:p>
            <a:pPr marL="0" lvl="0" indent="0" algn="l" rtl="0">
              <a:spcBef>
                <a:spcPts val="1200"/>
              </a:spcBef>
              <a:spcAft>
                <a:spcPts val="1200"/>
              </a:spcAft>
              <a:buNone/>
            </a:pPr>
            <a:endParaRPr sz="1400" b="1">
              <a:solidFill>
                <a:srgbClr val="38761D"/>
              </a:solidFill>
            </a:endParaRPr>
          </a:p>
        </p:txBody>
      </p:sp>
      <p:pic>
        <p:nvPicPr>
          <p:cNvPr id="158" name="Google Shape;158;p28"/>
          <p:cNvPicPr preferRelativeResize="0"/>
          <p:nvPr/>
        </p:nvPicPr>
        <p:blipFill rotWithShape="1">
          <a:blip r:embed="rId1"/>
          <a:srcRect b="21660"/>
          <a:stretch>
            <a:fillRect/>
          </a:stretch>
        </p:blipFill>
        <p:spPr>
          <a:xfrm>
            <a:off x="485800" y="1686125"/>
            <a:ext cx="4336226" cy="832050"/>
          </a:xfrm>
          <a:prstGeom prst="rect">
            <a:avLst/>
          </a:prstGeom>
          <a:noFill/>
          <a:ln>
            <a:noFill/>
          </a:ln>
        </p:spPr>
      </p:pic>
      <p:pic>
        <p:nvPicPr>
          <p:cNvPr id="159" name="Google Shape;159;p28"/>
          <p:cNvPicPr preferRelativeResize="0"/>
          <p:nvPr/>
        </p:nvPicPr>
        <p:blipFill>
          <a:blip r:embed="rId2"/>
          <a:stretch>
            <a:fillRect/>
          </a:stretch>
        </p:blipFill>
        <p:spPr>
          <a:xfrm>
            <a:off x="532450" y="2678225"/>
            <a:ext cx="7062250" cy="1301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a:t>
            </a:r>
            <a:endParaRPr lang="en-GB"/>
          </a:p>
        </p:txBody>
      </p:sp>
      <p:sp>
        <p:nvSpPr>
          <p:cNvPr id="165" name="Google Shape;165;p29"/>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a:solidFill>
                  <a:srgbClr val="38761D"/>
                </a:solidFill>
              </a:rPr>
              <a:t>Finding top n countries:</a:t>
            </a:r>
            <a:endParaRPr sz="1400" b="1">
              <a:solidFill>
                <a:srgbClr val="38761D"/>
              </a:solidFill>
            </a:endParaRPr>
          </a:p>
          <a:p>
            <a:pPr marL="0" lvl="0" indent="0" algn="l" rtl="0">
              <a:spcBef>
                <a:spcPts val="1200"/>
              </a:spcBef>
              <a:spcAft>
                <a:spcPts val="0"/>
              </a:spcAft>
              <a:buNone/>
            </a:pPr>
            <a:endParaRPr sz="1400" b="1">
              <a:solidFill>
                <a:srgbClr val="38761D"/>
              </a:solidFill>
            </a:endParaRPr>
          </a:p>
          <a:p>
            <a:pPr marL="0" lvl="0" indent="0" algn="l" rtl="0">
              <a:spcBef>
                <a:spcPts val="1200"/>
              </a:spcBef>
              <a:spcAft>
                <a:spcPts val="0"/>
              </a:spcAft>
              <a:buNone/>
            </a:pPr>
            <a:endParaRPr sz="1400" b="1">
              <a:solidFill>
                <a:srgbClr val="38761D"/>
              </a:solidFill>
            </a:endParaRPr>
          </a:p>
          <a:p>
            <a:pPr marL="0" lvl="0" indent="0" algn="l" rtl="0">
              <a:spcBef>
                <a:spcPts val="1200"/>
              </a:spcBef>
              <a:spcAft>
                <a:spcPts val="0"/>
              </a:spcAft>
              <a:buNone/>
            </a:pPr>
            <a:endParaRPr sz="1400" b="1">
              <a:solidFill>
                <a:srgbClr val="38761D"/>
              </a:solidFill>
            </a:endParaRPr>
          </a:p>
          <a:p>
            <a:pPr marL="0" lvl="0" indent="0" algn="l" rtl="0">
              <a:spcBef>
                <a:spcPts val="1200"/>
              </a:spcBef>
              <a:spcAft>
                <a:spcPts val="0"/>
              </a:spcAft>
              <a:buNone/>
            </a:pPr>
            <a:endParaRPr sz="1400" b="1">
              <a:solidFill>
                <a:srgbClr val="38761D"/>
              </a:solidFill>
            </a:endParaRPr>
          </a:p>
          <a:p>
            <a:pPr marL="0" lvl="0" indent="0" algn="l" rtl="0">
              <a:spcBef>
                <a:spcPts val="1200"/>
              </a:spcBef>
              <a:spcAft>
                <a:spcPts val="0"/>
              </a:spcAft>
              <a:buNone/>
            </a:pPr>
            <a:r>
              <a:rPr lang="en-GB" sz="1400" b="1">
                <a:solidFill>
                  <a:srgbClr val="38761D"/>
                </a:solidFill>
              </a:rPr>
              <a:t>Making a map:</a:t>
            </a:r>
            <a:endParaRPr sz="1400" b="1">
              <a:solidFill>
                <a:srgbClr val="38761D"/>
              </a:solidFill>
            </a:endParaRPr>
          </a:p>
          <a:p>
            <a:pPr marL="0" lvl="0" indent="0" algn="l" rtl="0">
              <a:spcBef>
                <a:spcPts val="1200"/>
              </a:spcBef>
              <a:spcAft>
                <a:spcPts val="0"/>
              </a:spcAft>
              <a:buNone/>
            </a:pPr>
            <a:endParaRPr sz="1400" b="1">
              <a:solidFill>
                <a:srgbClr val="38761D"/>
              </a:solidFill>
            </a:endParaRPr>
          </a:p>
          <a:p>
            <a:pPr marL="0" lvl="0" indent="0" algn="l" rtl="0">
              <a:spcBef>
                <a:spcPts val="1200"/>
              </a:spcBef>
              <a:spcAft>
                <a:spcPts val="1200"/>
              </a:spcAft>
              <a:buNone/>
            </a:pPr>
          </a:p>
        </p:txBody>
      </p:sp>
      <p:pic>
        <p:nvPicPr>
          <p:cNvPr id="166" name="Google Shape;166;p29"/>
          <p:cNvPicPr preferRelativeResize="0"/>
          <p:nvPr/>
        </p:nvPicPr>
        <p:blipFill>
          <a:blip r:embed="rId1"/>
          <a:stretch>
            <a:fillRect/>
          </a:stretch>
        </p:blipFill>
        <p:spPr>
          <a:xfrm>
            <a:off x="627088" y="3642188"/>
            <a:ext cx="4295775" cy="733425"/>
          </a:xfrm>
          <a:prstGeom prst="rect">
            <a:avLst/>
          </a:prstGeom>
          <a:noFill/>
          <a:ln>
            <a:noFill/>
          </a:ln>
        </p:spPr>
      </p:pic>
      <p:pic>
        <p:nvPicPr>
          <p:cNvPr id="167" name="Google Shape;167;p29"/>
          <p:cNvPicPr preferRelativeResize="0"/>
          <p:nvPr/>
        </p:nvPicPr>
        <p:blipFill>
          <a:blip r:embed="rId2"/>
          <a:stretch>
            <a:fillRect/>
          </a:stretch>
        </p:blipFill>
        <p:spPr>
          <a:xfrm>
            <a:off x="627100" y="4462000"/>
            <a:ext cx="2184368" cy="269675"/>
          </a:xfrm>
          <a:prstGeom prst="rect">
            <a:avLst/>
          </a:prstGeom>
          <a:noFill/>
          <a:ln>
            <a:noFill/>
          </a:ln>
        </p:spPr>
      </p:pic>
      <p:pic>
        <p:nvPicPr>
          <p:cNvPr id="168" name="Google Shape;168;p29"/>
          <p:cNvPicPr preferRelativeResize="0"/>
          <p:nvPr/>
        </p:nvPicPr>
        <p:blipFill>
          <a:blip r:embed="rId3"/>
          <a:stretch>
            <a:fillRect/>
          </a:stretch>
        </p:blipFill>
        <p:spPr>
          <a:xfrm>
            <a:off x="627100" y="1685025"/>
            <a:ext cx="6779125" cy="158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a:t>
            </a:r>
            <a:endParaRPr lang="en-GB"/>
          </a:p>
        </p:txBody>
      </p:sp>
      <p:sp>
        <p:nvSpPr>
          <p:cNvPr id="174" name="Google Shape;174;p30"/>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a:solidFill>
                  <a:srgbClr val="38761D"/>
                </a:solidFill>
              </a:rPr>
              <a:t>Pairs(country, confirmed cases):</a:t>
            </a:r>
            <a:endParaRPr sz="1400" b="1">
              <a:solidFill>
                <a:srgbClr val="38761D"/>
              </a:solidFill>
            </a:endParaRPr>
          </a:p>
          <a:p>
            <a:pPr marL="0" lvl="0" indent="0" algn="l" rtl="0">
              <a:spcBef>
                <a:spcPts val="1200"/>
              </a:spcBef>
              <a:spcAft>
                <a:spcPts val="0"/>
              </a:spcAft>
              <a:buNone/>
            </a:pPr>
            <a:endParaRPr sz="1400" b="1">
              <a:solidFill>
                <a:srgbClr val="38761D"/>
              </a:solidFill>
            </a:endParaRPr>
          </a:p>
          <a:p>
            <a:pPr marL="0" lvl="0" indent="0" algn="l" rtl="0">
              <a:spcBef>
                <a:spcPts val="1200"/>
              </a:spcBef>
              <a:spcAft>
                <a:spcPts val="1200"/>
              </a:spcAft>
              <a:buNone/>
            </a:pPr>
            <a:r>
              <a:rPr lang="en-GB" sz="1400" b="1">
                <a:solidFill>
                  <a:srgbClr val="38761D"/>
                </a:solidFill>
              </a:rPr>
              <a:t>Rendering map and table:</a:t>
            </a:r>
            <a:endParaRPr sz="1400" b="1">
              <a:solidFill>
                <a:srgbClr val="38761D"/>
              </a:solidFill>
            </a:endParaRPr>
          </a:p>
        </p:txBody>
      </p:sp>
      <p:pic>
        <p:nvPicPr>
          <p:cNvPr id="175" name="Google Shape;175;p30"/>
          <p:cNvPicPr preferRelativeResize="0"/>
          <p:nvPr/>
        </p:nvPicPr>
        <p:blipFill rotWithShape="1">
          <a:blip r:embed="rId1"/>
          <a:srcRect t="53980"/>
          <a:stretch>
            <a:fillRect/>
          </a:stretch>
        </p:blipFill>
        <p:spPr>
          <a:xfrm>
            <a:off x="660650" y="1746375"/>
            <a:ext cx="8171651" cy="247650"/>
          </a:xfrm>
          <a:prstGeom prst="rect">
            <a:avLst/>
          </a:prstGeom>
          <a:noFill/>
          <a:ln>
            <a:noFill/>
          </a:ln>
        </p:spPr>
      </p:pic>
      <p:pic>
        <p:nvPicPr>
          <p:cNvPr id="176" name="Google Shape;176;p30"/>
          <p:cNvPicPr preferRelativeResize="0"/>
          <p:nvPr/>
        </p:nvPicPr>
        <p:blipFill>
          <a:blip r:embed="rId2"/>
          <a:stretch>
            <a:fillRect/>
          </a:stretch>
        </p:blipFill>
        <p:spPr>
          <a:xfrm>
            <a:off x="660650" y="2431349"/>
            <a:ext cx="7678180" cy="2137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a:t>
            </a:r>
            <a:endParaRPr lang="en-GB"/>
          </a:p>
        </p:txBody>
      </p:sp>
      <p:sp>
        <p:nvSpPr>
          <p:cNvPr id="182" name="Google Shape;182;p31"/>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400" b="1">
                <a:solidFill>
                  <a:srgbClr val="38761D"/>
                </a:solidFill>
              </a:rPr>
              <a:t>For circle and pop-up:</a:t>
            </a:r>
            <a:endParaRPr sz="1400" b="1">
              <a:solidFill>
                <a:srgbClr val="38761D"/>
              </a:solidFill>
            </a:endParaRPr>
          </a:p>
        </p:txBody>
      </p:sp>
      <p:pic>
        <p:nvPicPr>
          <p:cNvPr id="183" name="Google Shape;183;p31"/>
          <p:cNvPicPr preferRelativeResize="0"/>
          <p:nvPr/>
        </p:nvPicPr>
        <p:blipFill>
          <a:blip r:embed="rId1"/>
          <a:stretch>
            <a:fillRect/>
          </a:stretch>
        </p:blipFill>
        <p:spPr>
          <a:xfrm>
            <a:off x="2462851" y="680500"/>
            <a:ext cx="6228398" cy="3888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Our Guide : </a:t>
            </a:r>
            <a:r>
              <a:rPr lang="en-GB" sz="2665" b="0">
                <a:solidFill>
                  <a:srgbClr val="000000"/>
                </a:solidFill>
                <a:highlight>
                  <a:srgbClr val="FFFFFF"/>
                </a:highlight>
                <a:latin typeface="Maven Pro"/>
                <a:ea typeface="Maven Pro"/>
                <a:cs typeface="Maven Pro"/>
                <a:sym typeface="Maven Pro"/>
              </a:rPr>
              <a:t>Mrs.R.Vasavi,</a:t>
            </a:r>
            <a:r>
              <a:rPr lang="en-GB" sz="2110" b="0">
                <a:solidFill>
                  <a:srgbClr val="000000"/>
                </a:solidFill>
                <a:highlight>
                  <a:srgbClr val="FFFFFF"/>
                </a:highlight>
                <a:latin typeface="Maven Pro"/>
                <a:ea typeface="Maven Pro"/>
                <a:cs typeface="Maven Pro"/>
                <a:sym typeface="Maven Pro"/>
              </a:rPr>
              <a:t> Assistant Professor</a:t>
            </a:r>
            <a:endParaRPr sz="4710">
              <a:solidFill>
                <a:srgbClr val="000000"/>
              </a:solidFill>
              <a:latin typeface="Maven Pro"/>
              <a:ea typeface="Maven Pro"/>
              <a:cs typeface="Maven Pro"/>
              <a:sym typeface="Maven Pro"/>
            </a:endParaRPr>
          </a:p>
        </p:txBody>
      </p:sp>
      <p:sp>
        <p:nvSpPr>
          <p:cNvPr id="73" name="Google Shape;73;p14"/>
          <p:cNvSpPr txBox="1"/>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3200" b="1">
                <a:solidFill>
                  <a:schemeClr val="accent1"/>
                </a:solidFill>
                <a:latin typeface="PT Sans Narrow" panose="020B0506020203020204"/>
                <a:ea typeface="PT Sans Narrow" panose="020B0506020203020204"/>
                <a:cs typeface="PT Sans Narrow" panose="020B0506020203020204"/>
                <a:sym typeface="PT Sans Narrow" panose="020B0506020203020204"/>
              </a:rPr>
              <a:t>Our Team :   </a:t>
            </a:r>
            <a:r>
              <a:rPr lang="en-GB" sz="3200" b="1">
                <a:solidFill>
                  <a:srgbClr val="202124"/>
                </a:solidFill>
                <a:latin typeface="PT Sans Narrow" panose="020B0506020203020204"/>
                <a:ea typeface="PT Sans Narrow" panose="020B0506020203020204"/>
                <a:cs typeface="PT Sans Narrow" panose="020B0506020203020204"/>
                <a:sym typeface="PT Sans Narrow" panose="020B0506020203020204"/>
              </a:rPr>
              <a:t>Team 11</a:t>
            </a:r>
            <a:endParaRPr sz="3200" b="1">
              <a:solidFill>
                <a:srgbClr val="202124"/>
              </a:solidFill>
              <a:latin typeface="PT Sans Narrow" panose="020B0506020203020204"/>
              <a:ea typeface="PT Sans Narrow" panose="020B0506020203020204"/>
              <a:cs typeface="PT Sans Narrow" panose="020B0506020203020204"/>
              <a:sym typeface="PT Sans Narrow" panose="020B0506020203020204"/>
            </a:endParaRPr>
          </a:p>
          <a:p>
            <a:pPr marL="1828800" lvl="0" indent="0" algn="l" rtl="0">
              <a:spcBef>
                <a:spcPts val="1200"/>
              </a:spcBef>
              <a:spcAft>
                <a:spcPts val="0"/>
              </a:spcAft>
              <a:buNone/>
            </a:pPr>
            <a:r>
              <a:rPr lang="en-GB" sz="1400">
                <a:solidFill>
                  <a:srgbClr val="000000"/>
                </a:solidFill>
                <a:latin typeface="Calibri" panose="020F0502020204030204"/>
                <a:ea typeface="Calibri" panose="020F0502020204030204"/>
                <a:cs typeface="Calibri" panose="020F0502020204030204"/>
                <a:sym typeface="Calibri" panose="020F0502020204030204"/>
              </a:rPr>
              <a:t>CH. Shreya Reddy 	      -		18071A0569</a:t>
            </a:r>
            <a:endParaRPr sz="1400">
              <a:solidFill>
                <a:srgbClr val="000000"/>
              </a:solidFill>
              <a:latin typeface="Calibri" panose="020F0502020204030204"/>
              <a:ea typeface="Calibri" panose="020F0502020204030204"/>
              <a:cs typeface="Calibri" panose="020F0502020204030204"/>
              <a:sym typeface="Calibri" panose="020F0502020204030204"/>
            </a:endParaRPr>
          </a:p>
          <a:p>
            <a:pPr marL="1828800" lvl="0" indent="0" algn="l" rtl="0">
              <a:spcBef>
                <a:spcPts val="1200"/>
              </a:spcBef>
              <a:spcAft>
                <a:spcPts val="0"/>
              </a:spcAft>
              <a:buNone/>
            </a:pPr>
            <a:r>
              <a:rPr lang="en-GB" sz="1400">
                <a:solidFill>
                  <a:srgbClr val="000000"/>
                </a:solidFill>
                <a:latin typeface="Calibri" panose="020F0502020204030204"/>
                <a:ea typeface="Calibri" panose="020F0502020204030204"/>
                <a:cs typeface="Calibri" panose="020F0502020204030204"/>
                <a:sym typeface="Calibri" panose="020F0502020204030204"/>
              </a:rPr>
              <a:t>CH. Chakrapani 	      -		18071A0570</a:t>
            </a:r>
            <a:endParaRPr sz="1400">
              <a:solidFill>
                <a:srgbClr val="000000"/>
              </a:solidFill>
              <a:latin typeface="Calibri" panose="020F0502020204030204"/>
              <a:ea typeface="Calibri" panose="020F0502020204030204"/>
              <a:cs typeface="Calibri" panose="020F0502020204030204"/>
              <a:sym typeface="Calibri" panose="020F0502020204030204"/>
            </a:endParaRPr>
          </a:p>
          <a:p>
            <a:pPr marL="1828800" lvl="0" indent="0" algn="l" rtl="0">
              <a:spcBef>
                <a:spcPts val="1200"/>
              </a:spcBef>
              <a:spcAft>
                <a:spcPts val="0"/>
              </a:spcAft>
              <a:buNone/>
            </a:pPr>
            <a:r>
              <a:rPr lang="en-GB" sz="1400">
                <a:solidFill>
                  <a:srgbClr val="000000"/>
                </a:solidFill>
                <a:latin typeface="Calibri" panose="020F0502020204030204"/>
                <a:ea typeface="Calibri" panose="020F0502020204030204"/>
                <a:cs typeface="Calibri" panose="020F0502020204030204"/>
                <a:sym typeface="Calibri" panose="020F0502020204030204"/>
              </a:rPr>
              <a:t>P. Samhitha 		      -	            </a:t>
            </a:r>
            <a:r>
              <a:rPr lang="en-US" altLang="en-GB" sz="1400">
                <a:solidFill>
                  <a:srgbClr val="000000"/>
                </a:solidFill>
                <a:latin typeface="Calibri" panose="020F0502020204030204"/>
                <a:ea typeface="Calibri" panose="020F0502020204030204"/>
                <a:cs typeface="Calibri" panose="020F0502020204030204"/>
                <a:sym typeface="Calibri" panose="020F0502020204030204"/>
              </a:rPr>
              <a:t>	</a:t>
            </a:r>
            <a:r>
              <a:rPr lang="en-GB" sz="1400">
                <a:solidFill>
                  <a:srgbClr val="000000"/>
                </a:solidFill>
                <a:latin typeface="Calibri" panose="020F0502020204030204"/>
                <a:ea typeface="Calibri" panose="020F0502020204030204"/>
                <a:cs typeface="Calibri" panose="020F0502020204030204"/>
                <a:sym typeface="Calibri" panose="020F0502020204030204"/>
              </a:rPr>
              <a:t>18071A05A2</a:t>
            </a:r>
            <a:endParaRPr sz="1400">
              <a:solidFill>
                <a:srgbClr val="000000"/>
              </a:solidFill>
              <a:latin typeface="Calibri" panose="020F0502020204030204"/>
              <a:ea typeface="Calibri" panose="020F0502020204030204"/>
              <a:cs typeface="Calibri" panose="020F0502020204030204"/>
              <a:sym typeface="Calibri" panose="020F0502020204030204"/>
            </a:endParaRPr>
          </a:p>
          <a:p>
            <a:pPr marL="1828800" lvl="0" indent="0" algn="l" rtl="0">
              <a:spcBef>
                <a:spcPts val="1200"/>
              </a:spcBef>
              <a:spcAft>
                <a:spcPts val="0"/>
              </a:spcAft>
              <a:buNone/>
            </a:pPr>
            <a:r>
              <a:rPr lang="en-GB" sz="1400">
                <a:solidFill>
                  <a:srgbClr val="000000"/>
                </a:solidFill>
                <a:latin typeface="Calibri" panose="020F0502020204030204"/>
                <a:ea typeface="Calibri" panose="020F0502020204030204"/>
                <a:cs typeface="Calibri" panose="020F0502020204030204"/>
                <a:sym typeface="Calibri" panose="020F0502020204030204"/>
              </a:rPr>
              <a:t>Y. Vaishnavi 		      -		18071A05B6</a:t>
            </a:r>
            <a:endParaRPr sz="1400">
              <a:solidFill>
                <a:srgbClr val="000000"/>
              </a:solidFill>
              <a:latin typeface="Calibri" panose="020F0502020204030204"/>
              <a:ea typeface="Calibri" panose="020F0502020204030204"/>
              <a:cs typeface="Calibri" panose="020F0502020204030204"/>
              <a:sym typeface="Calibri" panose="020F0502020204030204"/>
            </a:endParaRPr>
          </a:p>
          <a:p>
            <a:pPr marL="1828800" lvl="0" indent="0" algn="l" rtl="0">
              <a:spcBef>
                <a:spcPts val="1200"/>
              </a:spcBef>
              <a:spcAft>
                <a:spcPts val="0"/>
              </a:spcAft>
              <a:buNone/>
            </a:pPr>
            <a:r>
              <a:rPr lang="en-GB" sz="1400">
                <a:solidFill>
                  <a:srgbClr val="000000"/>
                </a:solidFill>
                <a:latin typeface="Calibri" panose="020F0502020204030204"/>
                <a:ea typeface="Calibri" panose="020F0502020204030204"/>
                <a:cs typeface="Calibri" panose="020F0502020204030204"/>
                <a:sym typeface="Calibri" panose="020F0502020204030204"/>
              </a:rPr>
              <a:t>CH. Vinay Datta  	      -		17071A0574 </a:t>
            </a:r>
            <a:endParaRPr sz="1400">
              <a:solidFill>
                <a:srgbClr val="000000"/>
              </a:solidFill>
              <a:latin typeface="Calibri" panose="020F0502020204030204"/>
              <a:ea typeface="Calibri" panose="020F0502020204030204"/>
              <a:cs typeface="Calibri" panose="020F0502020204030204"/>
              <a:sym typeface="Calibri" panose="020F0502020204030204"/>
            </a:endParaRPr>
          </a:p>
          <a:p>
            <a:pPr marL="0" lvl="0" indent="0" algn="l" rtl="0">
              <a:spcBef>
                <a:spcPts val="1200"/>
              </a:spcBef>
              <a:spcAft>
                <a:spcPts val="1200"/>
              </a:spcAft>
              <a:buNone/>
            </a:pPr>
            <a:endParaRPr sz="3200" b="1">
              <a:solidFill>
                <a:srgbClr val="000000"/>
              </a:solidFill>
              <a:latin typeface="PT Sans Narrow" panose="020B0506020203020204"/>
              <a:ea typeface="PT Sans Narrow" panose="020B0506020203020204"/>
              <a:cs typeface="PT Sans Narrow" panose="020B0506020203020204"/>
              <a:sym typeface="PT Sans Narrow" panose="020B0506020203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a:t>
            </a:r>
            <a:endParaRPr lang="en-GB"/>
          </a:p>
        </p:txBody>
      </p:sp>
      <p:pic>
        <p:nvPicPr>
          <p:cNvPr id="189" name="Google Shape;189;p32"/>
          <p:cNvPicPr preferRelativeResize="0"/>
          <p:nvPr/>
        </p:nvPicPr>
        <p:blipFill>
          <a:blip r:embed="rId1"/>
          <a:stretch>
            <a:fillRect/>
          </a:stretch>
        </p:blipFill>
        <p:spPr>
          <a:xfrm>
            <a:off x="741200" y="1152425"/>
            <a:ext cx="7439025" cy="36862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a:t>
            </a:r>
            <a:endParaRPr lang="en-GB"/>
          </a:p>
        </p:txBody>
      </p:sp>
      <p:pic>
        <p:nvPicPr>
          <p:cNvPr id="195" name="Google Shape;195;p33"/>
          <p:cNvPicPr preferRelativeResize="0"/>
          <p:nvPr/>
        </p:nvPicPr>
        <p:blipFill>
          <a:blip r:embed="rId1"/>
          <a:stretch>
            <a:fillRect/>
          </a:stretch>
        </p:blipFill>
        <p:spPr>
          <a:xfrm>
            <a:off x="1244225" y="988575"/>
            <a:ext cx="7129575" cy="3639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Limitations and Future Scope</a:t>
            </a:r>
            <a:endParaRPr lang="en-GB"/>
          </a:p>
        </p:txBody>
      </p:sp>
      <p:sp>
        <p:nvSpPr>
          <p:cNvPr id="201" name="Google Shape;201;p34"/>
          <p:cNvSpPr txBox="1"/>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b="1">
              <a:solidFill>
                <a:srgbClr val="131313"/>
              </a:solidFill>
            </a:endParaRPr>
          </a:p>
          <a:p>
            <a:pPr marL="457200" lvl="0" indent="0" algn="l" rtl="0">
              <a:spcBef>
                <a:spcPts val="1200"/>
              </a:spcBef>
              <a:spcAft>
                <a:spcPts val="0"/>
              </a:spcAft>
              <a:buNone/>
            </a:pPr>
            <a:r>
              <a:rPr lang="en-GB" sz="1910" b="1">
                <a:solidFill>
                  <a:srgbClr val="131313"/>
                </a:solidFill>
                <a:latin typeface="Arial" panose="020B0604020202020204"/>
                <a:ea typeface="Arial" panose="020B0604020202020204"/>
                <a:cs typeface="Arial" panose="020B0604020202020204"/>
                <a:sym typeface="Arial" panose="020B0604020202020204"/>
              </a:rPr>
              <a:t>Limitations</a:t>
            </a:r>
            <a:endParaRPr sz="1910" b="1">
              <a:solidFill>
                <a:srgbClr val="131313"/>
              </a:solidFill>
              <a:latin typeface="Arial" panose="020B0604020202020204"/>
              <a:ea typeface="Arial" panose="020B0604020202020204"/>
              <a:cs typeface="Arial" panose="020B0604020202020204"/>
              <a:sym typeface="Arial" panose="020B0604020202020204"/>
            </a:endParaRPr>
          </a:p>
          <a:p>
            <a:pPr marL="457200" lvl="0" indent="-340360" algn="l" rtl="0">
              <a:spcBef>
                <a:spcPts val="1200"/>
              </a:spcBef>
              <a:spcAft>
                <a:spcPts val="0"/>
              </a:spcAft>
              <a:buSzPct val="100000"/>
              <a:buFont typeface="Arial" panose="020B0604020202020204"/>
              <a:buChar char="-"/>
            </a:pPr>
            <a:r>
              <a:rPr lang="en-GB" sz="1910">
                <a:solidFill>
                  <a:srgbClr val="131313"/>
                </a:solidFill>
                <a:latin typeface="Arial" panose="020B0604020202020204"/>
                <a:ea typeface="Arial" panose="020B0604020202020204"/>
                <a:cs typeface="Arial" panose="020B0604020202020204"/>
                <a:sym typeface="Arial" panose="020B0604020202020204"/>
              </a:rPr>
              <a:t>May not get the updated snapshot of the current scenario</a:t>
            </a:r>
            <a:endParaRPr sz="1910">
              <a:solidFill>
                <a:srgbClr val="131313"/>
              </a:solidFill>
              <a:latin typeface="Arial" panose="020B0604020202020204"/>
              <a:ea typeface="Arial" panose="020B0604020202020204"/>
              <a:cs typeface="Arial" panose="020B0604020202020204"/>
              <a:sym typeface="Arial" panose="020B0604020202020204"/>
            </a:endParaRPr>
          </a:p>
          <a:p>
            <a:pPr marL="457200" lvl="0" indent="-340360" algn="l" rtl="0">
              <a:spcBef>
                <a:spcPts val="0"/>
              </a:spcBef>
              <a:spcAft>
                <a:spcPts val="0"/>
              </a:spcAft>
              <a:buSzPct val="100000"/>
              <a:buFont typeface="Arial" panose="020B0604020202020204"/>
              <a:buChar char="-"/>
            </a:pPr>
            <a:r>
              <a:rPr lang="en-GB" sz="1910">
                <a:solidFill>
                  <a:srgbClr val="131313"/>
                </a:solidFill>
                <a:latin typeface="Arial" panose="020B0604020202020204"/>
                <a:ea typeface="Arial" panose="020B0604020202020204"/>
                <a:cs typeface="Arial" panose="020B0604020202020204"/>
                <a:sym typeface="Arial" panose="020B0604020202020204"/>
              </a:rPr>
              <a:t>May not be accessible by everyone as the display </a:t>
            </a:r>
            <a:r>
              <a:rPr lang="en-GB" sz="1910">
                <a:solidFill>
                  <a:srgbClr val="131313"/>
                </a:solidFill>
                <a:latin typeface="Arial" panose="020B0604020202020204"/>
                <a:ea typeface="Arial" panose="020B0604020202020204"/>
                <a:cs typeface="Arial" panose="020B0604020202020204"/>
                <a:sym typeface="Arial" panose="020B0604020202020204"/>
              </a:rPr>
              <a:t>language</a:t>
            </a:r>
            <a:r>
              <a:rPr lang="en-GB" sz="1910">
                <a:solidFill>
                  <a:srgbClr val="131313"/>
                </a:solidFill>
                <a:latin typeface="Arial" panose="020B0604020202020204"/>
                <a:ea typeface="Arial" panose="020B0604020202020204"/>
                <a:cs typeface="Arial" panose="020B0604020202020204"/>
                <a:sym typeface="Arial" panose="020B0604020202020204"/>
              </a:rPr>
              <a:t> is only in English</a:t>
            </a:r>
            <a:endParaRPr sz="1910">
              <a:solidFill>
                <a:srgbClr val="131313"/>
              </a:solidFill>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0"/>
              </a:spcAft>
              <a:buNone/>
            </a:pPr>
            <a:r>
              <a:rPr lang="en-GB" sz="1910" b="1">
                <a:solidFill>
                  <a:srgbClr val="131313"/>
                </a:solidFill>
                <a:latin typeface="Arial" panose="020B0604020202020204"/>
                <a:ea typeface="Arial" panose="020B0604020202020204"/>
                <a:cs typeface="Arial" panose="020B0604020202020204"/>
                <a:sym typeface="Arial" panose="020B0604020202020204"/>
              </a:rPr>
              <a:t>Future Scope</a:t>
            </a:r>
            <a:endParaRPr sz="1910" b="1">
              <a:solidFill>
                <a:srgbClr val="131313"/>
              </a:solidFill>
              <a:latin typeface="Arial" panose="020B0604020202020204"/>
              <a:ea typeface="Arial" panose="020B0604020202020204"/>
              <a:cs typeface="Arial" panose="020B0604020202020204"/>
              <a:sym typeface="Arial" panose="020B0604020202020204"/>
            </a:endParaRPr>
          </a:p>
          <a:p>
            <a:pPr marL="457200" lvl="0" indent="-340360" algn="l" rtl="0">
              <a:spcBef>
                <a:spcPts val="1200"/>
              </a:spcBef>
              <a:spcAft>
                <a:spcPts val="0"/>
              </a:spcAft>
              <a:buSzPct val="100000"/>
              <a:buFont typeface="Arial" panose="020B0604020202020204"/>
              <a:buChar char="-"/>
            </a:pPr>
            <a:r>
              <a:rPr lang="en-GB" sz="1910">
                <a:solidFill>
                  <a:srgbClr val="131313"/>
                </a:solidFill>
                <a:latin typeface="Arial" panose="020B0604020202020204"/>
                <a:ea typeface="Arial" panose="020B0604020202020204"/>
                <a:cs typeface="Arial" panose="020B0604020202020204"/>
                <a:sym typeface="Arial" panose="020B0604020202020204"/>
              </a:rPr>
              <a:t>It can be used to keep track of other pandemic outbreaks in the future </a:t>
            </a:r>
            <a:endParaRPr sz="1910">
              <a:solidFill>
                <a:srgbClr val="131313"/>
              </a:solidFill>
              <a:latin typeface="Arial" panose="020B0604020202020204"/>
              <a:ea typeface="Arial" panose="020B0604020202020204"/>
              <a:cs typeface="Arial" panose="020B0604020202020204"/>
              <a:sym typeface="Arial" panose="020B0604020202020204"/>
            </a:endParaRPr>
          </a:p>
          <a:p>
            <a:pPr marL="457200" lvl="0" indent="-340360" algn="l" rtl="0">
              <a:spcBef>
                <a:spcPts val="0"/>
              </a:spcBef>
              <a:spcAft>
                <a:spcPts val="0"/>
              </a:spcAft>
              <a:buClr>
                <a:srgbClr val="131313"/>
              </a:buClr>
              <a:buSzPct val="100000"/>
              <a:buFont typeface="Arial" panose="020B0604020202020204"/>
              <a:buChar char="-"/>
            </a:pPr>
            <a:r>
              <a:rPr lang="en-GB" sz="1910">
                <a:solidFill>
                  <a:srgbClr val="131313"/>
                </a:solidFill>
                <a:latin typeface="Arial" panose="020B0604020202020204"/>
                <a:ea typeface="Arial" panose="020B0604020202020204"/>
                <a:cs typeface="Arial" panose="020B0604020202020204"/>
                <a:sym typeface="Arial" panose="020B0604020202020204"/>
              </a:rPr>
              <a:t>It can show even deeper results for datasets of states and cities as well</a:t>
            </a:r>
            <a:endParaRPr sz="1910">
              <a:solidFill>
                <a:srgbClr val="131313"/>
              </a:solidFill>
              <a:latin typeface="Arial" panose="020B0604020202020204"/>
              <a:ea typeface="Arial" panose="020B0604020202020204"/>
              <a:cs typeface="Arial" panose="020B0604020202020204"/>
              <a:sym typeface="Arial" panose="020B0604020202020204"/>
            </a:endParaRPr>
          </a:p>
          <a:p>
            <a:pPr marL="457200" lvl="0" indent="-340360" algn="l" rtl="0">
              <a:spcBef>
                <a:spcPts val="0"/>
              </a:spcBef>
              <a:spcAft>
                <a:spcPts val="0"/>
              </a:spcAft>
              <a:buClr>
                <a:srgbClr val="131313"/>
              </a:buClr>
              <a:buSzPct val="100000"/>
              <a:buFont typeface="Arial" panose="020B0604020202020204"/>
              <a:buChar char="-"/>
            </a:pPr>
            <a:r>
              <a:rPr lang="en-GB" sz="1910">
                <a:solidFill>
                  <a:srgbClr val="131313"/>
                </a:solidFill>
                <a:latin typeface="Arial" panose="020B0604020202020204"/>
                <a:ea typeface="Arial" panose="020B0604020202020204"/>
                <a:cs typeface="Arial" panose="020B0604020202020204"/>
                <a:sym typeface="Arial" panose="020B0604020202020204"/>
              </a:rPr>
              <a:t>Can add predictive models to forecast or predict cases.</a:t>
            </a:r>
            <a:endParaRPr sz="1910">
              <a:solidFill>
                <a:srgbClr val="131313"/>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lang="en-GB"/>
          </a:p>
        </p:txBody>
      </p:sp>
      <p:sp>
        <p:nvSpPr>
          <p:cNvPr id="207" name="Google Shape;207;p35"/>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This project aims to give a detailed analysis on how Covid-19 has impacted the world. These visualizations show what's happening on a large scale, can also be downscaled with the emergence of precise datasets on hand to go over what's happening at a local level. The infographic is easily understandable for people to make better, more informed decisions during this crisis. The derived insights can also be used for further analysis. </a:t>
            </a:r>
            <a:endParaRPr>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p>
          <a:p>
            <a:pPr marL="0" lvl="0" indent="0" algn="l" rtl="0">
              <a:spcBef>
                <a:spcPts val="1200"/>
              </a:spcBef>
              <a:spcAft>
                <a:spcPts val="1200"/>
              </a:spcAft>
              <a:buNone/>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lang="en-GB"/>
          </a:p>
        </p:txBody>
      </p:sp>
      <p:sp>
        <p:nvSpPr>
          <p:cNvPr id="213" name="Google Shape;213;p36"/>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04800" algn="l" rtl="0">
              <a:lnSpc>
                <a:spcPct val="150000"/>
              </a:lnSpc>
              <a:spcBef>
                <a:spcPts val="0"/>
              </a:spcBef>
              <a:spcAft>
                <a:spcPts val="0"/>
              </a:spcAft>
              <a:buClr>
                <a:srgbClr val="191919"/>
              </a:buClr>
              <a:buSzPts val="1200"/>
              <a:buFont typeface="Arial" panose="020B0604020202020204"/>
              <a:buChar char="●"/>
            </a:pPr>
            <a:r>
              <a:rPr lang="en-GB" sz="1200">
                <a:solidFill>
                  <a:srgbClr val="191919"/>
                </a:solidFill>
                <a:latin typeface="Arial" panose="020B0604020202020204"/>
                <a:ea typeface="Arial" panose="020B0604020202020204"/>
                <a:cs typeface="Arial" panose="020B0604020202020204"/>
                <a:sym typeface="Arial" panose="020B0604020202020204"/>
              </a:rPr>
              <a:t>https://www.worldometers.info/coronavirus/</a:t>
            </a:r>
            <a:endParaRPr sz="1200">
              <a:solidFill>
                <a:srgbClr val="191919"/>
              </a:solidFill>
              <a:latin typeface="Arial" panose="020B0604020202020204"/>
              <a:ea typeface="Arial" panose="020B0604020202020204"/>
              <a:cs typeface="Arial" panose="020B0604020202020204"/>
              <a:sym typeface="Arial" panose="020B0604020202020204"/>
            </a:endParaRPr>
          </a:p>
          <a:p>
            <a:pPr marL="457200" lvl="0" indent="-304800" algn="l" rtl="0">
              <a:lnSpc>
                <a:spcPct val="150000"/>
              </a:lnSpc>
              <a:spcBef>
                <a:spcPts val="0"/>
              </a:spcBef>
              <a:spcAft>
                <a:spcPts val="0"/>
              </a:spcAft>
              <a:buClr>
                <a:srgbClr val="191919"/>
              </a:buClr>
              <a:buSzPts val="1200"/>
              <a:buFont typeface="Arial" panose="020B0604020202020204"/>
              <a:buChar char="●"/>
            </a:pPr>
            <a:r>
              <a:rPr lang="en-GB" sz="1200">
                <a:solidFill>
                  <a:srgbClr val="191919"/>
                </a:solidFill>
                <a:latin typeface="Arial" panose="020B0604020202020204"/>
                <a:ea typeface="Arial" panose="020B0604020202020204"/>
                <a:cs typeface="Arial" panose="020B0604020202020204"/>
                <a:sym typeface="Arial" panose="020B0604020202020204"/>
              </a:rPr>
              <a:t>https://www.ncbi.nlm.nih.gov/pmc/articles/PMC7215145/</a:t>
            </a:r>
            <a:endParaRPr sz="1200">
              <a:solidFill>
                <a:srgbClr val="191919"/>
              </a:solidFill>
              <a:latin typeface="Arial" panose="020B0604020202020204"/>
              <a:ea typeface="Arial" panose="020B0604020202020204"/>
              <a:cs typeface="Arial" panose="020B0604020202020204"/>
              <a:sym typeface="Arial" panose="020B0604020202020204"/>
            </a:endParaRPr>
          </a:p>
          <a:p>
            <a:pPr marL="457200" lvl="0" indent="-304800" algn="l" rtl="0">
              <a:lnSpc>
                <a:spcPct val="150000"/>
              </a:lnSpc>
              <a:spcBef>
                <a:spcPts val="0"/>
              </a:spcBef>
              <a:spcAft>
                <a:spcPts val="0"/>
              </a:spcAft>
              <a:buClr>
                <a:srgbClr val="191919"/>
              </a:buClr>
              <a:buSzPts val="1200"/>
              <a:buFont typeface="Arial" panose="020B0604020202020204"/>
              <a:buChar char="●"/>
            </a:pPr>
            <a:r>
              <a:rPr lang="en-GB" sz="1200">
                <a:solidFill>
                  <a:srgbClr val="191919"/>
                </a:solidFill>
                <a:latin typeface="Arial" panose="020B0604020202020204"/>
                <a:ea typeface="Arial" panose="020B0604020202020204"/>
                <a:cs typeface="Arial" panose="020B0604020202020204"/>
                <a:sym typeface="Arial" panose="020B0604020202020204"/>
              </a:rPr>
              <a:t>https://www.who.int/bulletin/online_first/20-255695.pdf</a:t>
            </a:r>
            <a:endParaRPr sz="1200">
              <a:solidFill>
                <a:srgbClr val="191919"/>
              </a:solidFill>
              <a:latin typeface="Arial" panose="020B0604020202020204"/>
              <a:ea typeface="Arial" panose="020B0604020202020204"/>
              <a:cs typeface="Arial" panose="020B0604020202020204"/>
              <a:sym typeface="Arial" panose="020B0604020202020204"/>
            </a:endParaRPr>
          </a:p>
          <a:p>
            <a:pPr marL="457200" lvl="0" indent="-304800" algn="l" rtl="0">
              <a:lnSpc>
                <a:spcPct val="150000"/>
              </a:lnSpc>
              <a:spcBef>
                <a:spcPts val="0"/>
              </a:spcBef>
              <a:spcAft>
                <a:spcPts val="0"/>
              </a:spcAft>
              <a:buClr>
                <a:srgbClr val="191919"/>
              </a:buClr>
              <a:buSzPts val="1200"/>
              <a:buFont typeface="Arial" panose="020B0604020202020204"/>
              <a:buChar char="●"/>
            </a:pPr>
            <a:r>
              <a:rPr lang="en-GB" sz="1200">
                <a:solidFill>
                  <a:srgbClr val="191919"/>
                </a:solidFill>
                <a:latin typeface="Arial" panose="020B0604020202020204"/>
                <a:ea typeface="Arial" panose="020B0604020202020204"/>
                <a:cs typeface="Arial" panose="020B0604020202020204"/>
                <a:sym typeface="Arial" panose="020B0604020202020204"/>
              </a:rPr>
              <a:t>https://cddep.org/wp-content/uploads/2020/04/India-Shutdown-Modeling-Slides-Final-2.pdf</a:t>
            </a:r>
            <a:endParaRPr sz="1200">
              <a:solidFill>
                <a:srgbClr val="191919"/>
              </a:solidFill>
              <a:latin typeface="Arial" panose="020B0604020202020204"/>
              <a:ea typeface="Arial" panose="020B0604020202020204"/>
              <a:cs typeface="Arial" panose="020B0604020202020204"/>
              <a:sym typeface="Arial" panose="020B0604020202020204"/>
            </a:endParaRPr>
          </a:p>
          <a:p>
            <a:pPr marL="457200" lvl="0" indent="-304800" algn="l" rtl="0">
              <a:lnSpc>
                <a:spcPct val="150000"/>
              </a:lnSpc>
              <a:spcBef>
                <a:spcPts val="0"/>
              </a:spcBef>
              <a:spcAft>
                <a:spcPts val="0"/>
              </a:spcAft>
              <a:buClr>
                <a:srgbClr val="191919"/>
              </a:buClr>
              <a:buSzPts val="1200"/>
              <a:buFont typeface="Arial" panose="020B0604020202020204"/>
              <a:buChar char="●"/>
            </a:pPr>
            <a:r>
              <a:rPr lang="en-GB" sz="1200">
                <a:solidFill>
                  <a:srgbClr val="191919"/>
                </a:solidFill>
                <a:latin typeface="Arial" panose="020B0604020202020204"/>
                <a:ea typeface="Arial" panose="020B0604020202020204"/>
                <a:cs typeface="Arial" panose="020B0604020202020204"/>
                <a:sym typeface="Arial" panose="020B0604020202020204"/>
              </a:rPr>
              <a:t>https://towardsdatascience.com/how-to-track-covid-19-cases-in-the-united-states-in-python-9b297ff9f6f5</a:t>
            </a:r>
            <a:endParaRPr sz="1200">
              <a:solidFill>
                <a:srgbClr val="191919"/>
              </a:solidFill>
              <a:latin typeface="Arial" panose="020B0604020202020204"/>
              <a:ea typeface="Arial" panose="020B0604020202020204"/>
              <a:cs typeface="Arial" panose="020B0604020202020204"/>
              <a:sym typeface="Arial" panose="020B0604020202020204"/>
            </a:endParaRPr>
          </a:p>
          <a:p>
            <a:pPr marL="457200" lvl="0" indent="-304800" algn="l" rtl="0">
              <a:lnSpc>
                <a:spcPct val="150000"/>
              </a:lnSpc>
              <a:spcBef>
                <a:spcPts val="0"/>
              </a:spcBef>
              <a:spcAft>
                <a:spcPts val="0"/>
              </a:spcAft>
              <a:buClr>
                <a:srgbClr val="191919"/>
              </a:buClr>
              <a:buSzPts val="1200"/>
              <a:buFont typeface="Arial" panose="020B0604020202020204"/>
              <a:buChar char="●"/>
            </a:pPr>
            <a:r>
              <a:rPr lang="en-GB" sz="1200">
                <a:solidFill>
                  <a:srgbClr val="191919"/>
                </a:solidFill>
                <a:latin typeface="Arial" panose="020B0604020202020204"/>
                <a:ea typeface="Arial" panose="020B0604020202020204"/>
                <a:cs typeface="Arial" panose="020B0604020202020204"/>
                <a:sym typeface="Arial" panose="020B0604020202020204"/>
              </a:rPr>
              <a:t>https://www.ncbi.nlm.nih.gov/pmc/articles/PMC7426205/</a:t>
            </a:r>
            <a:endParaRPr sz="1200">
              <a:solidFill>
                <a:srgbClr val="191919"/>
              </a:solidFill>
              <a:latin typeface="Arial" panose="020B0604020202020204"/>
              <a:ea typeface="Arial" panose="020B0604020202020204"/>
              <a:cs typeface="Arial" panose="020B0604020202020204"/>
              <a:sym typeface="Arial" panose="020B0604020202020204"/>
            </a:endParaRPr>
          </a:p>
          <a:p>
            <a:pPr marL="457200" lvl="0" indent="-304800" algn="l" rtl="0">
              <a:lnSpc>
                <a:spcPct val="150000"/>
              </a:lnSpc>
              <a:spcBef>
                <a:spcPts val="0"/>
              </a:spcBef>
              <a:spcAft>
                <a:spcPts val="0"/>
              </a:spcAft>
              <a:buClr>
                <a:srgbClr val="191919"/>
              </a:buClr>
              <a:buSzPts val="1200"/>
              <a:buFont typeface="Arial" panose="020B0604020202020204"/>
              <a:buChar char="●"/>
            </a:pPr>
            <a:r>
              <a:rPr lang="en-GB" sz="1200">
                <a:solidFill>
                  <a:srgbClr val="191919"/>
                </a:solidFill>
                <a:latin typeface="Arial" panose="020B0604020202020204"/>
                <a:ea typeface="Arial" panose="020B0604020202020204"/>
                <a:cs typeface="Arial" panose="020B0604020202020204"/>
                <a:sym typeface="Arial" panose="020B0604020202020204"/>
              </a:rPr>
              <a:t>https://thecleverprogrammer.com/2020/05/21/covid-19-death-rate-analysis-with-python/</a:t>
            </a:r>
            <a:endParaRPr sz="1200">
              <a:solidFill>
                <a:srgbClr val="191919"/>
              </a:solidFill>
              <a:latin typeface="Arial" panose="020B0604020202020204"/>
              <a:ea typeface="Arial" panose="020B0604020202020204"/>
              <a:cs typeface="Arial" panose="020B0604020202020204"/>
              <a:sym typeface="Arial" panose="020B0604020202020204"/>
            </a:endParaRPr>
          </a:p>
          <a:p>
            <a:pPr marL="457200" lvl="0" indent="-304800" algn="l" rtl="0">
              <a:lnSpc>
                <a:spcPct val="150000"/>
              </a:lnSpc>
              <a:spcBef>
                <a:spcPts val="0"/>
              </a:spcBef>
              <a:spcAft>
                <a:spcPts val="0"/>
              </a:spcAft>
              <a:buClr>
                <a:srgbClr val="191919"/>
              </a:buClr>
              <a:buSzPts val="1200"/>
              <a:buFont typeface="Arial" panose="020B0604020202020204"/>
              <a:buChar char="●"/>
            </a:pPr>
            <a:r>
              <a:rPr lang="en-GB" sz="1200">
                <a:solidFill>
                  <a:srgbClr val="191919"/>
                </a:solidFill>
                <a:latin typeface="Arial" panose="020B0604020202020204"/>
                <a:ea typeface="Arial" panose="020B0604020202020204"/>
                <a:cs typeface="Arial" panose="020B0604020202020204"/>
                <a:sym typeface="Arial" panose="020B0604020202020204"/>
              </a:rPr>
              <a:t>https://www.sciencedirect.com/science/article/pii/S2468042720300087</a:t>
            </a:r>
            <a:endParaRPr sz="1200">
              <a:solidFill>
                <a:srgbClr val="191919"/>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37"/>
          <p:cNvSpPr txBox="1"/>
          <p:nvPr>
            <p:ph type="ctrTitle"/>
          </p:nvPr>
        </p:nvSpPr>
        <p:spPr>
          <a:xfrm>
            <a:off x="2670525" y="2662725"/>
            <a:ext cx="3567900" cy="925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THANK YOU</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Agenda/Contents</a:t>
            </a:r>
            <a:endParaRPr lang="en-GB"/>
          </a:p>
        </p:txBody>
      </p:sp>
      <p:sp>
        <p:nvSpPr>
          <p:cNvPr id="79" name="Google Shape;79;p15"/>
          <p:cNvSpPr txBox="1"/>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95000"/>
              </a:lnSpc>
              <a:spcBef>
                <a:spcPts val="0"/>
              </a:spcBef>
              <a:spcAft>
                <a:spcPts val="0"/>
              </a:spcAft>
              <a:buClr>
                <a:srgbClr val="333333"/>
              </a:buClr>
              <a:buSzPts val="1800"/>
              <a:buFont typeface="Calibri" panose="020F0502020204030204"/>
              <a:buChar char="●"/>
            </a:pPr>
            <a:r>
              <a:rPr lang="en-GB">
                <a:solidFill>
                  <a:srgbClr val="333333"/>
                </a:solidFill>
                <a:latin typeface="Calibri" panose="020F0502020204030204"/>
                <a:ea typeface="Calibri" panose="020F0502020204030204"/>
                <a:cs typeface="Calibri" panose="020F0502020204030204"/>
                <a:sym typeface="Calibri" panose="020F0502020204030204"/>
              </a:rPr>
              <a:t>Abstract</a:t>
            </a:r>
            <a:endParaRPr>
              <a:solidFill>
                <a:srgbClr val="333333"/>
              </a:solidFill>
              <a:latin typeface="Calibri" panose="020F0502020204030204"/>
              <a:ea typeface="Calibri" panose="020F0502020204030204"/>
              <a:cs typeface="Calibri" panose="020F0502020204030204"/>
              <a:sym typeface="Calibri" panose="020F0502020204030204"/>
            </a:endParaRPr>
          </a:p>
          <a:p>
            <a:pPr marL="457200" lvl="0" indent="-342900" algn="l" rtl="0">
              <a:lnSpc>
                <a:spcPct val="95000"/>
              </a:lnSpc>
              <a:spcBef>
                <a:spcPts val="0"/>
              </a:spcBef>
              <a:spcAft>
                <a:spcPts val="0"/>
              </a:spcAft>
              <a:buClr>
                <a:srgbClr val="333333"/>
              </a:buClr>
              <a:buSzPts val="1800"/>
              <a:buFont typeface="Calibri" panose="020F0502020204030204"/>
              <a:buChar char="●"/>
            </a:pPr>
            <a:r>
              <a:rPr lang="en-GB">
                <a:solidFill>
                  <a:srgbClr val="333333"/>
                </a:solidFill>
                <a:latin typeface="Calibri" panose="020F0502020204030204"/>
                <a:ea typeface="Calibri" panose="020F0502020204030204"/>
                <a:cs typeface="Calibri" panose="020F0502020204030204"/>
                <a:sym typeface="Calibri" panose="020F0502020204030204"/>
              </a:rPr>
              <a:t>Objectives</a:t>
            </a:r>
            <a:endParaRPr>
              <a:solidFill>
                <a:srgbClr val="333333"/>
              </a:solidFill>
              <a:latin typeface="Calibri" panose="020F0502020204030204"/>
              <a:ea typeface="Calibri" panose="020F0502020204030204"/>
              <a:cs typeface="Calibri" panose="020F0502020204030204"/>
              <a:sym typeface="Calibri" panose="020F0502020204030204"/>
            </a:endParaRPr>
          </a:p>
          <a:p>
            <a:pPr marL="457200" lvl="0" indent="-342900" algn="l" rtl="0">
              <a:lnSpc>
                <a:spcPct val="95000"/>
              </a:lnSpc>
              <a:spcBef>
                <a:spcPts val="0"/>
              </a:spcBef>
              <a:spcAft>
                <a:spcPts val="0"/>
              </a:spcAft>
              <a:buClr>
                <a:srgbClr val="333333"/>
              </a:buClr>
              <a:buSzPts val="1800"/>
              <a:buFont typeface="Calibri" panose="020F0502020204030204"/>
              <a:buChar char="●"/>
            </a:pPr>
            <a:r>
              <a:rPr lang="en-GB">
                <a:solidFill>
                  <a:srgbClr val="333333"/>
                </a:solidFill>
                <a:latin typeface="Calibri" panose="020F0502020204030204"/>
                <a:ea typeface="Calibri" panose="020F0502020204030204"/>
                <a:cs typeface="Calibri" panose="020F0502020204030204"/>
                <a:sym typeface="Calibri" panose="020F0502020204030204"/>
              </a:rPr>
              <a:t>Introduction</a:t>
            </a:r>
            <a:endParaRPr>
              <a:solidFill>
                <a:srgbClr val="333333"/>
              </a:solidFill>
              <a:latin typeface="Calibri" panose="020F0502020204030204"/>
              <a:ea typeface="Calibri" panose="020F0502020204030204"/>
              <a:cs typeface="Calibri" panose="020F0502020204030204"/>
              <a:sym typeface="Calibri" panose="020F0502020204030204"/>
            </a:endParaRPr>
          </a:p>
          <a:p>
            <a:pPr marL="457200" lvl="0" indent="-342900" algn="l" rtl="0">
              <a:lnSpc>
                <a:spcPct val="95000"/>
              </a:lnSpc>
              <a:spcBef>
                <a:spcPts val="0"/>
              </a:spcBef>
              <a:spcAft>
                <a:spcPts val="0"/>
              </a:spcAft>
              <a:buClr>
                <a:srgbClr val="333333"/>
              </a:buClr>
              <a:buSzPts val="1800"/>
              <a:buFont typeface="Calibri" panose="020F0502020204030204"/>
              <a:buChar char="●"/>
            </a:pPr>
            <a:r>
              <a:rPr lang="en-GB">
                <a:solidFill>
                  <a:srgbClr val="333333"/>
                </a:solidFill>
                <a:latin typeface="Calibri" panose="020F0502020204030204"/>
                <a:ea typeface="Calibri" panose="020F0502020204030204"/>
                <a:cs typeface="Calibri" panose="020F0502020204030204"/>
                <a:sym typeface="Calibri" panose="020F0502020204030204"/>
              </a:rPr>
              <a:t>Literature Review</a:t>
            </a:r>
            <a:endParaRPr>
              <a:solidFill>
                <a:srgbClr val="333333"/>
              </a:solidFill>
              <a:latin typeface="Calibri" panose="020F0502020204030204"/>
              <a:ea typeface="Calibri" panose="020F0502020204030204"/>
              <a:cs typeface="Calibri" panose="020F0502020204030204"/>
              <a:sym typeface="Calibri" panose="020F0502020204030204"/>
            </a:endParaRPr>
          </a:p>
          <a:p>
            <a:pPr marL="457200" lvl="0" indent="-342900" algn="l" rtl="0">
              <a:lnSpc>
                <a:spcPct val="95000"/>
              </a:lnSpc>
              <a:spcBef>
                <a:spcPts val="0"/>
              </a:spcBef>
              <a:spcAft>
                <a:spcPts val="0"/>
              </a:spcAft>
              <a:buClr>
                <a:srgbClr val="333333"/>
              </a:buClr>
              <a:buSzPts val="1800"/>
              <a:buFont typeface="Calibri" panose="020F0502020204030204"/>
              <a:buChar char="●"/>
            </a:pPr>
            <a:r>
              <a:rPr lang="en-GB">
                <a:solidFill>
                  <a:srgbClr val="333333"/>
                </a:solidFill>
                <a:latin typeface="Calibri" panose="020F0502020204030204"/>
                <a:ea typeface="Calibri" panose="020F0502020204030204"/>
                <a:cs typeface="Calibri" panose="020F0502020204030204"/>
                <a:sym typeface="Calibri" panose="020F0502020204030204"/>
              </a:rPr>
              <a:t>System Architecture</a:t>
            </a:r>
            <a:endParaRPr>
              <a:solidFill>
                <a:srgbClr val="333333"/>
              </a:solidFill>
              <a:latin typeface="Calibri" panose="020F0502020204030204"/>
              <a:ea typeface="Calibri" panose="020F0502020204030204"/>
              <a:cs typeface="Calibri" panose="020F0502020204030204"/>
              <a:sym typeface="Calibri" panose="020F0502020204030204"/>
            </a:endParaRPr>
          </a:p>
          <a:p>
            <a:pPr marL="457200" lvl="0" indent="-342900" algn="l" rtl="0">
              <a:lnSpc>
                <a:spcPct val="95000"/>
              </a:lnSpc>
              <a:spcBef>
                <a:spcPts val="0"/>
              </a:spcBef>
              <a:spcAft>
                <a:spcPts val="0"/>
              </a:spcAft>
              <a:buClr>
                <a:srgbClr val="333333"/>
              </a:buClr>
              <a:buSzPts val="1800"/>
              <a:buFont typeface="Calibri" panose="020F0502020204030204"/>
              <a:buChar char="●"/>
            </a:pPr>
            <a:r>
              <a:rPr lang="en-GB">
                <a:solidFill>
                  <a:srgbClr val="333333"/>
                </a:solidFill>
                <a:latin typeface="Calibri" panose="020F0502020204030204"/>
                <a:ea typeface="Calibri" panose="020F0502020204030204"/>
                <a:cs typeface="Calibri" panose="020F0502020204030204"/>
                <a:sym typeface="Calibri" panose="020F0502020204030204"/>
              </a:rPr>
              <a:t>UML Diagrams</a:t>
            </a:r>
            <a:endParaRPr>
              <a:solidFill>
                <a:srgbClr val="333333"/>
              </a:solidFill>
              <a:latin typeface="Calibri" panose="020F0502020204030204"/>
              <a:ea typeface="Calibri" panose="020F0502020204030204"/>
              <a:cs typeface="Calibri" panose="020F0502020204030204"/>
              <a:sym typeface="Calibri" panose="020F0502020204030204"/>
            </a:endParaRPr>
          </a:p>
          <a:p>
            <a:pPr marL="457200" lvl="0" indent="-342900" algn="l" rtl="0">
              <a:lnSpc>
                <a:spcPct val="95000"/>
              </a:lnSpc>
              <a:spcBef>
                <a:spcPts val="0"/>
              </a:spcBef>
              <a:spcAft>
                <a:spcPts val="0"/>
              </a:spcAft>
              <a:buClr>
                <a:srgbClr val="333333"/>
              </a:buClr>
              <a:buSzPts val="1800"/>
              <a:buFont typeface="Calibri" panose="020F0502020204030204"/>
              <a:buChar char="●"/>
            </a:pPr>
            <a:r>
              <a:rPr lang="en-GB">
                <a:solidFill>
                  <a:srgbClr val="333333"/>
                </a:solidFill>
                <a:latin typeface="Calibri" panose="020F0502020204030204"/>
                <a:ea typeface="Calibri" panose="020F0502020204030204"/>
                <a:cs typeface="Calibri" panose="020F0502020204030204"/>
                <a:sym typeface="Calibri" panose="020F0502020204030204"/>
              </a:rPr>
              <a:t>Methodology</a:t>
            </a:r>
            <a:endParaRPr>
              <a:solidFill>
                <a:srgbClr val="333333"/>
              </a:solidFill>
              <a:latin typeface="Calibri" panose="020F0502020204030204"/>
              <a:ea typeface="Calibri" panose="020F0502020204030204"/>
              <a:cs typeface="Calibri" panose="020F0502020204030204"/>
              <a:sym typeface="Calibri" panose="020F0502020204030204"/>
            </a:endParaRPr>
          </a:p>
          <a:p>
            <a:pPr marL="457200" lvl="0" indent="-342900" algn="l" rtl="0">
              <a:lnSpc>
                <a:spcPct val="95000"/>
              </a:lnSpc>
              <a:spcBef>
                <a:spcPts val="0"/>
              </a:spcBef>
              <a:spcAft>
                <a:spcPts val="0"/>
              </a:spcAft>
              <a:buClr>
                <a:srgbClr val="333333"/>
              </a:buClr>
              <a:buSzPts val="1800"/>
              <a:buFont typeface="Calibri" panose="020F0502020204030204"/>
              <a:buChar char="●"/>
            </a:pPr>
            <a:r>
              <a:rPr lang="en-GB">
                <a:solidFill>
                  <a:srgbClr val="333333"/>
                </a:solidFill>
                <a:latin typeface="Calibri" panose="020F0502020204030204"/>
                <a:ea typeface="Calibri" panose="020F0502020204030204"/>
                <a:cs typeface="Calibri" panose="020F0502020204030204"/>
                <a:sym typeface="Calibri" panose="020F0502020204030204"/>
              </a:rPr>
              <a:t>System Requirements</a:t>
            </a:r>
            <a:endParaRPr>
              <a:solidFill>
                <a:srgbClr val="333333"/>
              </a:solidFill>
              <a:latin typeface="Calibri" panose="020F0502020204030204"/>
              <a:ea typeface="Calibri" panose="020F0502020204030204"/>
              <a:cs typeface="Calibri" panose="020F0502020204030204"/>
              <a:sym typeface="Calibri" panose="020F0502020204030204"/>
            </a:endParaRPr>
          </a:p>
          <a:p>
            <a:pPr marL="457200" lvl="0" indent="-342900" algn="l" rtl="0">
              <a:lnSpc>
                <a:spcPct val="95000"/>
              </a:lnSpc>
              <a:spcBef>
                <a:spcPts val="0"/>
              </a:spcBef>
              <a:spcAft>
                <a:spcPts val="0"/>
              </a:spcAft>
              <a:buClr>
                <a:srgbClr val="333333"/>
              </a:buClr>
              <a:buSzPts val="1800"/>
              <a:buFont typeface="Calibri" panose="020F0502020204030204"/>
              <a:buChar char="●"/>
            </a:pPr>
            <a:r>
              <a:rPr lang="en-GB">
                <a:solidFill>
                  <a:srgbClr val="333333"/>
                </a:solidFill>
                <a:latin typeface="Calibri" panose="020F0502020204030204"/>
                <a:ea typeface="Calibri" panose="020F0502020204030204"/>
                <a:cs typeface="Calibri" panose="020F0502020204030204"/>
                <a:sym typeface="Calibri" panose="020F0502020204030204"/>
              </a:rPr>
              <a:t>Coding and Implementation</a:t>
            </a:r>
            <a:endParaRPr>
              <a:solidFill>
                <a:srgbClr val="333333"/>
              </a:solidFill>
              <a:latin typeface="Calibri" panose="020F0502020204030204"/>
              <a:ea typeface="Calibri" panose="020F0502020204030204"/>
              <a:cs typeface="Calibri" panose="020F0502020204030204"/>
              <a:sym typeface="Calibri" panose="020F0502020204030204"/>
            </a:endParaRPr>
          </a:p>
          <a:p>
            <a:pPr marL="457200" lvl="0" indent="-342900" algn="l" rtl="0">
              <a:lnSpc>
                <a:spcPct val="95000"/>
              </a:lnSpc>
              <a:spcBef>
                <a:spcPts val="0"/>
              </a:spcBef>
              <a:spcAft>
                <a:spcPts val="0"/>
              </a:spcAft>
              <a:buClr>
                <a:srgbClr val="333333"/>
              </a:buClr>
              <a:buSzPts val="1800"/>
              <a:buFont typeface="Calibri" panose="020F0502020204030204"/>
              <a:buChar char="●"/>
            </a:pPr>
            <a:r>
              <a:rPr lang="en-GB">
                <a:solidFill>
                  <a:srgbClr val="333333"/>
                </a:solidFill>
                <a:latin typeface="Calibri" panose="020F0502020204030204"/>
                <a:ea typeface="Calibri" panose="020F0502020204030204"/>
                <a:cs typeface="Calibri" panose="020F0502020204030204"/>
                <a:sym typeface="Calibri" panose="020F0502020204030204"/>
              </a:rPr>
              <a:t>Limitations and Future Scope</a:t>
            </a:r>
            <a:endParaRPr>
              <a:solidFill>
                <a:srgbClr val="333333"/>
              </a:solidFill>
              <a:latin typeface="Calibri" panose="020F0502020204030204"/>
              <a:ea typeface="Calibri" panose="020F0502020204030204"/>
              <a:cs typeface="Calibri" panose="020F0502020204030204"/>
              <a:sym typeface="Calibri" panose="020F0502020204030204"/>
            </a:endParaRPr>
          </a:p>
          <a:p>
            <a:pPr marL="457200" lvl="0" indent="-342900" algn="l" rtl="0">
              <a:lnSpc>
                <a:spcPct val="95000"/>
              </a:lnSpc>
              <a:spcBef>
                <a:spcPts val="0"/>
              </a:spcBef>
              <a:spcAft>
                <a:spcPts val="0"/>
              </a:spcAft>
              <a:buClr>
                <a:srgbClr val="333333"/>
              </a:buClr>
              <a:buSzPts val="1800"/>
              <a:buFont typeface="Calibri" panose="020F0502020204030204"/>
              <a:buChar char="●"/>
            </a:pPr>
            <a:r>
              <a:rPr lang="en-GB">
                <a:solidFill>
                  <a:srgbClr val="333333"/>
                </a:solidFill>
                <a:latin typeface="Calibri" panose="020F0502020204030204"/>
                <a:ea typeface="Calibri" panose="020F0502020204030204"/>
                <a:cs typeface="Calibri" panose="020F0502020204030204"/>
                <a:sym typeface="Calibri" panose="020F0502020204030204"/>
              </a:rPr>
              <a:t>Conclusion</a:t>
            </a:r>
            <a:endParaRPr>
              <a:solidFill>
                <a:srgbClr val="333333"/>
              </a:solidFill>
              <a:latin typeface="Calibri" panose="020F0502020204030204"/>
              <a:ea typeface="Calibri" panose="020F0502020204030204"/>
              <a:cs typeface="Calibri" panose="020F0502020204030204"/>
              <a:sym typeface="Calibri" panose="020F0502020204030204"/>
            </a:endParaRPr>
          </a:p>
          <a:p>
            <a:pPr marL="457200" lvl="0" indent="-342900" algn="l" rtl="0">
              <a:lnSpc>
                <a:spcPct val="95000"/>
              </a:lnSpc>
              <a:spcBef>
                <a:spcPts val="0"/>
              </a:spcBef>
              <a:spcAft>
                <a:spcPts val="0"/>
              </a:spcAft>
              <a:buClr>
                <a:srgbClr val="333333"/>
              </a:buClr>
              <a:buSzPts val="1800"/>
              <a:buFont typeface="Calibri" panose="020F0502020204030204"/>
              <a:buChar char="●"/>
            </a:pPr>
            <a:r>
              <a:rPr lang="en-GB">
                <a:solidFill>
                  <a:srgbClr val="333333"/>
                </a:solidFill>
                <a:latin typeface="Calibri" panose="020F0502020204030204"/>
                <a:ea typeface="Calibri" panose="020F0502020204030204"/>
                <a:cs typeface="Calibri" panose="020F0502020204030204"/>
                <a:sym typeface="Calibri" panose="020F0502020204030204"/>
              </a:rPr>
              <a:t>References</a:t>
            </a:r>
            <a:endParaRPr>
              <a:solidFill>
                <a:srgbClr val="333333"/>
              </a:solidFill>
              <a:latin typeface="Calibri" panose="020F0502020204030204"/>
              <a:ea typeface="Calibri" panose="020F0502020204030204"/>
              <a:cs typeface="Calibri" panose="020F0502020204030204"/>
              <a:sym typeface="Calibri" panose="020F0502020204030204"/>
            </a:endParaRPr>
          </a:p>
          <a:p>
            <a:pPr marL="0" lvl="0" indent="0" algn="l" rtl="0">
              <a:lnSpc>
                <a:spcPct val="95000"/>
              </a:lnSpc>
              <a:spcBef>
                <a:spcPts val="1200"/>
              </a:spcBef>
              <a:spcAft>
                <a:spcPts val="0"/>
              </a:spcAft>
              <a:buSzPts val="852"/>
              <a:buNone/>
            </a:pPr>
            <a:endParaRPr sz="1495"/>
          </a:p>
          <a:p>
            <a:pPr marL="0" lvl="0" indent="0" algn="l" rtl="0">
              <a:lnSpc>
                <a:spcPct val="95000"/>
              </a:lnSpc>
              <a:spcBef>
                <a:spcPts val="1200"/>
              </a:spcBef>
              <a:spcAft>
                <a:spcPts val="1200"/>
              </a:spcAft>
              <a:buSzPts val="852"/>
              <a:buNone/>
            </a:pPr>
            <a:endParaRPr sz="149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Abstract</a:t>
            </a:r>
            <a:endParaRPr lang="en-GB"/>
          </a:p>
        </p:txBody>
      </p:sp>
      <p:sp>
        <p:nvSpPr>
          <p:cNvPr id="85" name="Google Shape;85;p16"/>
          <p:cNvSpPr txBox="1"/>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SzPts val="770"/>
              <a:buNone/>
            </a:pPr>
            <a:r>
              <a:rPr lang="en-GB" sz="1180">
                <a:solidFill>
                  <a:srgbClr val="000000"/>
                </a:solidFill>
                <a:highlight>
                  <a:srgbClr val="FFFFFF"/>
                </a:highlight>
                <a:latin typeface="Arial" panose="020B0604020202020204"/>
                <a:ea typeface="Arial" panose="020B0604020202020204"/>
                <a:cs typeface="Arial" panose="020B0604020202020204"/>
                <a:sym typeface="Arial" panose="020B0604020202020204"/>
              </a:rPr>
              <a:t>COVID-19 outbreak was first reported in Wuhan, China and has spread to more than 50 countries. WHO declared COVID-19 as a Public Health Emergency of International Concern (PHEIC) on 30 January 2020. Naturally, a rising infectious disease involves fast spreading, endangering the health of large numbers of people, and thus requires immediate actions to prevent the disease at the community level.</a:t>
            </a:r>
            <a:endParaRPr sz="118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200">
                <a:solidFill>
                  <a:srgbClr val="000000"/>
                </a:solidFill>
                <a:highlight>
                  <a:srgbClr val="FFFFFF"/>
                </a:highlight>
                <a:latin typeface="Arial" panose="020B0604020202020204"/>
                <a:ea typeface="Arial" panose="020B0604020202020204"/>
                <a:cs typeface="Arial" panose="020B0604020202020204"/>
                <a:sym typeface="Arial" panose="020B0604020202020204"/>
              </a:rPr>
              <a:t>In this project, we are implementing a dashboard for COVID 19 spread analysis(Country wise details about cases , tests, vaccination etc. represented on map). This dashboard will provide many insightful visualizations for the study of </a:t>
            </a:r>
            <a:r>
              <a:rPr lang="en-GB" sz="1200">
                <a:solidFill>
                  <a:srgbClr val="000000"/>
                </a:solidFill>
                <a:highlight>
                  <a:srgbClr val="FFFFFF"/>
                </a:highlight>
                <a:latin typeface="Arial" panose="020B0604020202020204"/>
                <a:ea typeface="Arial" panose="020B0604020202020204"/>
                <a:cs typeface="Arial" panose="020B0604020202020204"/>
                <a:sym typeface="Arial" panose="020B0604020202020204"/>
              </a:rPr>
              <a:t>coronavirus</a:t>
            </a:r>
            <a:r>
              <a:rPr lang="en-GB" sz="1200">
                <a:solidFill>
                  <a:srgbClr val="000000"/>
                </a:solidFill>
                <a:highlight>
                  <a:srgbClr val="FFFFFF"/>
                </a:highlight>
                <a:latin typeface="Arial" panose="020B0604020202020204"/>
                <a:ea typeface="Arial" panose="020B0604020202020204"/>
                <a:cs typeface="Arial" panose="020B0604020202020204"/>
                <a:sym typeface="Arial" panose="020B0604020202020204"/>
              </a:rPr>
              <a:t> spread. In this project, we will work on a dataset and generate a dashboard using flask and folium.</a:t>
            </a:r>
            <a:endParaRPr sz="118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1200"/>
              </a:spcBef>
              <a:spcAft>
                <a:spcPts val="0"/>
              </a:spcAft>
              <a:buSzPts val="770"/>
              <a:buNone/>
            </a:pPr>
            <a:r>
              <a:rPr lang="en-GB" sz="1180">
                <a:solidFill>
                  <a:srgbClr val="000000"/>
                </a:solidFill>
                <a:highlight>
                  <a:srgbClr val="FFFFFF"/>
                </a:highlight>
                <a:latin typeface="Arial" panose="020B0604020202020204"/>
                <a:ea typeface="Arial" panose="020B0604020202020204"/>
                <a:cs typeface="Arial" panose="020B0604020202020204"/>
                <a:sym typeface="Arial" panose="020B0604020202020204"/>
              </a:rPr>
              <a:t>We are using flask and folium python packages for making interactive dashboards. The dataset consists of corona spread data from different countries and different cities. This dataset also contains the latitude and longitude of corona affected areas. We will filter and visualize the countries and the </a:t>
            </a:r>
            <a:r>
              <a:rPr lang="en-GB" sz="1180">
                <a:solidFill>
                  <a:srgbClr val="000000"/>
                </a:solidFill>
                <a:highlight>
                  <a:srgbClr val="FFFFFF"/>
                </a:highlight>
                <a:latin typeface="Arial" panose="020B0604020202020204"/>
                <a:ea typeface="Arial" panose="020B0604020202020204"/>
                <a:cs typeface="Arial" panose="020B0604020202020204"/>
                <a:sym typeface="Arial" panose="020B0604020202020204"/>
              </a:rPr>
              <a:t>cities</a:t>
            </a:r>
            <a:r>
              <a:rPr lang="en-GB" sz="1180">
                <a:solidFill>
                  <a:srgbClr val="000000"/>
                </a:solidFill>
                <a:highlight>
                  <a:srgbClr val="FFFFFF"/>
                </a:highlight>
                <a:latin typeface="Arial" panose="020B0604020202020204"/>
                <a:ea typeface="Arial" panose="020B0604020202020204"/>
                <a:cs typeface="Arial" panose="020B0604020202020204"/>
                <a:sym typeface="Arial" panose="020B0604020202020204"/>
              </a:rPr>
              <a:t> within countries with maximum corona cases.</a:t>
            </a:r>
            <a:endParaRPr sz="118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1200"/>
              </a:spcBef>
              <a:spcAft>
                <a:spcPts val="0"/>
              </a:spcAft>
              <a:buSzPts val="770"/>
              <a:buNone/>
            </a:pPr>
            <a:r>
              <a:rPr lang="en-GB" sz="1180">
                <a:solidFill>
                  <a:srgbClr val="000000"/>
                </a:solidFill>
                <a:highlight>
                  <a:srgbClr val="FFFFFF"/>
                </a:highlight>
                <a:latin typeface="Arial" panose="020B0604020202020204"/>
                <a:ea typeface="Arial" panose="020B0604020202020204"/>
                <a:cs typeface="Arial" panose="020B0604020202020204"/>
                <a:sym typeface="Arial" panose="020B0604020202020204"/>
              </a:rPr>
              <a:t>This helps people in easily understanding and analyzing the severity of covid 19 spread.</a:t>
            </a:r>
            <a:endParaRPr sz="118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1200"/>
              </a:spcBef>
              <a:spcAft>
                <a:spcPts val="1200"/>
              </a:spcAft>
              <a:buSzPts val="770"/>
              <a:buNone/>
            </a:pPr>
            <a:endParaRPr sz="1360">
              <a:solidFill>
                <a:srgbClr val="000000"/>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Objectives</a:t>
            </a:r>
            <a:endParaRPr lang="en-GB"/>
          </a:p>
        </p:txBody>
      </p:sp>
      <p:sp>
        <p:nvSpPr>
          <p:cNvPr id="91" name="Google Shape;91;p17"/>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Clr>
                <a:srgbClr val="444444"/>
              </a:buClr>
              <a:buSzPts val="1500"/>
              <a:buFont typeface="Maven Pro"/>
              <a:buChar char="●"/>
            </a:pPr>
            <a:r>
              <a:rPr lang="en-GB" sz="1500">
                <a:solidFill>
                  <a:srgbClr val="444444"/>
                </a:solidFill>
                <a:highlight>
                  <a:srgbClr val="FFFFFF"/>
                </a:highlight>
                <a:latin typeface="Maven Pro"/>
                <a:ea typeface="Maven Pro"/>
                <a:cs typeface="Maven Pro"/>
                <a:sym typeface="Maven Pro"/>
              </a:rPr>
              <a:t>To provide insightful visualizations for the study of coronavirus spread.</a:t>
            </a:r>
            <a:endParaRPr sz="1500">
              <a:solidFill>
                <a:srgbClr val="444444"/>
              </a:solidFill>
              <a:highlight>
                <a:srgbClr val="FFFFFF"/>
              </a:highlight>
              <a:latin typeface="Maven Pro"/>
              <a:ea typeface="Maven Pro"/>
              <a:cs typeface="Maven Pro"/>
              <a:sym typeface="Maven Pro"/>
            </a:endParaRPr>
          </a:p>
          <a:p>
            <a:pPr marL="914400" lvl="0" indent="0" algn="l" rtl="0">
              <a:lnSpc>
                <a:spcPct val="115000"/>
              </a:lnSpc>
              <a:spcBef>
                <a:spcPts val="1200"/>
              </a:spcBef>
              <a:spcAft>
                <a:spcPts val="0"/>
              </a:spcAft>
              <a:buNone/>
            </a:pPr>
            <a:endParaRPr sz="1500">
              <a:solidFill>
                <a:srgbClr val="444444"/>
              </a:solidFill>
              <a:highlight>
                <a:srgbClr val="FFFFFF"/>
              </a:highlight>
              <a:latin typeface="Maven Pro"/>
              <a:ea typeface="Maven Pro"/>
              <a:cs typeface="Maven Pro"/>
              <a:sym typeface="Maven Pro"/>
            </a:endParaRPr>
          </a:p>
          <a:p>
            <a:pPr marL="457200" lvl="0" indent="-323850" algn="l" rtl="0">
              <a:lnSpc>
                <a:spcPct val="115000"/>
              </a:lnSpc>
              <a:spcBef>
                <a:spcPts val="1200"/>
              </a:spcBef>
              <a:spcAft>
                <a:spcPts val="0"/>
              </a:spcAft>
              <a:buClr>
                <a:srgbClr val="444444"/>
              </a:buClr>
              <a:buSzPts val="1500"/>
              <a:buFont typeface="Maven Pro"/>
              <a:buChar char="●"/>
            </a:pPr>
            <a:r>
              <a:rPr lang="en-GB" sz="1500">
                <a:solidFill>
                  <a:srgbClr val="444444"/>
                </a:solidFill>
                <a:highlight>
                  <a:srgbClr val="FFFFFF"/>
                </a:highlight>
                <a:latin typeface="Maven Pro"/>
                <a:ea typeface="Maven Pro"/>
                <a:cs typeface="Maven Pro"/>
                <a:sym typeface="Maven Pro"/>
              </a:rPr>
              <a:t>To implement a interactive dashboard for COVID 19 spread analysis.</a:t>
            </a:r>
            <a:endParaRPr sz="1500">
              <a:solidFill>
                <a:srgbClr val="444444"/>
              </a:solidFill>
              <a:highlight>
                <a:srgbClr val="FFFFFF"/>
              </a:highlight>
              <a:latin typeface="Maven Pro"/>
              <a:ea typeface="Maven Pro"/>
              <a:cs typeface="Maven Pro"/>
              <a:sym typeface="Maven Pro"/>
            </a:endParaRPr>
          </a:p>
          <a:p>
            <a:pPr marL="914400" lvl="0" indent="0" algn="l" rtl="0">
              <a:lnSpc>
                <a:spcPct val="115000"/>
              </a:lnSpc>
              <a:spcBef>
                <a:spcPts val="1200"/>
              </a:spcBef>
              <a:spcAft>
                <a:spcPts val="0"/>
              </a:spcAft>
              <a:buNone/>
            </a:pPr>
            <a:endParaRPr sz="1500">
              <a:solidFill>
                <a:srgbClr val="444444"/>
              </a:solidFill>
              <a:highlight>
                <a:srgbClr val="FFFFFF"/>
              </a:highlight>
              <a:latin typeface="Maven Pro"/>
              <a:ea typeface="Maven Pro"/>
              <a:cs typeface="Maven Pro"/>
              <a:sym typeface="Maven Pro"/>
            </a:endParaRPr>
          </a:p>
          <a:p>
            <a:pPr marL="457200" lvl="0" indent="-323850" algn="l" rtl="0">
              <a:lnSpc>
                <a:spcPct val="115000"/>
              </a:lnSpc>
              <a:spcBef>
                <a:spcPts val="1200"/>
              </a:spcBef>
              <a:spcAft>
                <a:spcPts val="0"/>
              </a:spcAft>
              <a:buClr>
                <a:srgbClr val="444444"/>
              </a:buClr>
              <a:buSzPts val="1500"/>
              <a:buFont typeface="Maven Pro"/>
              <a:buChar char="●"/>
            </a:pPr>
            <a:r>
              <a:rPr lang="en-GB" sz="1500">
                <a:solidFill>
                  <a:srgbClr val="444444"/>
                </a:solidFill>
                <a:highlight>
                  <a:srgbClr val="FFFFFF"/>
                </a:highlight>
                <a:latin typeface="Maven Pro"/>
                <a:ea typeface="Maven Pro"/>
                <a:cs typeface="Maven Pro"/>
                <a:sym typeface="Maven Pro"/>
              </a:rPr>
              <a:t>To filter and visualize the countries and the cities within countries with maximum corona cases.</a:t>
            </a:r>
            <a:endParaRPr sz="1500">
              <a:solidFill>
                <a:srgbClr val="444444"/>
              </a:solidFill>
              <a:highlight>
                <a:srgbClr val="FFFFFF"/>
              </a:highlight>
              <a:latin typeface="Maven Pro"/>
              <a:ea typeface="Maven Pro"/>
              <a:cs typeface="Maven Pro"/>
              <a:sym typeface="Maven Pro"/>
            </a:endParaRPr>
          </a:p>
          <a:p>
            <a:pPr marL="0" lvl="0" indent="0" algn="l" rtl="0">
              <a:lnSpc>
                <a:spcPct val="115000"/>
              </a:lnSpc>
              <a:spcBef>
                <a:spcPts val="1200"/>
              </a:spcBef>
              <a:spcAft>
                <a:spcPts val="0"/>
              </a:spcAft>
              <a:buNone/>
            </a:pPr>
            <a:endParaRPr sz="1500">
              <a:solidFill>
                <a:srgbClr val="444444"/>
              </a:solidFill>
              <a:highlight>
                <a:srgbClr val="FFFFFF"/>
              </a:highlight>
              <a:latin typeface="Maven Pro"/>
              <a:ea typeface="Maven Pro"/>
              <a:cs typeface="Maven Pro"/>
              <a:sym typeface="Maven Pro"/>
            </a:endParaRPr>
          </a:p>
          <a:p>
            <a:pPr marL="457200" lvl="0" indent="-323850" algn="l" rtl="0">
              <a:lnSpc>
                <a:spcPct val="115000"/>
              </a:lnSpc>
              <a:spcBef>
                <a:spcPts val="1200"/>
              </a:spcBef>
              <a:spcAft>
                <a:spcPts val="0"/>
              </a:spcAft>
              <a:buClr>
                <a:srgbClr val="444444"/>
              </a:buClr>
              <a:buSzPts val="1500"/>
              <a:buFont typeface="Maven Pro"/>
              <a:buChar char="●"/>
            </a:pPr>
            <a:r>
              <a:rPr lang="en-GB" sz="1500">
                <a:solidFill>
                  <a:srgbClr val="444444"/>
                </a:solidFill>
                <a:highlight>
                  <a:srgbClr val="FFFFFF"/>
                </a:highlight>
                <a:latin typeface="Maven Pro"/>
                <a:ea typeface="Maven Pro"/>
                <a:cs typeface="Maven Pro"/>
                <a:sym typeface="Maven Pro"/>
              </a:rPr>
              <a:t>To learn more about Flask , Folium and some visualization tools.</a:t>
            </a:r>
            <a:endParaRPr sz="1500">
              <a:solidFill>
                <a:srgbClr val="444444"/>
              </a:solidFill>
              <a:highlight>
                <a:srgbClr val="FFFFFF"/>
              </a:highlight>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lang="en-GB"/>
          </a:p>
          <a:p>
            <a:pPr marL="0" lvl="0" indent="0" algn="l" rtl="0">
              <a:spcBef>
                <a:spcPts val="0"/>
              </a:spcBef>
              <a:spcAft>
                <a:spcPts val="0"/>
              </a:spcAft>
              <a:buNone/>
            </a:pPr>
          </a:p>
        </p:txBody>
      </p:sp>
      <p:sp>
        <p:nvSpPr>
          <p:cNvPr id="97" name="Google Shape;97;p18"/>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50">
                <a:solidFill>
                  <a:srgbClr val="515253"/>
                </a:solidFill>
                <a:highlight>
                  <a:srgbClr val="FFFFFF"/>
                </a:highlight>
                <a:latin typeface="Arial" panose="020B0604020202020204"/>
                <a:ea typeface="Arial" panose="020B0604020202020204"/>
                <a:cs typeface="Arial" panose="020B0604020202020204"/>
                <a:sym typeface="Arial" panose="020B0604020202020204"/>
              </a:rPr>
              <a:t>The deadly impact of COVID-19 is driving a massive amount of research that aims at understanding the various characteristics of the pandemic. While there is a vaccine, considerable effort has been devoted to understanding the spread of the disease in different places in the world. The speed with which the disease has spread throughout the world demands agile solutions to understand and estimate the disease progression.</a:t>
            </a:r>
            <a:endParaRPr sz="1650">
              <a:solidFill>
                <a:srgbClr val="515253"/>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r>
              <a:rPr lang="en-GB" sz="1650">
                <a:solidFill>
                  <a:srgbClr val="515253"/>
                </a:solidFill>
                <a:highlight>
                  <a:srgbClr val="FFFFFF"/>
                </a:highlight>
                <a:latin typeface="Arial" panose="020B0604020202020204"/>
                <a:ea typeface="Arial" panose="020B0604020202020204"/>
                <a:cs typeface="Arial" panose="020B0604020202020204"/>
                <a:sym typeface="Arial" panose="020B0604020202020204"/>
              </a:rPr>
              <a:t>Therefore, Interactive dashboards with several charts surfaced in different formats offer concise ways to express the pandemic's growth. </a:t>
            </a:r>
            <a:endParaRPr sz="1650">
              <a:solidFill>
                <a:srgbClr val="515253"/>
              </a:solidFill>
              <a:highlight>
                <a:srgbClr val="FFFFFF"/>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54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Literature Review</a:t>
            </a:r>
            <a:endParaRPr lang="en-GB"/>
          </a:p>
        </p:txBody>
      </p:sp>
      <p:graphicFrame>
        <p:nvGraphicFramePr>
          <p:cNvPr id="103" name="Google Shape;103;p19"/>
          <p:cNvGraphicFramePr/>
          <p:nvPr/>
        </p:nvGraphicFramePr>
        <p:xfrm>
          <a:off x="465200" y="889775"/>
          <a:ext cx="8092950" cy="3066125"/>
        </p:xfrm>
        <a:graphic>
          <a:graphicData uri="http://schemas.openxmlformats.org/drawingml/2006/table">
            <a:tbl>
              <a:tblPr>
                <a:noFill/>
                <a:tableStyleId>{3CBBCF96-3D32-4F25-B3E2-F6219B72657A}</a:tableStyleId>
              </a:tblPr>
              <a:tblGrid>
                <a:gridCol w="1055175"/>
                <a:gridCol w="1728600"/>
                <a:gridCol w="2343150"/>
                <a:gridCol w="2966025"/>
              </a:tblGrid>
              <a:tr h="383725">
                <a:tc>
                  <a:txBody>
                    <a:bodyPr/>
                    <a:lstStyle/>
                    <a:p>
                      <a:pPr marL="0" lvl="0" indent="0" algn="l" rtl="0">
                        <a:spcBef>
                          <a:spcPts val="0"/>
                        </a:spcBef>
                        <a:spcAft>
                          <a:spcPts val="0"/>
                        </a:spcAft>
                        <a:buNone/>
                      </a:pPr>
                      <a:r>
                        <a:rPr lang="en-GB" sz="1100"/>
                        <a:t>Paper No.</a:t>
                      </a:r>
                      <a:endParaRPr sz="1100"/>
                    </a:p>
                  </a:txBody>
                  <a:tcPr marL="91425" marR="91425" marT="91425" marB="91425"/>
                </a:tc>
                <a:tc>
                  <a:txBody>
                    <a:bodyPr/>
                    <a:lstStyle/>
                    <a:p>
                      <a:pPr marL="0" lvl="0" indent="0" algn="l" rtl="0">
                        <a:spcBef>
                          <a:spcPts val="0"/>
                        </a:spcBef>
                        <a:spcAft>
                          <a:spcPts val="0"/>
                        </a:spcAft>
                        <a:buNone/>
                      </a:pPr>
                      <a:r>
                        <a:rPr lang="en-GB" sz="1100"/>
                        <a:t>Author(s)</a:t>
                      </a:r>
                      <a:endParaRPr sz="1100"/>
                    </a:p>
                  </a:txBody>
                  <a:tcPr marL="91425" marR="91425" marT="91425" marB="91425"/>
                </a:tc>
                <a:tc>
                  <a:txBody>
                    <a:bodyPr/>
                    <a:lstStyle/>
                    <a:p>
                      <a:pPr marL="0" lvl="0" indent="0" algn="l" rtl="0">
                        <a:spcBef>
                          <a:spcPts val="0"/>
                        </a:spcBef>
                        <a:spcAft>
                          <a:spcPts val="0"/>
                        </a:spcAft>
                        <a:buNone/>
                      </a:pPr>
                      <a:r>
                        <a:rPr lang="en-GB" sz="1100"/>
                        <a:t>Paper Title &amp; Year of Publication</a:t>
                      </a:r>
                      <a:endParaRPr sz="1100"/>
                    </a:p>
                  </a:txBody>
                  <a:tcPr marL="91425" marR="91425" marT="91425" marB="91425"/>
                </a:tc>
                <a:tc>
                  <a:txBody>
                    <a:bodyPr/>
                    <a:lstStyle/>
                    <a:p>
                      <a:pPr marL="0" lvl="0" indent="0" algn="l" rtl="0">
                        <a:spcBef>
                          <a:spcPts val="0"/>
                        </a:spcBef>
                        <a:spcAft>
                          <a:spcPts val="0"/>
                        </a:spcAft>
                        <a:buNone/>
                      </a:pPr>
                      <a:r>
                        <a:rPr lang="en-GB" sz="1100"/>
                        <a:t>Findings(Methodology, Drawbacks)</a:t>
                      </a:r>
                      <a:endParaRPr sz="1100"/>
                    </a:p>
                  </a:txBody>
                  <a:tcPr marL="91425" marR="91425" marT="91425" marB="91425"/>
                </a:tc>
              </a:tr>
              <a:tr h="1100100">
                <a:tc>
                  <a:txBody>
                    <a:bodyPr/>
                    <a:lstStyle/>
                    <a:p>
                      <a:pPr marL="0" lvl="0" indent="0" algn="l" rtl="0">
                        <a:spcBef>
                          <a:spcPts val="0"/>
                        </a:spcBef>
                        <a:spcAft>
                          <a:spcPts val="0"/>
                        </a:spcAft>
                        <a:buNone/>
                      </a:pPr>
                      <a:r>
                        <a:rPr lang="en-GB" sz="1100"/>
                        <a:t>1.</a:t>
                      </a:r>
                      <a:endParaRPr sz="1100"/>
                    </a:p>
                  </a:txBody>
                  <a:tcPr marL="91425" marR="91425" marT="91425" marB="91425"/>
                </a:tc>
                <a:tc>
                  <a:txBody>
                    <a:bodyPr/>
                    <a:lstStyle/>
                    <a:p>
                      <a:pPr marL="457200" lvl="0" indent="-298450" algn="l" rtl="0">
                        <a:lnSpc>
                          <a:spcPct val="115000"/>
                        </a:lnSpc>
                        <a:spcBef>
                          <a:spcPts val="0"/>
                        </a:spcBef>
                        <a:spcAft>
                          <a:spcPts val="0"/>
                        </a:spcAft>
                        <a:buClr>
                          <a:srgbClr val="000000"/>
                        </a:buClr>
                        <a:buSzPts val="1100"/>
                        <a:buFont typeface="Arial" panose="020B0604020202020204"/>
                        <a:buChar char="●"/>
                      </a:pPr>
                      <a:r>
                        <a:rPr lang="en-GB" sz="1100">
                          <a:highlight>
                            <a:srgbClr val="FCFCFC"/>
                          </a:highlight>
                        </a:rPr>
                        <a:t>Arman Behnam  </a:t>
                      </a:r>
                      <a:endParaRPr sz="1100">
                        <a:highlight>
                          <a:srgbClr val="FCFCFC"/>
                        </a:highlight>
                      </a:endParaRPr>
                    </a:p>
                    <a:p>
                      <a:pPr marL="457200" lvl="0" indent="-298450" algn="l" rtl="0">
                        <a:lnSpc>
                          <a:spcPct val="115000"/>
                        </a:lnSpc>
                        <a:spcBef>
                          <a:spcPts val="0"/>
                        </a:spcBef>
                        <a:spcAft>
                          <a:spcPts val="0"/>
                        </a:spcAft>
                        <a:buClr>
                          <a:srgbClr val="000000"/>
                        </a:buClr>
                        <a:buSzPts val="1100"/>
                        <a:buFont typeface="Arial" panose="020B0604020202020204"/>
                        <a:buChar char="●"/>
                      </a:pPr>
                      <a:r>
                        <a:rPr lang="en-GB" sz="1100">
                          <a:highlight>
                            <a:srgbClr val="FCFCFC"/>
                          </a:highlight>
                        </a:rPr>
                        <a:t>Roohollah Jahanmahin</a:t>
                      </a:r>
                      <a:endParaRPr sz="1100">
                        <a:highlight>
                          <a:srgbClr val="FCFCFC"/>
                        </a:highlight>
                      </a:endParaRPr>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r>
                        <a:rPr lang="en-GB" sz="1100">
                          <a:solidFill>
                            <a:srgbClr val="333333"/>
                          </a:solidFill>
                          <a:highlight>
                            <a:srgbClr val="FCFCFC"/>
                          </a:highlight>
                        </a:rPr>
                        <a:t>A data analytics approach for COVID-19 spread and end prediction (with a case study in Iran), 2021</a:t>
                      </a:r>
                      <a:endParaRPr sz="1100"/>
                    </a:p>
                  </a:txBody>
                  <a:tcPr marL="91425" marR="91425" marT="91425" marB="91425"/>
                </a:tc>
                <a:tc>
                  <a:txBody>
                    <a:bodyPr/>
                    <a:lstStyle/>
                    <a:p>
                      <a:pPr marL="0" lvl="0" indent="0" algn="l" rtl="0">
                        <a:spcBef>
                          <a:spcPts val="0"/>
                        </a:spcBef>
                        <a:spcAft>
                          <a:spcPts val="0"/>
                        </a:spcAft>
                        <a:buNone/>
                      </a:pPr>
                      <a:r>
                        <a:rPr lang="en-GB" sz="1100" b="1"/>
                        <a:t>Methodology</a:t>
                      </a:r>
                      <a:r>
                        <a:rPr lang="en-GB" sz="1100"/>
                        <a:t>: </a:t>
                      </a:r>
                      <a:r>
                        <a:rPr lang="en-GB" sz="1100">
                          <a:solidFill>
                            <a:srgbClr val="333333"/>
                          </a:solidFill>
                          <a:highlight>
                            <a:srgbClr val="FCFCFC"/>
                          </a:highlight>
                        </a:rPr>
                        <a:t>ML algorithms such as logistic function using inflection point, created new rates such as weekly death rate, life rate and new approaches to mortality rate and recovery rate in Iran.</a:t>
                      </a:r>
                      <a:endParaRPr sz="1100">
                        <a:solidFill>
                          <a:srgbClr val="333333"/>
                        </a:solidFill>
                        <a:highlight>
                          <a:srgbClr val="FCFCFC"/>
                        </a:highlight>
                      </a:endParaRPr>
                    </a:p>
                    <a:p>
                      <a:pPr marL="0" lvl="0" indent="0" algn="l" rtl="0">
                        <a:spcBef>
                          <a:spcPts val="0"/>
                        </a:spcBef>
                        <a:spcAft>
                          <a:spcPts val="0"/>
                        </a:spcAft>
                        <a:buNone/>
                      </a:pPr>
                      <a:r>
                        <a:rPr lang="en-GB" sz="1100" b="1"/>
                        <a:t>Drawbacks</a:t>
                      </a:r>
                      <a:r>
                        <a:rPr lang="en-GB" sz="1100"/>
                        <a:t>: Did not cover the cases and statistics throughout the world</a:t>
                      </a:r>
                      <a:endParaRPr sz="1100">
                        <a:solidFill>
                          <a:srgbClr val="333333"/>
                        </a:solidFill>
                        <a:highlight>
                          <a:srgbClr val="FCFCFC"/>
                        </a:highlight>
                      </a:endParaRPr>
                    </a:p>
                  </a:txBody>
                  <a:tcPr marL="91425" marR="91425" marT="91425" marB="91425"/>
                </a:tc>
              </a:tr>
              <a:tr h="1582300">
                <a:tc>
                  <a:txBody>
                    <a:bodyPr/>
                    <a:lstStyle/>
                    <a:p>
                      <a:pPr marL="0" lvl="0" indent="0" algn="l" rtl="0">
                        <a:spcBef>
                          <a:spcPts val="0"/>
                        </a:spcBef>
                        <a:spcAft>
                          <a:spcPts val="0"/>
                        </a:spcAft>
                        <a:buNone/>
                      </a:pPr>
                      <a:r>
                        <a:rPr lang="en-GB" sz="1100"/>
                        <a:t>2. </a:t>
                      </a:r>
                      <a:endParaRPr sz="1100"/>
                    </a:p>
                  </a:txBody>
                  <a:tcPr marL="91425" marR="91425" marT="91425" marB="91425"/>
                </a:tc>
                <a:tc>
                  <a:txBody>
                    <a:bodyPr/>
                    <a:lstStyle/>
                    <a:p>
                      <a:pPr marL="457200" lvl="0" indent="-298450" algn="l" rtl="0">
                        <a:lnSpc>
                          <a:spcPct val="115000"/>
                        </a:lnSpc>
                        <a:spcBef>
                          <a:spcPts val="0"/>
                        </a:spcBef>
                        <a:spcAft>
                          <a:spcPts val="0"/>
                        </a:spcAft>
                        <a:buClr>
                          <a:srgbClr val="333333"/>
                        </a:buClr>
                        <a:buSzPts val="1100"/>
                        <a:buChar char="●"/>
                      </a:pPr>
                      <a:r>
                        <a:rPr lang="en-GB" sz="1100">
                          <a:solidFill>
                            <a:srgbClr val="333333"/>
                          </a:solidFill>
                          <a:highlight>
                            <a:srgbClr val="FFFFFF"/>
                          </a:highlight>
                        </a:rPr>
                        <a:t>Hyeontae Jo,</a:t>
                      </a:r>
                      <a:endParaRPr sz="1100">
                        <a:solidFill>
                          <a:srgbClr val="333333"/>
                        </a:solidFill>
                        <a:highlight>
                          <a:srgbClr val="FFFFFF"/>
                        </a:highlight>
                      </a:endParaRPr>
                    </a:p>
                    <a:p>
                      <a:pPr marL="457200" lvl="0" indent="-298450" algn="l" rtl="0">
                        <a:lnSpc>
                          <a:spcPct val="115000"/>
                        </a:lnSpc>
                        <a:spcBef>
                          <a:spcPts val="0"/>
                        </a:spcBef>
                        <a:spcAft>
                          <a:spcPts val="0"/>
                        </a:spcAft>
                        <a:buClr>
                          <a:srgbClr val="333333"/>
                        </a:buClr>
                        <a:buSzPts val="1100"/>
                        <a:buChar char="●"/>
                      </a:pPr>
                      <a:r>
                        <a:rPr lang="en-GB" sz="1100">
                          <a:solidFill>
                            <a:srgbClr val="333333"/>
                          </a:solidFill>
                          <a:highlight>
                            <a:srgbClr val="FFFFFF"/>
                          </a:highlight>
                        </a:rPr>
                        <a:t>Hwijae Son,</a:t>
                      </a:r>
                      <a:endParaRPr sz="1100">
                        <a:solidFill>
                          <a:srgbClr val="333333"/>
                        </a:solidFill>
                        <a:highlight>
                          <a:srgbClr val="FFFFFF"/>
                        </a:highlight>
                      </a:endParaRPr>
                    </a:p>
                    <a:p>
                      <a:pPr marL="457200" lvl="0" indent="-298450" algn="l" rtl="0">
                        <a:lnSpc>
                          <a:spcPct val="115000"/>
                        </a:lnSpc>
                        <a:spcBef>
                          <a:spcPts val="0"/>
                        </a:spcBef>
                        <a:spcAft>
                          <a:spcPts val="0"/>
                        </a:spcAft>
                        <a:buClr>
                          <a:srgbClr val="333333"/>
                        </a:buClr>
                        <a:buSzPts val="1100"/>
                        <a:buChar char="●"/>
                      </a:pPr>
                      <a:r>
                        <a:rPr lang="en-GB" sz="1100">
                          <a:solidFill>
                            <a:srgbClr val="333333"/>
                          </a:solidFill>
                          <a:highlight>
                            <a:srgbClr val="FFFFFF"/>
                          </a:highlight>
                        </a:rPr>
                        <a:t>Hyung Ju</a:t>
                      </a:r>
                      <a:endParaRPr sz="1100">
                        <a:solidFill>
                          <a:srgbClr val="333333"/>
                        </a:solidFill>
                        <a:highlight>
                          <a:srgbClr val="FFFFFF"/>
                        </a:highlight>
                      </a:endParaRPr>
                    </a:p>
                    <a:p>
                      <a:pPr marL="457200" lvl="0" indent="-298450" algn="l" rtl="0">
                        <a:lnSpc>
                          <a:spcPct val="115000"/>
                        </a:lnSpc>
                        <a:spcBef>
                          <a:spcPts val="0"/>
                        </a:spcBef>
                        <a:spcAft>
                          <a:spcPts val="0"/>
                        </a:spcAft>
                        <a:buClr>
                          <a:srgbClr val="333333"/>
                        </a:buClr>
                        <a:buSzPts val="1100"/>
                        <a:buChar char="●"/>
                      </a:pPr>
                      <a:r>
                        <a:rPr lang="en-GB" sz="1100">
                          <a:solidFill>
                            <a:srgbClr val="333333"/>
                          </a:solidFill>
                          <a:highlight>
                            <a:srgbClr val="FFFFFF"/>
                          </a:highlight>
                        </a:rPr>
                        <a:t>Hwang, </a:t>
                      </a:r>
                      <a:endParaRPr sz="1100">
                        <a:solidFill>
                          <a:srgbClr val="333333"/>
                        </a:solidFill>
                        <a:highlight>
                          <a:srgbClr val="FFFFFF"/>
                        </a:highlight>
                      </a:endParaRPr>
                    </a:p>
                    <a:p>
                      <a:pPr marL="457200" lvl="0" indent="-298450" algn="l" rtl="0">
                        <a:lnSpc>
                          <a:spcPct val="115000"/>
                        </a:lnSpc>
                        <a:spcBef>
                          <a:spcPts val="0"/>
                        </a:spcBef>
                        <a:spcAft>
                          <a:spcPts val="0"/>
                        </a:spcAft>
                        <a:buClr>
                          <a:srgbClr val="333333"/>
                        </a:buClr>
                        <a:buSzPts val="1100"/>
                        <a:buChar char="●"/>
                      </a:pPr>
                      <a:r>
                        <a:rPr lang="en-GB" sz="1100">
                          <a:solidFill>
                            <a:srgbClr val="333333"/>
                          </a:solidFill>
                          <a:highlight>
                            <a:srgbClr val="FFFFFF"/>
                          </a:highlight>
                        </a:rPr>
                        <a:t>Se Young Jung</a:t>
                      </a:r>
                      <a:endParaRPr sz="1100">
                        <a:highlight>
                          <a:srgbClr val="FCFCFC"/>
                        </a:highlight>
                      </a:endParaRPr>
                    </a:p>
                  </a:txBody>
                  <a:tcPr marL="91425" marR="91425" marT="91425" marB="91425"/>
                </a:tc>
                <a:tc>
                  <a:txBody>
                    <a:bodyPr/>
                    <a:lstStyle/>
                    <a:p>
                      <a:pPr marL="0" lvl="0" indent="0" algn="l" rtl="0">
                        <a:lnSpc>
                          <a:spcPct val="115000"/>
                        </a:lnSpc>
                        <a:spcBef>
                          <a:spcPts val="0"/>
                        </a:spcBef>
                        <a:spcAft>
                          <a:spcPts val="1500"/>
                        </a:spcAft>
                        <a:buNone/>
                      </a:pPr>
                      <a:r>
                        <a:rPr lang="en-GB" sz="1200">
                          <a:solidFill>
                            <a:srgbClr val="131313"/>
                          </a:solidFill>
                          <a:highlight>
                            <a:srgbClr val="FFFFFF"/>
                          </a:highlight>
                        </a:rPr>
                        <a:t>Analysis of COVID-19 spread in South Korea using the SIR model with time-dependent parameters and deep learning (April 2020)</a:t>
                      </a:r>
                      <a:endParaRPr sz="1200">
                        <a:solidFill>
                          <a:srgbClr val="131313"/>
                        </a:solidFill>
                        <a:highlight>
                          <a:srgbClr val="FFFFFF"/>
                        </a:highlight>
                      </a:endParaRPr>
                    </a:p>
                  </a:txBody>
                  <a:tcPr marL="91425" marR="91425" marT="91425" marB="91425"/>
                </a:tc>
                <a:tc>
                  <a:txBody>
                    <a:bodyPr/>
                    <a:lstStyle/>
                    <a:p>
                      <a:pPr marL="0" lvl="0" indent="0" algn="l" rtl="0">
                        <a:spcBef>
                          <a:spcPts val="0"/>
                        </a:spcBef>
                        <a:spcAft>
                          <a:spcPts val="0"/>
                        </a:spcAft>
                        <a:buNone/>
                      </a:pPr>
                      <a:r>
                        <a:rPr lang="en-GB" sz="1100" b="1"/>
                        <a:t>Methodology</a:t>
                      </a:r>
                      <a:r>
                        <a:rPr lang="en-GB" sz="1100"/>
                        <a:t> :</a:t>
                      </a:r>
                      <a:r>
                        <a:rPr lang="en-GB" sz="1100">
                          <a:solidFill>
                            <a:srgbClr val="191919"/>
                          </a:solidFill>
                          <a:highlight>
                            <a:srgbClr val="FFFFFF"/>
                          </a:highlight>
                        </a:rPr>
                        <a:t> A</a:t>
                      </a:r>
                      <a:r>
                        <a:rPr lang="en-GB" sz="1100">
                          <a:solidFill>
                            <a:srgbClr val="191919"/>
                          </a:solidFill>
                          <a:highlight>
                            <a:srgbClr val="FFFFFF"/>
                          </a:highlight>
                        </a:rPr>
                        <a:t>nalyzing the novel coronavirus infection (COVID-19) spread in South Korea using the susceptible-infected-recovered (SIR) model</a:t>
                      </a:r>
                      <a:endParaRPr sz="1100">
                        <a:solidFill>
                          <a:srgbClr val="191919"/>
                        </a:solidFill>
                        <a:highlight>
                          <a:srgbClr val="FFFFFF"/>
                        </a:highlight>
                      </a:endParaRPr>
                    </a:p>
                    <a:p>
                      <a:pPr marL="0" lvl="0" indent="0" algn="l" rtl="0">
                        <a:spcBef>
                          <a:spcPts val="0"/>
                        </a:spcBef>
                        <a:spcAft>
                          <a:spcPts val="0"/>
                        </a:spcAft>
                        <a:buNone/>
                      </a:pPr>
                      <a:r>
                        <a:rPr lang="en-GB" sz="1100" b="1">
                          <a:solidFill>
                            <a:srgbClr val="191919"/>
                          </a:solidFill>
                          <a:highlight>
                            <a:srgbClr val="FFFFFF"/>
                          </a:highlight>
                        </a:rPr>
                        <a:t>Drawbacks</a:t>
                      </a:r>
                      <a:r>
                        <a:rPr lang="en-GB" sz="1100">
                          <a:solidFill>
                            <a:srgbClr val="191919"/>
                          </a:solidFill>
                          <a:highlight>
                            <a:srgbClr val="FFFFFF"/>
                          </a:highlight>
                        </a:rPr>
                        <a:t>: Limited to Korea and </a:t>
                      </a:r>
                      <a:r>
                        <a:rPr lang="en-GB" sz="1100">
                          <a:solidFill>
                            <a:srgbClr val="333333"/>
                          </a:solidFill>
                          <a:highlight>
                            <a:srgbClr val="FCFCFC"/>
                          </a:highlight>
                        </a:rPr>
                        <a:t>absence of population exchange or the absence of infection in SIR model</a:t>
                      </a:r>
                      <a:endParaRPr sz="1100">
                        <a:solidFill>
                          <a:srgbClr val="191919"/>
                        </a:solidFill>
                        <a:highlight>
                          <a:srgbClr val="FFFFFF"/>
                        </a:highlight>
                      </a:endParaRPr>
                    </a:p>
                  </a:txBody>
                  <a:tcPr marL="91425" marR="91425" marT="91425" marB="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254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Literature Review</a:t>
            </a:r>
            <a:endParaRPr lang="en-GB"/>
          </a:p>
        </p:txBody>
      </p:sp>
      <p:graphicFrame>
        <p:nvGraphicFramePr>
          <p:cNvPr id="109" name="Google Shape;109;p20"/>
          <p:cNvGraphicFramePr/>
          <p:nvPr/>
        </p:nvGraphicFramePr>
        <p:xfrm>
          <a:off x="465200" y="813575"/>
          <a:ext cx="8092950" cy="3066125"/>
        </p:xfrm>
        <a:graphic>
          <a:graphicData uri="http://schemas.openxmlformats.org/drawingml/2006/table">
            <a:tbl>
              <a:tblPr>
                <a:noFill/>
                <a:tableStyleId>{3CBBCF96-3D32-4F25-B3E2-F6219B72657A}</a:tableStyleId>
              </a:tblPr>
              <a:tblGrid>
                <a:gridCol w="1055175"/>
                <a:gridCol w="1728600"/>
                <a:gridCol w="2343150"/>
                <a:gridCol w="2966025"/>
              </a:tblGrid>
              <a:tr h="383725">
                <a:tc>
                  <a:txBody>
                    <a:bodyPr/>
                    <a:lstStyle/>
                    <a:p>
                      <a:pPr marL="0" lvl="0" indent="0" algn="l" rtl="0">
                        <a:spcBef>
                          <a:spcPts val="0"/>
                        </a:spcBef>
                        <a:spcAft>
                          <a:spcPts val="0"/>
                        </a:spcAft>
                        <a:buNone/>
                      </a:pPr>
                      <a:r>
                        <a:rPr lang="en-GB" sz="1200"/>
                        <a:t>Paper No.</a:t>
                      </a:r>
                      <a:endParaRPr sz="1200"/>
                    </a:p>
                  </a:txBody>
                  <a:tcPr marL="91425" marR="91425" marT="91425" marB="91425"/>
                </a:tc>
                <a:tc>
                  <a:txBody>
                    <a:bodyPr/>
                    <a:lstStyle/>
                    <a:p>
                      <a:pPr marL="0" lvl="0" indent="0" algn="l" rtl="0">
                        <a:spcBef>
                          <a:spcPts val="0"/>
                        </a:spcBef>
                        <a:spcAft>
                          <a:spcPts val="0"/>
                        </a:spcAft>
                        <a:buNone/>
                      </a:pPr>
                      <a:r>
                        <a:rPr lang="en-GB" sz="1200"/>
                        <a:t>Author(s)</a:t>
                      </a:r>
                      <a:endParaRPr sz="1200"/>
                    </a:p>
                  </a:txBody>
                  <a:tcPr marL="91425" marR="91425" marT="91425" marB="91425"/>
                </a:tc>
                <a:tc>
                  <a:txBody>
                    <a:bodyPr/>
                    <a:lstStyle/>
                    <a:p>
                      <a:pPr marL="0" lvl="0" indent="0" algn="l" rtl="0">
                        <a:spcBef>
                          <a:spcPts val="0"/>
                        </a:spcBef>
                        <a:spcAft>
                          <a:spcPts val="0"/>
                        </a:spcAft>
                        <a:buNone/>
                      </a:pPr>
                      <a:r>
                        <a:rPr lang="en-GB" sz="1200"/>
                        <a:t>Paper Title &amp; Year of Publication</a:t>
                      </a:r>
                      <a:endParaRPr sz="1200"/>
                    </a:p>
                  </a:txBody>
                  <a:tcPr marL="91425" marR="91425" marT="91425" marB="91425"/>
                </a:tc>
                <a:tc>
                  <a:txBody>
                    <a:bodyPr/>
                    <a:lstStyle/>
                    <a:p>
                      <a:pPr marL="0" lvl="0" indent="0" algn="l" rtl="0">
                        <a:spcBef>
                          <a:spcPts val="0"/>
                        </a:spcBef>
                        <a:spcAft>
                          <a:spcPts val="0"/>
                        </a:spcAft>
                        <a:buNone/>
                      </a:pPr>
                      <a:r>
                        <a:rPr lang="en-GB" sz="1200"/>
                        <a:t>Findings(Methodology, Drawbacks)</a:t>
                      </a:r>
                      <a:endParaRPr sz="1200"/>
                    </a:p>
                  </a:txBody>
                  <a:tcPr marL="91425" marR="91425" marT="91425" marB="91425"/>
                </a:tc>
              </a:tr>
              <a:tr h="1100100">
                <a:tc>
                  <a:txBody>
                    <a:bodyPr/>
                    <a:lstStyle/>
                    <a:p>
                      <a:pPr marL="0" lvl="0" indent="0" algn="l" rtl="0">
                        <a:spcBef>
                          <a:spcPts val="0"/>
                        </a:spcBef>
                        <a:spcAft>
                          <a:spcPts val="0"/>
                        </a:spcAft>
                        <a:buNone/>
                      </a:pPr>
                      <a:r>
                        <a:rPr lang="en-GB" sz="1200"/>
                        <a:t>3</a:t>
                      </a:r>
                      <a:r>
                        <a:rPr lang="en-GB" sz="1200"/>
                        <a:t>.</a:t>
                      </a:r>
                      <a:endParaRPr sz="1200"/>
                    </a:p>
                  </a:txBody>
                  <a:tcPr marL="91425" marR="91425" marT="91425" marB="91425"/>
                </a:tc>
                <a:tc>
                  <a:txBody>
                    <a:bodyPr/>
                    <a:lstStyle/>
                    <a:p>
                      <a:pPr marL="457200" lvl="0" indent="-304800" algn="l" rtl="0">
                        <a:spcBef>
                          <a:spcPts val="0"/>
                        </a:spcBef>
                        <a:spcAft>
                          <a:spcPts val="0"/>
                        </a:spcAft>
                        <a:buSzPts val="1200"/>
                        <a:buChar char="●"/>
                      </a:pPr>
                      <a:r>
                        <a:rPr lang="en-GB" sz="1200"/>
                        <a:t>Ekta Gambhir</a:t>
                      </a:r>
                      <a:endParaRPr sz="1200"/>
                    </a:p>
                    <a:p>
                      <a:pPr marL="457200" lvl="0" indent="-304800" algn="l" rtl="0">
                        <a:spcBef>
                          <a:spcPts val="0"/>
                        </a:spcBef>
                        <a:spcAft>
                          <a:spcPts val="0"/>
                        </a:spcAft>
                        <a:buSzPts val="1200"/>
                        <a:buChar char="●"/>
                      </a:pPr>
                      <a:r>
                        <a:rPr lang="en-GB" sz="1200"/>
                        <a:t>Ritika Jain</a:t>
                      </a:r>
                      <a:endParaRPr sz="1200"/>
                    </a:p>
                    <a:p>
                      <a:pPr marL="457200" lvl="0" indent="-304800" algn="l" rtl="0">
                        <a:spcBef>
                          <a:spcPts val="0"/>
                        </a:spcBef>
                        <a:spcAft>
                          <a:spcPts val="0"/>
                        </a:spcAft>
                        <a:buSzPts val="1200"/>
                        <a:buChar char="●"/>
                      </a:pPr>
                      <a:r>
                        <a:rPr lang="en-GB" sz="1200"/>
                        <a:t>Alankrit Gupta</a:t>
                      </a:r>
                      <a:endParaRPr sz="1200"/>
                    </a:p>
                    <a:p>
                      <a:pPr marL="457200" lvl="0" indent="-304800" algn="l" rtl="0">
                        <a:spcBef>
                          <a:spcPts val="0"/>
                        </a:spcBef>
                        <a:spcAft>
                          <a:spcPts val="0"/>
                        </a:spcAft>
                        <a:buSzPts val="1200"/>
                        <a:buChar char="●"/>
                      </a:pPr>
                      <a:r>
                        <a:rPr lang="en-GB" sz="1200"/>
                        <a:t>Uma Tomer</a:t>
                      </a:r>
                      <a:endParaRPr sz="1200"/>
                    </a:p>
                  </a:txBody>
                  <a:tcPr marL="91425" marR="91425" marT="91425" marB="91425"/>
                </a:tc>
                <a:tc>
                  <a:txBody>
                    <a:bodyPr/>
                    <a:lstStyle/>
                    <a:p>
                      <a:pPr marL="0" lvl="0" indent="0" algn="l" rtl="0">
                        <a:spcBef>
                          <a:spcPts val="0"/>
                        </a:spcBef>
                        <a:spcAft>
                          <a:spcPts val="0"/>
                        </a:spcAft>
                        <a:buNone/>
                      </a:pPr>
                      <a:r>
                        <a:rPr lang="en-GB" sz="1200">
                          <a:solidFill>
                            <a:srgbClr val="333333"/>
                          </a:solidFill>
                          <a:highlight>
                            <a:srgbClr val="FCFCFC"/>
                          </a:highlight>
                        </a:rPr>
                        <a:t>Regression analysis of Covid 19 using machine learning algorithms(SEP 2020)</a:t>
                      </a:r>
                      <a:endParaRPr sz="1200"/>
                    </a:p>
                  </a:txBody>
                  <a:tcPr marL="91425" marR="91425" marT="91425" marB="91425"/>
                </a:tc>
                <a:tc>
                  <a:txBody>
                    <a:bodyPr/>
                    <a:lstStyle/>
                    <a:p>
                      <a:pPr marL="0" lvl="0" indent="0" algn="l" rtl="0">
                        <a:spcBef>
                          <a:spcPts val="0"/>
                        </a:spcBef>
                        <a:spcAft>
                          <a:spcPts val="0"/>
                        </a:spcAft>
                        <a:buNone/>
                      </a:pPr>
                      <a:r>
                        <a:rPr lang="en-GB" sz="1200" b="1"/>
                        <a:t>Methodology</a:t>
                      </a:r>
                      <a:r>
                        <a:rPr lang="en-GB" sz="1200"/>
                        <a:t>: </a:t>
                      </a:r>
                      <a:r>
                        <a:rPr lang="en-GB" sz="1200">
                          <a:solidFill>
                            <a:srgbClr val="191919"/>
                          </a:solidFill>
                          <a:highlight>
                            <a:srgbClr val="FFFFFF"/>
                          </a:highlight>
                        </a:rPr>
                        <a:t>SEIR model and Regression model have been used for predictions based on the data collected from John Hopkins University repository in the time period of 30th January 2020 to 30th March 2020</a:t>
                      </a:r>
                      <a:endParaRPr sz="1200">
                        <a:solidFill>
                          <a:srgbClr val="333333"/>
                        </a:solidFill>
                        <a:highlight>
                          <a:srgbClr val="FCFCFC"/>
                        </a:highlight>
                      </a:endParaRPr>
                    </a:p>
                    <a:p>
                      <a:pPr marL="0" lvl="0" indent="0" algn="l" rtl="0">
                        <a:spcBef>
                          <a:spcPts val="0"/>
                        </a:spcBef>
                        <a:spcAft>
                          <a:spcPts val="0"/>
                        </a:spcAft>
                        <a:buNone/>
                      </a:pPr>
                      <a:r>
                        <a:rPr lang="en-GB" sz="1200" b="1"/>
                        <a:t>Drawbacks</a:t>
                      </a:r>
                      <a:r>
                        <a:rPr lang="en-GB" sz="1200"/>
                        <a:t>: </a:t>
                      </a:r>
                      <a:r>
                        <a:rPr lang="en-GB" sz="1200"/>
                        <a:t>Analysis is done using limited data</a:t>
                      </a:r>
                      <a:endParaRPr sz="1200">
                        <a:solidFill>
                          <a:srgbClr val="333333"/>
                        </a:solidFill>
                        <a:highlight>
                          <a:srgbClr val="FCFCFC"/>
                        </a:highlight>
                      </a:endParaRPr>
                    </a:p>
                  </a:txBody>
                  <a:tcPr marL="91425" marR="91425" marT="91425" marB="91425"/>
                </a:tc>
              </a:tr>
              <a:tr h="1582300">
                <a:tc>
                  <a:txBody>
                    <a:bodyPr/>
                    <a:lstStyle/>
                    <a:p>
                      <a:pPr marL="0" lvl="0" indent="0" algn="l" rtl="0">
                        <a:spcBef>
                          <a:spcPts val="0"/>
                        </a:spcBef>
                        <a:spcAft>
                          <a:spcPts val="0"/>
                        </a:spcAft>
                        <a:buNone/>
                      </a:pPr>
                      <a:r>
                        <a:rPr lang="en-GB" sz="1200"/>
                        <a:t>4</a:t>
                      </a:r>
                      <a:r>
                        <a:rPr lang="en-GB" sz="1200"/>
                        <a:t>. </a:t>
                      </a:r>
                      <a:endParaRPr sz="1200"/>
                    </a:p>
                  </a:txBody>
                  <a:tcPr marL="91425" marR="91425" marT="91425" marB="91425"/>
                </a:tc>
                <a:tc>
                  <a:txBody>
                    <a:bodyPr/>
                    <a:lstStyle/>
                    <a:p>
                      <a:pPr marL="457200" lvl="0" indent="-304800" algn="l" rtl="0">
                        <a:lnSpc>
                          <a:spcPct val="115000"/>
                        </a:lnSpc>
                        <a:spcBef>
                          <a:spcPts val="0"/>
                        </a:spcBef>
                        <a:spcAft>
                          <a:spcPts val="0"/>
                        </a:spcAft>
                        <a:buClr>
                          <a:srgbClr val="333333"/>
                        </a:buClr>
                        <a:buSzPts val="1200"/>
                        <a:buChar char="●"/>
                      </a:pPr>
                      <a:r>
                        <a:rPr lang="en-GB" sz="1200">
                          <a:solidFill>
                            <a:srgbClr val="333333"/>
                          </a:solidFill>
                          <a:highlight>
                            <a:srgbClr val="FFFFFF"/>
                          </a:highlight>
                        </a:rPr>
                        <a:t>Rajan Gupta</a:t>
                      </a:r>
                      <a:r>
                        <a:rPr lang="en-GB" sz="1200">
                          <a:solidFill>
                            <a:srgbClr val="333333"/>
                          </a:solidFill>
                          <a:highlight>
                            <a:srgbClr val="FFFFFF"/>
                          </a:highlight>
                        </a:rPr>
                        <a:t>,</a:t>
                      </a:r>
                      <a:endParaRPr sz="1200">
                        <a:solidFill>
                          <a:srgbClr val="333333"/>
                        </a:solidFill>
                        <a:highlight>
                          <a:srgbClr val="FFFFFF"/>
                        </a:highlight>
                      </a:endParaRPr>
                    </a:p>
                    <a:p>
                      <a:pPr marL="457200" lvl="0" indent="-304800" algn="l" rtl="0">
                        <a:lnSpc>
                          <a:spcPct val="115000"/>
                        </a:lnSpc>
                        <a:spcBef>
                          <a:spcPts val="0"/>
                        </a:spcBef>
                        <a:spcAft>
                          <a:spcPts val="0"/>
                        </a:spcAft>
                        <a:buClr>
                          <a:srgbClr val="333333"/>
                        </a:buClr>
                        <a:buSzPts val="1200"/>
                        <a:buChar char="●"/>
                      </a:pPr>
                      <a:r>
                        <a:rPr lang="en-GB" sz="1200">
                          <a:solidFill>
                            <a:srgbClr val="333333"/>
                          </a:solidFill>
                          <a:highlight>
                            <a:srgbClr val="FFFFFF"/>
                          </a:highlight>
                        </a:rPr>
                        <a:t>Saibal K. Pal</a:t>
                      </a:r>
                      <a:r>
                        <a:rPr lang="en-GB" sz="1200">
                          <a:solidFill>
                            <a:srgbClr val="333333"/>
                          </a:solidFill>
                          <a:highlight>
                            <a:srgbClr val="FFFFFF"/>
                          </a:highlight>
                        </a:rPr>
                        <a:t>,</a:t>
                      </a:r>
                      <a:endParaRPr sz="1200">
                        <a:solidFill>
                          <a:srgbClr val="333333"/>
                        </a:solidFill>
                        <a:highlight>
                          <a:srgbClr val="FFFFFF"/>
                        </a:highlight>
                      </a:endParaRPr>
                    </a:p>
                    <a:p>
                      <a:pPr marL="457200" lvl="0" indent="-304800" algn="l" rtl="0">
                        <a:lnSpc>
                          <a:spcPct val="115000"/>
                        </a:lnSpc>
                        <a:spcBef>
                          <a:spcPts val="0"/>
                        </a:spcBef>
                        <a:spcAft>
                          <a:spcPts val="0"/>
                        </a:spcAft>
                        <a:buClr>
                          <a:srgbClr val="333333"/>
                        </a:buClr>
                        <a:buSzPts val="1200"/>
                        <a:buChar char="●"/>
                      </a:pPr>
                      <a:r>
                        <a:rPr lang="en-GB" sz="1200">
                          <a:solidFill>
                            <a:srgbClr val="333333"/>
                          </a:solidFill>
                          <a:highlight>
                            <a:srgbClr val="FFFFFF"/>
                          </a:highlight>
                        </a:rPr>
                        <a:t>Gaurav Pandey</a:t>
                      </a:r>
                      <a:endParaRPr sz="1200">
                        <a:solidFill>
                          <a:srgbClr val="333333"/>
                        </a:solidFill>
                        <a:highlight>
                          <a:srgbClr val="FFFFFF"/>
                        </a:highlight>
                      </a:endParaRPr>
                    </a:p>
                    <a:p>
                      <a:pPr marL="457200" lvl="0" indent="0" algn="l" rtl="0">
                        <a:lnSpc>
                          <a:spcPct val="115000"/>
                        </a:lnSpc>
                        <a:spcBef>
                          <a:spcPts val="0"/>
                        </a:spcBef>
                        <a:spcAft>
                          <a:spcPts val="0"/>
                        </a:spcAft>
                        <a:buNone/>
                      </a:pPr>
                      <a:endParaRPr sz="1200">
                        <a:highlight>
                          <a:srgbClr val="FCFCFC"/>
                        </a:highlight>
                      </a:endParaRPr>
                    </a:p>
                  </a:txBody>
                  <a:tcPr marL="91425" marR="91425" marT="91425" marB="91425"/>
                </a:tc>
                <a:tc>
                  <a:txBody>
                    <a:bodyPr/>
                    <a:lstStyle/>
                    <a:p>
                      <a:pPr marL="0" lvl="0" indent="0" algn="l" rtl="0">
                        <a:spcBef>
                          <a:spcPts val="0"/>
                        </a:spcBef>
                        <a:spcAft>
                          <a:spcPts val="0"/>
                        </a:spcAft>
                        <a:buNone/>
                      </a:pPr>
                      <a:r>
                        <a:rPr lang="en-GB" sz="1200">
                          <a:solidFill>
                            <a:srgbClr val="333333"/>
                          </a:solidFill>
                          <a:highlight>
                            <a:srgbClr val="FCFCFC"/>
                          </a:highlight>
                        </a:rPr>
                        <a:t>A Comprehensive Analysis of Covid 19 outbreak situation in India(April 2020)</a:t>
                      </a:r>
                      <a:endParaRPr sz="1200">
                        <a:solidFill>
                          <a:srgbClr val="333333"/>
                        </a:solidFill>
                        <a:highlight>
                          <a:srgbClr val="FCFCFC"/>
                        </a:highlight>
                      </a:endParaRPr>
                    </a:p>
                  </a:txBody>
                  <a:tcPr marL="91425" marR="91425" marT="91425" marB="91425"/>
                </a:tc>
                <a:tc>
                  <a:txBody>
                    <a:bodyPr/>
                    <a:lstStyle/>
                    <a:p>
                      <a:pPr marL="0" lvl="0" indent="0" algn="l" rtl="0">
                        <a:spcBef>
                          <a:spcPts val="0"/>
                        </a:spcBef>
                        <a:spcAft>
                          <a:spcPts val="0"/>
                        </a:spcAft>
                        <a:buNone/>
                      </a:pPr>
                      <a:r>
                        <a:rPr lang="en-GB" sz="1200" b="1"/>
                        <a:t>Methodology </a:t>
                      </a:r>
                      <a:r>
                        <a:rPr lang="en-GB" sz="1200"/>
                        <a:t>:</a:t>
                      </a:r>
                      <a:r>
                        <a:rPr lang="en-GB" sz="1200">
                          <a:solidFill>
                            <a:srgbClr val="191919"/>
                          </a:solidFill>
                          <a:highlight>
                            <a:srgbClr val="FFFFFF"/>
                          </a:highlight>
                        </a:rPr>
                        <a:t> Analyzing the coronavirus infection (COVID-19) spread in India using the </a:t>
                      </a:r>
                      <a:r>
                        <a:rPr lang="en-GB" sz="1200">
                          <a:solidFill>
                            <a:srgbClr val="191919"/>
                          </a:solidFill>
                          <a:highlight>
                            <a:srgbClr val="FFFFFF"/>
                          </a:highlight>
                        </a:rPr>
                        <a:t>Exponential Modelling to predict the short term trends for the next three weeks.</a:t>
                      </a:r>
                      <a:endParaRPr sz="1200">
                        <a:solidFill>
                          <a:srgbClr val="191919"/>
                        </a:solidFill>
                        <a:highlight>
                          <a:srgbClr val="FFFFFF"/>
                        </a:highlight>
                      </a:endParaRPr>
                    </a:p>
                    <a:p>
                      <a:pPr marL="0" lvl="0" indent="0" algn="l" rtl="0">
                        <a:spcBef>
                          <a:spcPts val="0"/>
                        </a:spcBef>
                        <a:spcAft>
                          <a:spcPts val="0"/>
                        </a:spcAft>
                        <a:buNone/>
                      </a:pPr>
                      <a:r>
                        <a:rPr lang="en-GB" sz="1200" b="1">
                          <a:solidFill>
                            <a:srgbClr val="191919"/>
                          </a:solidFill>
                          <a:highlight>
                            <a:srgbClr val="FFFFFF"/>
                          </a:highlight>
                        </a:rPr>
                        <a:t>Drawbacks</a:t>
                      </a:r>
                      <a:r>
                        <a:rPr lang="en-GB" sz="1200">
                          <a:solidFill>
                            <a:srgbClr val="191919"/>
                          </a:solidFill>
                          <a:highlight>
                            <a:srgbClr val="FFFFFF"/>
                          </a:highlight>
                        </a:rPr>
                        <a:t>: Did not consider long term data and data across the world</a:t>
                      </a:r>
                      <a:endParaRPr sz="1200">
                        <a:solidFill>
                          <a:srgbClr val="191919"/>
                        </a:solidFill>
                        <a:highlight>
                          <a:srgbClr val="FFFFFF"/>
                        </a:highlight>
                      </a:endParaRPr>
                    </a:p>
                  </a:txBody>
                  <a:tcPr marL="91425" marR="91425" marT="91425" marB="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254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Literature Review</a:t>
            </a:r>
            <a:endParaRPr lang="en-GB"/>
          </a:p>
        </p:txBody>
      </p:sp>
      <p:graphicFrame>
        <p:nvGraphicFramePr>
          <p:cNvPr id="115" name="Google Shape;115;p21"/>
          <p:cNvGraphicFramePr/>
          <p:nvPr/>
        </p:nvGraphicFramePr>
        <p:xfrm>
          <a:off x="465200" y="889775"/>
          <a:ext cx="8092950" cy="3066125"/>
        </p:xfrm>
        <a:graphic>
          <a:graphicData uri="http://schemas.openxmlformats.org/drawingml/2006/table">
            <a:tbl>
              <a:tblPr>
                <a:noFill/>
                <a:tableStyleId>{3CBBCF96-3D32-4F25-B3E2-F6219B72657A}</a:tableStyleId>
              </a:tblPr>
              <a:tblGrid>
                <a:gridCol w="1055175"/>
                <a:gridCol w="1728600"/>
                <a:gridCol w="2343150"/>
                <a:gridCol w="2966025"/>
              </a:tblGrid>
              <a:tr h="383725">
                <a:tc>
                  <a:txBody>
                    <a:bodyPr/>
                    <a:lstStyle/>
                    <a:p>
                      <a:pPr marL="0" lvl="0" indent="0" algn="l" rtl="0">
                        <a:spcBef>
                          <a:spcPts val="0"/>
                        </a:spcBef>
                        <a:spcAft>
                          <a:spcPts val="0"/>
                        </a:spcAft>
                        <a:buNone/>
                      </a:pPr>
                      <a:r>
                        <a:rPr lang="en-GB" sz="1200"/>
                        <a:t>Paper No.</a:t>
                      </a:r>
                      <a:endParaRPr sz="1200"/>
                    </a:p>
                  </a:txBody>
                  <a:tcPr marL="91425" marR="91425" marT="91425" marB="91425"/>
                </a:tc>
                <a:tc>
                  <a:txBody>
                    <a:bodyPr/>
                    <a:lstStyle/>
                    <a:p>
                      <a:pPr marL="0" lvl="0" indent="0" algn="l" rtl="0">
                        <a:spcBef>
                          <a:spcPts val="0"/>
                        </a:spcBef>
                        <a:spcAft>
                          <a:spcPts val="0"/>
                        </a:spcAft>
                        <a:buNone/>
                      </a:pPr>
                      <a:r>
                        <a:rPr lang="en-GB" sz="1200"/>
                        <a:t>Author(s)</a:t>
                      </a:r>
                      <a:endParaRPr sz="1200"/>
                    </a:p>
                  </a:txBody>
                  <a:tcPr marL="91425" marR="91425" marT="91425" marB="91425"/>
                </a:tc>
                <a:tc>
                  <a:txBody>
                    <a:bodyPr/>
                    <a:lstStyle/>
                    <a:p>
                      <a:pPr marL="0" lvl="0" indent="0" algn="l" rtl="0">
                        <a:spcBef>
                          <a:spcPts val="0"/>
                        </a:spcBef>
                        <a:spcAft>
                          <a:spcPts val="0"/>
                        </a:spcAft>
                        <a:buNone/>
                      </a:pPr>
                      <a:r>
                        <a:rPr lang="en-GB" sz="1200"/>
                        <a:t>Paper Title &amp; Year of Publication</a:t>
                      </a:r>
                      <a:endParaRPr sz="1200"/>
                    </a:p>
                  </a:txBody>
                  <a:tcPr marL="91425" marR="91425" marT="91425" marB="91425"/>
                </a:tc>
                <a:tc>
                  <a:txBody>
                    <a:bodyPr/>
                    <a:lstStyle/>
                    <a:p>
                      <a:pPr marL="0" lvl="0" indent="0" algn="l" rtl="0">
                        <a:spcBef>
                          <a:spcPts val="0"/>
                        </a:spcBef>
                        <a:spcAft>
                          <a:spcPts val="0"/>
                        </a:spcAft>
                        <a:buNone/>
                      </a:pPr>
                      <a:r>
                        <a:rPr lang="en-GB" sz="1200"/>
                        <a:t>Findings(Methodology, Drawbacks)</a:t>
                      </a:r>
                      <a:endParaRPr sz="1200"/>
                    </a:p>
                  </a:txBody>
                  <a:tcPr marL="91425" marR="91425" marT="91425" marB="91425"/>
                </a:tc>
              </a:tr>
              <a:tr h="1100100">
                <a:tc>
                  <a:txBody>
                    <a:bodyPr/>
                    <a:lstStyle/>
                    <a:p>
                      <a:pPr marL="0" lvl="0" indent="0" algn="l" rtl="0">
                        <a:spcBef>
                          <a:spcPts val="0"/>
                        </a:spcBef>
                        <a:spcAft>
                          <a:spcPts val="0"/>
                        </a:spcAft>
                        <a:buNone/>
                      </a:pPr>
                      <a:r>
                        <a:rPr lang="en-GB" sz="1200"/>
                        <a:t>5</a:t>
                      </a:r>
                      <a:r>
                        <a:rPr lang="en-GB" sz="1200"/>
                        <a:t>.</a:t>
                      </a:r>
                      <a:endParaRPr sz="1200"/>
                    </a:p>
                  </a:txBody>
                  <a:tcPr marL="91425" marR="91425" marT="91425" marB="91425"/>
                </a:tc>
                <a:tc>
                  <a:txBody>
                    <a:bodyPr/>
                    <a:lstStyle/>
                    <a:p>
                      <a:pPr marL="457200" lvl="0" indent="-304800" algn="l" rtl="0">
                        <a:spcBef>
                          <a:spcPts val="0"/>
                        </a:spcBef>
                        <a:spcAft>
                          <a:spcPts val="0"/>
                        </a:spcAft>
                        <a:buSzPts val="1200"/>
                        <a:buChar char="●"/>
                      </a:pPr>
                      <a:r>
                        <a:rPr lang="en-GB" sz="1200"/>
                        <a:t>Ravi Sharma</a:t>
                      </a:r>
                      <a:endParaRPr sz="1200"/>
                    </a:p>
                    <a:p>
                      <a:pPr marL="457200" lvl="0" indent="-304800" algn="l" rtl="0">
                        <a:spcBef>
                          <a:spcPts val="0"/>
                        </a:spcBef>
                        <a:spcAft>
                          <a:spcPts val="0"/>
                        </a:spcAft>
                        <a:buSzPts val="1200"/>
                        <a:buChar char="●"/>
                      </a:pPr>
                      <a:r>
                        <a:rPr lang="en-GB" sz="1200"/>
                        <a:t>Nonita Sharma</a:t>
                      </a:r>
                      <a:endParaRPr sz="1200"/>
                    </a:p>
                    <a:p>
                      <a:pPr marL="45720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GB" sz="1200">
                          <a:solidFill>
                            <a:srgbClr val="333333"/>
                          </a:solidFill>
                          <a:highlight>
                            <a:srgbClr val="FCFCFC"/>
                          </a:highlight>
                        </a:rPr>
                        <a:t>Statistical Analysis of Covid-19</a:t>
                      </a:r>
                      <a:endParaRPr sz="1200">
                        <a:solidFill>
                          <a:srgbClr val="333333"/>
                        </a:solidFill>
                        <a:highlight>
                          <a:srgbClr val="FCFCFC"/>
                        </a:highlight>
                      </a:endParaRPr>
                    </a:p>
                    <a:p>
                      <a:pPr marL="0" lvl="0" indent="0" algn="l" rtl="0">
                        <a:spcBef>
                          <a:spcPts val="0"/>
                        </a:spcBef>
                        <a:spcAft>
                          <a:spcPts val="0"/>
                        </a:spcAft>
                        <a:buNone/>
                      </a:pPr>
                      <a:r>
                        <a:rPr lang="en-GB" sz="1200">
                          <a:solidFill>
                            <a:srgbClr val="333333"/>
                          </a:solidFill>
                          <a:highlight>
                            <a:srgbClr val="FCFCFC"/>
                          </a:highlight>
                        </a:rPr>
                        <a:t>(SARS-COV-2) Patients Data of Karnataka, India (SEP ,2020)</a:t>
                      </a:r>
                      <a:endParaRPr sz="1200">
                        <a:solidFill>
                          <a:srgbClr val="333333"/>
                        </a:solidFill>
                        <a:highlight>
                          <a:srgbClr val="FCFCFC"/>
                        </a:highlight>
                      </a:endParaRPr>
                    </a:p>
                  </a:txBody>
                  <a:tcPr marL="91425" marR="91425" marT="91425" marB="91425"/>
                </a:tc>
                <a:tc>
                  <a:txBody>
                    <a:bodyPr/>
                    <a:lstStyle/>
                    <a:p>
                      <a:pPr marL="0" lvl="0" indent="0" algn="l" rtl="0">
                        <a:spcBef>
                          <a:spcPts val="0"/>
                        </a:spcBef>
                        <a:spcAft>
                          <a:spcPts val="0"/>
                        </a:spcAft>
                        <a:buNone/>
                      </a:pPr>
                      <a:r>
                        <a:rPr lang="en-GB" sz="1200" b="1"/>
                        <a:t>Methodology</a:t>
                      </a:r>
                      <a:r>
                        <a:rPr lang="en-GB" sz="1200"/>
                        <a:t>: </a:t>
                      </a:r>
                      <a:r>
                        <a:rPr lang="en-GB" sz="1200">
                          <a:solidFill>
                            <a:srgbClr val="192837"/>
                          </a:solidFill>
                          <a:highlight>
                            <a:srgbClr val="FFFFFF"/>
                          </a:highlight>
                        </a:rPr>
                        <a:t> In this study, Covid-19 patients’ data were analysed to determine the relationship between different variables such as age , gender using SEIR Model and Statistical analysis</a:t>
                      </a:r>
                      <a:endParaRPr sz="1200">
                        <a:solidFill>
                          <a:srgbClr val="333333"/>
                        </a:solidFill>
                        <a:highlight>
                          <a:srgbClr val="FCFCFC"/>
                        </a:highlight>
                      </a:endParaRPr>
                    </a:p>
                    <a:p>
                      <a:pPr marL="0" lvl="0" indent="0" algn="l" rtl="0">
                        <a:spcBef>
                          <a:spcPts val="0"/>
                        </a:spcBef>
                        <a:spcAft>
                          <a:spcPts val="0"/>
                        </a:spcAft>
                        <a:buNone/>
                      </a:pPr>
                      <a:r>
                        <a:rPr lang="en-GB" sz="1200" b="1"/>
                        <a:t>Drawbacks</a:t>
                      </a:r>
                      <a:r>
                        <a:rPr lang="en-GB" sz="1200"/>
                        <a:t>: </a:t>
                      </a:r>
                      <a:r>
                        <a:rPr lang="en-GB" sz="1200"/>
                        <a:t>very less amount of data and huge part of research is based only on cases in Wuhan city and Karnataka.</a:t>
                      </a:r>
                      <a:endParaRPr sz="1200">
                        <a:solidFill>
                          <a:srgbClr val="333333"/>
                        </a:solidFill>
                        <a:highlight>
                          <a:srgbClr val="FCFCFC"/>
                        </a:highlight>
                      </a:endParaRPr>
                    </a:p>
                  </a:txBody>
                  <a:tcPr marL="91425" marR="91425" marT="91425" marB="91425"/>
                </a:tc>
              </a:tr>
              <a:tr h="1582300">
                <a:tc>
                  <a:txBody>
                    <a:bodyPr/>
                    <a:lstStyle/>
                    <a:p>
                      <a:pPr marL="0" lvl="0" indent="0" algn="l" rtl="0">
                        <a:spcBef>
                          <a:spcPts val="0"/>
                        </a:spcBef>
                        <a:spcAft>
                          <a:spcPts val="0"/>
                        </a:spcAft>
                        <a:buNone/>
                      </a:pPr>
                      <a:r>
                        <a:rPr lang="en-GB" sz="1200"/>
                        <a:t>6</a:t>
                      </a:r>
                      <a:r>
                        <a:rPr lang="en-GB" sz="1200"/>
                        <a:t>. </a:t>
                      </a:r>
                      <a:endParaRPr sz="1200"/>
                    </a:p>
                  </a:txBody>
                  <a:tcPr marL="91425" marR="91425" marT="91425" marB="91425"/>
                </a:tc>
                <a:tc>
                  <a:txBody>
                    <a:bodyPr/>
                    <a:lstStyle/>
                    <a:p>
                      <a:pPr marL="457200" lvl="0" indent="-304800" algn="l" rtl="0">
                        <a:lnSpc>
                          <a:spcPct val="115000"/>
                        </a:lnSpc>
                        <a:spcBef>
                          <a:spcPts val="0"/>
                        </a:spcBef>
                        <a:spcAft>
                          <a:spcPts val="0"/>
                        </a:spcAft>
                        <a:buClr>
                          <a:srgbClr val="333333"/>
                        </a:buClr>
                        <a:buSzPts val="1200"/>
                        <a:buChar char="●"/>
                      </a:pPr>
                      <a:r>
                        <a:rPr lang="en-GB" sz="1200">
                          <a:solidFill>
                            <a:srgbClr val="333333"/>
                          </a:solidFill>
                          <a:highlight>
                            <a:srgbClr val="FFFFFF"/>
                          </a:highlight>
                        </a:rPr>
                        <a:t>Jayesh S</a:t>
                      </a:r>
                      <a:endParaRPr sz="1200">
                        <a:solidFill>
                          <a:srgbClr val="333333"/>
                        </a:solidFill>
                        <a:highlight>
                          <a:srgbClr val="FFFFFF"/>
                        </a:highlight>
                      </a:endParaRPr>
                    </a:p>
                    <a:p>
                      <a:pPr marL="457200" lvl="0" indent="-304800" algn="l" rtl="0">
                        <a:lnSpc>
                          <a:spcPct val="115000"/>
                        </a:lnSpc>
                        <a:spcBef>
                          <a:spcPts val="0"/>
                        </a:spcBef>
                        <a:spcAft>
                          <a:spcPts val="0"/>
                        </a:spcAft>
                        <a:buClr>
                          <a:srgbClr val="333333"/>
                        </a:buClr>
                        <a:buSzPts val="1200"/>
                        <a:buChar char="●"/>
                      </a:pPr>
                      <a:r>
                        <a:rPr lang="en-GB" sz="1200">
                          <a:solidFill>
                            <a:srgbClr val="333333"/>
                          </a:solidFill>
                          <a:highlight>
                            <a:srgbClr val="FFFFFF"/>
                          </a:highlight>
                        </a:rPr>
                        <a:t>Shilpa Sreedharan</a:t>
                      </a:r>
                      <a:endParaRPr sz="1200">
                        <a:solidFill>
                          <a:srgbClr val="333333"/>
                        </a:solidFill>
                        <a:highlight>
                          <a:srgbClr val="FFFFFF"/>
                        </a:highlight>
                      </a:endParaRPr>
                    </a:p>
                    <a:p>
                      <a:pPr marL="457200" lvl="0" indent="0" algn="l" rtl="0">
                        <a:lnSpc>
                          <a:spcPct val="115000"/>
                        </a:lnSpc>
                        <a:spcBef>
                          <a:spcPts val="0"/>
                        </a:spcBef>
                        <a:spcAft>
                          <a:spcPts val="0"/>
                        </a:spcAft>
                        <a:buNone/>
                      </a:pPr>
                      <a:endParaRPr sz="1200">
                        <a:highlight>
                          <a:srgbClr val="FCFCFC"/>
                        </a:highlight>
                      </a:endParaRPr>
                    </a:p>
                  </a:txBody>
                  <a:tcPr marL="91425" marR="91425" marT="91425" marB="91425"/>
                </a:tc>
                <a:tc>
                  <a:txBody>
                    <a:bodyPr/>
                    <a:lstStyle/>
                    <a:p>
                      <a:pPr marL="0" lvl="0" indent="0" algn="l" rtl="0">
                        <a:lnSpc>
                          <a:spcPct val="100000"/>
                        </a:lnSpc>
                        <a:spcBef>
                          <a:spcPts val="3600"/>
                        </a:spcBef>
                        <a:spcAft>
                          <a:spcPts val="0"/>
                        </a:spcAft>
                        <a:buNone/>
                      </a:pPr>
                      <a:r>
                        <a:rPr lang="en-GB" sz="1200">
                          <a:highlight>
                            <a:srgbClr val="FFFFFF"/>
                          </a:highlight>
                        </a:rPr>
                        <a:t>Analysing the Covid-19 Cases in Kerala: a Visual Exploratory Data Analysis Approach(Aug,2020)</a:t>
                      </a:r>
                      <a:endParaRPr sz="1200">
                        <a:highlight>
                          <a:srgbClr val="FFFFFF"/>
                        </a:highlight>
                      </a:endParaRPr>
                    </a:p>
                    <a:p>
                      <a:pPr marL="0" lvl="0" indent="0" algn="l" rtl="0">
                        <a:spcBef>
                          <a:spcPts val="1800"/>
                        </a:spcBef>
                        <a:spcAft>
                          <a:spcPts val="0"/>
                        </a:spcAft>
                        <a:buNone/>
                      </a:pPr>
                      <a:endParaRPr sz="1200">
                        <a:solidFill>
                          <a:srgbClr val="333333"/>
                        </a:solidFill>
                        <a:highlight>
                          <a:srgbClr val="FCFCFC"/>
                        </a:highlight>
                      </a:endParaRPr>
                    </a:p>
                  </a:txBody>
                  <a:tcPr marL="91425" marR="91425" marT="91425" marB="91425"/>
                </a:tc>
                <a:tc>
                  <a:txBody>
                    <a:bodyPr/>
                    <a:lstStyle/>
                    <a:p>
                      <a:pPr marL="0" lvl="0" indent="0" algn="l" rtl="0">
                        <a:spcBef>
                          <a:spcPts val="0"/>
                        </a:spcBef>
                        <a:spcAft>
                          <a:spcPts val="0"/>
                        </a:spcAft>
                        <a:buNone/>
                      </a:pPr>
                      <a:r>
                        <a:rPr lang="en-GB" sz="1200" b="1">
                          <a:solidFill>
                            <a:srgbClr val="191919"/>
                          </a:solidFill>
                          <a:highlight>
                            <a:srgbClr val="FFFFFF"/>
                          </a:highlight>
                        </a:rPr>
                        <a:t>Methodology</a:t>
                      </a:r>
                      <a:r>
                        <a:rPr lang="en-GB" sz="1200">
                          <a:solidFill>
                            <a:srgbClr val="191919"/>
                          </a:solidFill>
                          <a:highlight>
                            <a:srgbClr val="FFFFFF"/>
                          </a:highlight>
                        </a:rPr>
                        <a:t>:</a:t>
                      </a:r>
                      <a:r>
                        <a:rPr lang="en-GB" sz="1200">
                          <a:highlight>
                            <a:srgbClr val="FFFFFF"/>
                          </a:highlight>
                        </a:rPr>
                        <a:t>An exploratory data analysis was conducted on the Covid-19 cases in Kerala by dividing the Covid-19 data from January 30, 2020, to May 31, 2020 into three phases</a:t>
                      </a:r>
                      <a:endParaRPr sz="1200">
                        <a:highlight>
                          <a:srgbClr val="FFFFFF"/>
                        </a:highlight>
                      </a:endParaRPr>
                    </a:p>
                    <a:p>
                      <a:pPr marL="0" lvl="0" indent="0" algn="l" rtl="0">
                        <a:spcBef>
                          <a:spcPts val="0"/>
                        </a:spcBef>
                        <a:spcAft>
                          <a:spcPts val="0"/>
                        </a:spcAft>
                        <a:buNone/>
                      </a:pPr>
                      <a:r>
                        <a:rPr lang="en-GB" sz="1200" b="1">
                          <a:highlight>
                            <a:srgbClr val="FFFFFF"/>
                          </a:highlight>
                        </a:rPr>
                        <a:t>Drawbacks</a:t>
                      </a:r>
                      <a:r>
                        <a:rPr lang="en-GB" sz="1200">
                          <a:highlight>
                            <a:srgbClr val="FFFFFF"/>
                          </a:highlight>
                        </a:rPr>
                        <a:t>: Analysis is done on limited data and restricted the </a:t>
                      </a:r>
                      <a:r>
                        <a:rPr lang="en-GB" sz="1200">
                          <a:highlight>
                            <a:srgbClr val="FFFFFF"/>
                          </a:highlight>
                        </a:rPr>
                        <a:t>comparison</a:t>
                      </a:r>
                      <a:r>
                        <a:rPr lang="en-GB" sz="1200">
                          <a:highlight>
                            <a:srgbClr val="FFFFFF"/>
                          </a:highlight>
                        </a:rPr>
                        <a:t> only to kerala and India.</a:t>
                      </a:r>
                      <a:endParaRPr sz="1200">
                        <a:highlight>
                          <a:srgbClr val="FFFFFF"/>
                        </a:highlight>
                      </a:endParaRPr>
                    </a:p>
                  </a:txBody>
                  <a:tcPr marL="91425" marR="91425" marT="91425" marB="91425"/>
                </a:tc>
              </a:tr>
            </a:tbl>
          </a:graphicData>
        </a:graphic>
      </p:graphicFrame>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8418</Words>
  <Application>WPS Presentation</Application>
  <PresentationFormat/>
  <Paragraphs>291</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SimSun</vt:lpstr>
      <vt:lpstr>Wingdings</vt:lpstr>
      <vt:lpstr>Arial</vt:lpstr>
      <vt:lpstr>PT Sans Narrow</vt:lpstr>
      <vt:lpstr>Open Sans</vt:lpstr>
      <vt:lpstr>Maven Pro</vt:lpstr>
      <vt:lpstr>Calibri</vt:lpstr>
      <vt:lpstr>Microsoft YaHei</vt:lpstr>
      <vt:lpstr>Arial Unicode MS</vt:lpstr>
      <vt:lpstr>Tropic</vt:lpstr>
      <vt:lpstr>REPRESENTATION OF COVID STATUS AROUND THE WORLD USING MAPS</vt:lpstr>
      <vt:lpstr>Our Guide : Mrs.R.Vasavi, Assistant Professor</vt:lpstr>
      <vt:lpstr>Agenda/Contents</vt:lpstr>
      <vt:lpstr>Abstract</vt:lpstr>
      <vt:lpstr>Objectives</vt:lpstr>
      <vt:lpstr>Introduction</vt:lpstr>
      <vt:lpstr>Literature Review</vt:lpstr>
      <vt:lpstr>Literature Review</vt:lpstr>
      <vt:lpstr>Literature Review</vt:lpstr>
      <vt:lpstr>Literature Review</vt:lpstr>
      <vt:lpstr>System Architecture</vt:lpstr>
      <vt:lpstr>Activity Diagram</vt:lpstr>
      <vt:lpstr>Use Case Diagram</vt:lpstr>
      <vt:lpstr>Methodology</vt:lpstr>
      <vt:lpstr>System Requirements</vt:lpstr>
      <vt:lpstr>Coding and Implementation</vt:lpstr>
      <vt:lpstr>cont...</vt:lpstr>
      <vt:lpstr>cont...</vt:lpstr>
      <vt:lpstr>cont...</vt:lpstr>
      <vt:lpstr>Results</vt:lpstr>
      <vt:lpstr>cont...</vt:lpstr>
      <vt:lpstr>Limitations and Future Scope</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REPRESENTATION OF COVID STATUS AROUND THE WORLD USING MAPS</dc:title>
  <dc:creator/>
  <cp:lastModifiedBy>Shreya</cp:lastModifiedBy>
  <cp:revision>1</cp:revision>
  <dcterms:created xsi:type="dcterms:W3CDTF">2022-02-16T06:42:09Z</dcterms:created>
  <dcterms:modified xsi:type="dcterms:W3CDTF">2022-02-16T06:42:11Z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CF6EECA2DA894362B3E40EED22B31334</vt:lpwstr>
  </property>
  <property fmtid="{D5CDD505-2E9C-101B-9397-08002B2CF9AE}" pid="3" name="KSOProductBuildVer">
    <vt:lpwstr>1033-11.2.0.10463</vt:lpwstr>
  </property>
</Properties>
</file>