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83" r:id="rId7"/>
    <p:sldId id="282" r:id="rId8"/>
    <p:sldId id="262" r:id="rId9"/>
    <p:sldId id="263" r:id="rId10"/>
    <p:sldId id="285" r:id="rId11"/>
    <p:sldId id="265" r:id="rId12"/>
    <p:sldId id="266" r:id="rId13"/>
    <p:sldId id="267" r:id="rId14"/>
    <p:sldId id="268" r:id="rId15"/>
    <p:sldId id="269" r:id="rId16"/>
    <p:sldId id="270" r:id="rId17"/>
    <p:sldId id="271" r:id="rId18"/>
    <p:sldId id="272" r:id="rId19"/>
    <p:sldId id="286" r:id="rId20"/>
    <p:sldId id="302" r:id="rId21"/>
    <p:sldId id="288" r:id="rId22"/>
    <p:sldId id="292" r:id="rId23"/>
    <p:sldId id="273" r:id="rId24"/>
    <p:sldId id="291" r:id="rId25"/>
    <p:sldId id="289" r:id="rId26"/>
    <p:sldId id="290" r:id="rId27"/>
    <p:sldId id="294" r:id="rId28"/>
    <p:sldId id="303" r:id="rId29"/>
    <p:sldId id="306" r:id="rId30"/>
    <p:sldId id="274" r:id="rId31"/>
    <p:sldId id="295" r:id="rId32"/>
    <p:sldId id="301" r:id="rId33"/>
    <p:sldId id="296" r:id="rId34"/>
    <p:sldId id="297" r:id="rId35"/>
    <p:sldId id="300" r:id="rId36"/>
    <p:sldId id="298" r:id="rId37"/>
    <p:sldId id="304" r:id="rId38"/>
    <p:sldId id="305" r:id="rId39"/>
    <p:sldId id="275" r:id="rId40"/>
    <p:sldId id="281" r:id="rId41"/>
    <p:sldId id="276" r:id="rId42"/>
    <p:sldId id="280" r:id="rId43"/>
    <p:sldId id="277" r:id="rId44"/>
    <p:sldId id="278" r:id="rId4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9F5"/>
    <a:srgbClr val="CFBAF4"/>
    <a:srgbClr val="D9A9E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10" d="100"/>
          <a:sy n="110"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r>
              <a:rPr dirty="0"/>
              <a:t/>
            </a:r>
            <a:br>
              <a:rPr dirty="0"/>
            </a:br>
            <a:r>
              <a:rPr lang="en-IN" sz="2400" b="0" strike="noStrike" spc="-1" dirty="0">
                <a:solidFill>
                  <a:srgbClr val="FFFBF0"/>
                </a:solidFill>
                <a:latin typeface="Times New Roman"/>
                <a:ea typeface="Times New Roman"/>
              </a:rPr>
              <a:t>A.P. Shah Institute of Technology</a:t>
            </a:r>
            <a:r>
              <a:rPr dirty="0"/>
              <a:t/>
            </a:r>
            <a:br>
              <a:rPr dirty="0"/>
            </a:br>
            <a:r>
              <a:rPr lang="en-IN" sz="2400" b="0" strike="noStrike" spc="-1" dirty="0">
                <a:solidFill>
                  <a:srgbClr val="FFFBF0"/>
                </a:solidFill>
                <a:latin typeface="Times New Roman"/>
                <a:ea typeface="Times New Roman"/>
              </a:rPr>
              <a:t>G.B.Road,Kasarvadavli, Thane(W), Mumbai-400615</a:t>
            </a:r>
            <a:r>
              <a:rPr dirty="0"/>
              <a:t/>
            </a:r>
            <a:br>
              <a:rPr dirty="0"/>
            </a:br>
            <a:r>
              <a:rPr lang="en-IN" sz="2400" b="0" strike="noStrike" spc="-1" dirty="0">
                <a:solidFill>
                  <a:srgbClr val="FFFBF0"/>
                </a:solidFill>
                <a:latin typeface="Times New Roman"/>
                <a:ea typeface="Times New Roman"/>
              </a:rPr>
              <a:t>UNIVERSITY OF MUMBAI</a:t>
            </a:r>
            <a:r>
              <a:rPr dirty="0"/>
              <a:t/>
            </a:r>
            <a:br>
              <a:rPr dirty="0"/>
            </a:br>
            <a:r>
              <a:rPr lang="en-IN" sz="2400" b="0" strike="noStrike" spc="-1" dirty="0">
                <a:solidFill>
                  <a:srgbClr val="FFFBF0"/>
                </a:solidFill>
                <a:latin typeface="Times New Roman"/>
                <a:ea typeface="Times New Roman"/>
              </a:rPr>
              <a:t>Academic Year 2020-2021</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Benefits for environment &amp; Society</a:t>
            </a:r>
            <a:endParaRPr lang="en-IN" sz="3000" b="0" strike="noStrike" spc="-1" dirty="0">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gn="just">
              <a:lnSpc>
                <a:spcPct val="115000"/>
              </a:lnSpc>
              <a:buClr>
                <a:srgbClr val="000000"/>
              </a:buCl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Useful in the healthcare sector, mainly in rural areas, where there are limited facilities of resources and hospitals</a:t>
            </a:r>
            <a:r>
              <a:rPr lang="en-US" sz="1700" dirty="0" smtClean="0">
                <a:latin typeface="Times New Roman" panose="02020603050405020304" pitchFamily="18" charset="0"/>
                <a:cs typeface="Times New Roman" panose="02020603050405020304" pitchFamily="18" charset="0"/>
              </a:rPr>
              <a:t>.</a:t>
            </a:r>
          </a:p>
          <a:p>
            <a:pPr marL="400590" indent="-285750" algn="just">
              <a:lnSpc>
                <a:spcPct val="115000"/>
              </a:lnSpc>
              <a:buClr>
                <a:srgbClr val="000000"/>
              </a:buClr>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Extremely </a:t>
            </a:r>
            <a:r>
              <a:rPr lang="en-US" sz="1700" dirty="0">
                <a:latin typeface="Times New Roman" panose="02020603050405020304" pitchFamily="18" charset="0"/>
                <a:cs typeface="Times New Roman" panose="02020603050405020304" pitchFamily="18" charset="0"/>
              </a:rPr>
              <a:t>efficient for disabled and old-age people who cannot independently come for regular </a:t>
            </a:r>
            <a:r>
              <a:rPr lang="en-US" sz="1700" dirty="0" smtClean="0">
                <a:latin typeface="Times New Roman" panose="02020603050405020304" pitchFamily="18" charset="0"/>
                <a:cs typeface="Times New Roman" panose="02020603050405020304" pitchFamily="18" charset="0"/>
              </a:rPr>
              <a:t>checkups</a:t>
            </a:r>
          </a:p>
          <a:p>
            <a:pPr marL="400590" indent="-285750" algn="just">
              <a:lnSpc>
                <a:spcPct val="115000"/>
              </a:lnSpc>
              <a:buClr>
                <a:srgbClr val="000000"/>
              </a:buCl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With such feasibility of </a:t>
            </a:r>
            <a:r>
              <a:rPr lang="en-US" sz="1700" dirty="0" smtClean="0">
                <a:latin typeface="Times New Roman" panose="02020603050405020304" pitchFamily="18" charset="0"/>
                <a:cs typeface="Times New Roman" panose="02020603050405020304" pitchFamily="18" charset="0"/>
              </a:rPr>
              <a:t>web portal and chatbot</a:t>
            </a:r>
            <a:r>
              <a:rPr lang="en-US" sz="1700" dirty="0">
                <a:latin typeface="Times New Roman" panose="02020603050405020304" pitchFamily="18" charset="0"/>
                <a:cs typeface="Times New Roman" panose="02020603050405020304" pitchFamily="18" charset="0"/>
              </a:rPr>
              <a:t>, it will help decrease time and expenditure of patients. </a:t>
            </a:r>
            <a:endParaRPr lang="en-US" sz="1700" dirty="0" smtClean="0">
              <a:latin typeface="Times New Roman" panose="02020603050405020304" pitchFamily="18" charset="0"/>
              <a:cs typeface="Times New Roman" panose="02020603050405020304" pitchFamily="18" charset="0"/>
            </a:endParaRPr>
          </a:p>
          <a:p>
            <a:pPr marL="400590" indent="-285750" algn="just">
              <a:lnSpc>
                <a:spcPct val="115000"/>
              </a:lnSpc>
              <a:buClr>
                <a:srgbClr val="000000"/>
              </a:buClr>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Casing </a:t>
            </a:r>
            <a:r>
              <a:rPr lang="en-US" sz="1700" dirty="0">
                <a:latin typeface="Times New Roman" panose="02020603050405020304" pitchFamily="18" charset="0"/>
                <a:cs typeface="Times New Roman" panose="02020603050405020304" pitchFamily="18" charset="0"/>
              </a:rPr>
              <a:t>used for the development of a healthcare kit will be made from a biodegradable material. </a:t>
            </a:r>
            <a:endParaRPr lang="en-US" sz="1700" dirty="0" smtClean="0">
              <a:latin typeface="Times New Roman" panose="02020603050405020304" pitchFamily="18" charset="0"/>
              <a:cs typeface="Times New Roman" panose="02020603050405020304" pitchFamily="18" charset="0"/>
            </a:endParaRPr>
          </a:p>
          <a:p>
            <a:pPr marL="400590" indent="-285750" algn="just">
              <a:lnSpc>
                <a:spcPct val="115000"/>
              </a:lnSpc>
              <a:buClr>
                <a:srgbClr val="000000"/>
              </a:buClr>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As </a:t>
            </a:r>
            <a:r>
              <a:rPr lang="en-US" sz="1700" dirty="0">
                <a:latin typeface="Times New Roman" panose="02020603050405020304" pitchFamily="18" charset="0"/>
                <a:cs typeface="Times New Roman" panose="02020603050405020304" pitchFamily="18" charset="0"/>
              </a:rPr>
              <a:t>this kit doesn’t require any paperwork, we will be saving a lot of wood and electricity consumption. No waste will be generated. Therefore, it is not going to contribute to any sort of land pollution</a:t>
            </a:r>
            <a:r>
              <a:rPr lang="en-US" sz="1700" dirty="0" smtClean="0"/>
              <a:t>.</a:t>
            </a: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ClrTx/>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IoT</a:t>
            </a:r>
            <a:r>
              <a:rPr lang="en-US" sz="1700" dirty="0" smtClean="0">
                <a:solidFill>
                  <a:schemeClr val="tx1"/>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based</a:t>
            </a:r>
            <a:r>
              <a:rPr lang="en-US" sz="1700" dirty="0" smtClean="0">
                <a:solidFill>
                  <a:schemeClr val="tx1"/>
                </a:solidFill>
                <a:latin typeface="Times New Roman" panose="02020603050405020304" pitchFamily="18" charset="0"/>
                <a:cs typeface="Times New Roman" panose="02020603050405020304" pitchFamily="18" charset="0"/>
              </a:rPr>
              <a:t> Health care kit consisting of:</a:t>
            </a:r>
          </a:p>
          <a:p>
            <a:pPr marL="742950" lvl="1" indent="-285750" algn="just">
              <a:buClrTx/>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Blood pressure sensor BMP 180</a:t>
            </a:r>
          </a:p>
          <a:p>
            <a:pPr marL="742950" lvl="1" indent="-285750" algn="just">
              <a:buClrTx/>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Temperature sensor TMP 36</a:t>
            </a:r>
          </a:p>
          <a:p>
            <a:pPr marL="742950" lvl="1" indent="-285750" algn="just">
              <a:buClrTx/>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Pulse </a:t>
            </a:r>
            <a:r>
              <a:rPr lang="en-US" sz="1700" smtClean="0">
                <a:solidFill>
                  <a:schemeClr val="tx1"/>
                </a:solidFill>
                <a:latin typeface="Times New Roman" panose="02020603050405020304" pitchFamily="18" charset="0"/>
                <a:cs typeface="Times New Roman" panose="02020603050405020304" pitchFamily="18" charset="0"/>
              </a:rPr>
              <a:t>Oximeter </a:t>
            </a:r>
            <a:r>
              <a:rPr lang="en-US" sz="1700" smtClean="0">
                <a:solidFill>
                  <a:schemeClr val="tx1"/>
                </a:solidFill>
                <a:latin typeface="Times New Roman" panose="02020603050405020304" pitchFamily="18" charset="0"/>
                <a:cs typeface="Times New Roman" panose="02020603050405020304" pitchFamily="18" charset="0"/>
              </a:rPr>
              <a:t>MAX30100</a:t>
            </a:r>
            <a:endParaRPr lang="en-US" sz="1700" dirty="0" smtClean="0">
              <a:solidFill>
                <a:schemeClr val="tx1"/>
              </a:solidFill>
              <a:latin typeface="Times New Roman" panose="02020603050405020304" pitchFamily="18" charset="0"/>
              <a:cs typeface="Times New Roman" panose="02020603050405020304" pitchFamily="18" charset="0"/>
            </a:endParaRPr>
          </a:p>
          <a:p>
            <a:pPr marL="285750" indent="-285750" algn="just">
              <a:buClrTx/>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Kit is connected to Node-Red for database management.</a:t>
            </a:r>
          </a:p>
          <a:p>
            <a:pPr marL="285750" indent="-285750" algn="just">
              <a:buClrTx/>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Website based application for better understanding of data and easy usability.</a:t>
            </a:r>
          </a:p>
          <a:p>
            <a:pPr marL="285750" indent="-285750" algn="just">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Integration of Chatbot in the application programmed with Rasa. </a:t>
            </a:r>
          </a:p>
          <a:p>
            <a:pPr marL="11484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86" y="1485806"/>
            <a:ext cx="8862828" cy="2171888"/>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Description Of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5"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a:xfrm>
            <a:off x="311760" y="1334462"/>
            <a:ext cx="4606636" cy="29597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135" y="134096"/>
            <a:ext cx="3911801" cy="466749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2.4 Activity diagram</a:t>
            </a:r>
            <a:endParaRPr lang="en-IN" sz="3000" b="0" strike="noStrike" spc="-1">
              <a:latin typeface="Arial"/>
            </a:endParaRPr>
          </a:p>
        </p:txBody>
      </p:sp>
      <p:sp>
        <p:nvSpPr>
          <p:cNvPr id="107" name="CustomShape 2"/>
          <p:cNvSpPr/>
          <p:nvPr/>
        </p:nvSpPr>
        <p:spPr>
          <a:xfrm>
            <a:off x="311760" y="1171439"/>
            <a:ext cx="8519760" cy="3883151"/>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218" y="1045315"/>
            <a:ext cx="3366243" cy="34089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34" y="1045315"/>
            <a:ext cx="4107471" cy="3408921"/>
          </a:xfrm>
          <a:prstGeom prst="rect">
            <a:avLst/>
          </a:prstGeom>
        </p:spPr>
      </p:pic>
      <p:sp>
        <p:nvSpPr>
          <p:cNvPr id="4" name="TextBox 3"/>
          <p:cNvSpPr txBox="1"/>
          <p:nvPr/>
        </p:nvSpPr>
        <p:spPr>
          <a:xfrm>
            <a:off x="688434" y="4606636"/>
            <a:ext cx="4107471"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Activity diagram of a patient consulting a doctor in our system</a:t>
            </a:r>
            <a:endParaRPr lang="en-US" sz="11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36529" y="4623608"/>
            <a:ext cx="4107471" cy="261610"/>
          </a:xfrm>
          <a:prstGeom prst="rect">
            <a:avLst/>
          </a:prstGeom>
          <a:noFill/>
        </p:spPr>
        <p:txBody>
          <a:bodyPr wrap="square" rtlCol="0">
            <a:spAutoFit/>
          </a:bodyPr>
          <a:lstStyle/>
          <a:p>
            <a:r>
              <a:rPr lang="en-US" sz="1100" dirty="0" smtClean="0">
                <a:latin typeface="Times New Roman" panose="02020603050405020304" pitchFamily="18" charset="0"/>
                <a:cs typeface="Times New Roman" panose="02020603050405020304" pitchFamily="18" charset="0"/>
              </a:rPr>
              <a:t>Activity diagram of  doctor viewing the request in our system</a:t>
            </a:r>
            <a:endParaRPr lang="en-US" sz="1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2.5 Class Diagram</a:t>
            </a:r>
            <a:endParaRPr lang="en-IN" sz="3000" b="0" strike="noStrike" spc="-1">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620" y="1094661"/>
            <a:ext cx="4610816" cy="355015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Old Standard TT"/>
              </a:rPr>
              <a:t>3. Implementation</a:t>
            </a:r>
            <a:endParaRPr lang="en-IN" sz="4200" b="1" strike="noStrike" spc="-1" dirty="0">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3.1</a:t>
            </a:r>
            <a:r>
              <a:rPr lang="en-IN" sz="3000" b="1" strike="noStrike" spc="-1" dirty="0" smtClean="0">
                <a:solidFill>
                  <a:srgbClr val="000000"/>
                </a:solidFill>
                <a:latin typeface="Times New Roman"/>
                <a:ea typeface="Times New Roman"/>
              </a:rPr>
              <a:t> Implementation </a:t>
            </a:r>
            <a:endParaRPr lang="en-IN" sz="3000" b="0" strike="noStrike" spc="-1" dirty="0">
              <a:latin typeface="Arial"/>
            </a:endParaRPr>
          </a:p>
        </p:txBody>
      </p:sp>
      <p:pic>
        <p:nvPicPr>
          <p:cNvPr id="5" name="Picture 2" descr="https://lh6.googleusercontent.com/9Z2d61eim351waKyZ9r73GhRNSYit9O02538scQCzcxSGmX3OxtzvclxtVXNKmzgyOrNsd51Q2ymbI2jP9A18GhhOJC_-XxIsAzixa3B1XgHBDgGAnkMrTbaTSq5qdA1Ozef0M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58" y="1126593"/>
            <a:ext cx="71247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2479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3.2</a:t>
            </a:r>
            <a:r>
              <a:rPr lang="en-IN" sz="3000" b="1" strike="noStrike" spc="-1" dirty="0" smtClean="0">
                <a:solidFill>
                  <a:srgbClr val="000000"/>
                </a:solidFill>
                <a:latin typeface="Times New Roman"/>
                <a:ea typeface="Times New Roman"/>
              </a:rPr>
              <a:t> Implementation – Health kit GUI </a:t>
            </a:r>
            <a:endParaRPr lang="en-IN" sz="30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22" y="3099256"/>
            <a:ext cx="2981805" cy="170736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127" y="1211462"/>
            <a:ext cx="2991400" cy="173365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640" y="3090585"/>
            <a:ext cx="2979969" cy="171603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640" y="1211462"/>
            <a:ext cx="2979969" cy="1711173"/>
          </a:xfrm>
          <a:prstGeom prst="rect">
            <a:avLst/>
          </a:prstGeom>
        </p:spPr>
      </p:pic>
    </p:spTree>
    <p:extLst>
      <p:ext uri="{BB962C8B-B14F-4D97-AF65-F5344CB8AC3E}">
        <p14:creationId xmlns:p14="http://schemas.microsoft.com/office/powerpoint/2010/main" val="2667667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IN" sz="1800" b="0" strike="noStrike" spc="-1" dirty="0" smtClean="0">
                <a:latin typeface="Times New Roman"/>
                <a:ea typeface="Times New Roman"/>
              </a:rPr>
              <a:t>A </a:t>
            </a:r>
            <a:r>
              <a:rPr lang="en-IN" sz="1800" b="0" strike="noStrike" spc="-1" dirty="0">
                <a:latin typeface="Times New Roman"/>
                <a:ea typeface="Times New Roman"/>
              </a:rPr>
              <a:t>Project Report on</a:t>
            </a:r>
            <a:r>
              <a:rPr dirty="0"/>
              <a:t/>
            </a:r>
            <a:br>
              <a:rPr dirty="0"/>
            </a:br>
            <a:r>
              <a:rPr lang="en-IN" sz="2400" b="1" strike="noStrike" spc="-1" dirty="0" smtClean="0">
                <a:latin typeface="Times New Roman"/>
                <a:ea typeface="Times New Roman"/>
              </a:rPr>
              <a:t>IoT </a:t>
            </a:r>
            <a:r>
              <a:rPr lang="en-IN" sz="2400" b="1" spc="-1" dirty="0" smtClean="0">
                <a:latin typeface="Times New Roman"/>
                <a:ea typeface="Times New Roman"/>
              </a:rPr>
              <a:t>based Healthcare ki</a:t>
            </a:r>
            <a:r>
              <a:rPr lang="en-IN" sz="2400" b="1" strike="noStrike" spc="-1" dirty="0" smtClean="0">
                <a:latin typeface="Times New Roman"/>
                <a:ea typeface="Times New Roman"/>
              </a:rPr>
              <a:t>t with Chatbot</a:t>
            </a:r>
            <a:r>
              <a:rPr dirty="0"/>
              <a:t/>
            </a:r>
            <a:br>
              <a:rPr dirty="0"/>
            </a:br>
            <a:r>
              <a:rPr lang="en-IN" sz="1800" b="0" strike="noStrike" spc="-1" dirty="0">
                <a:latin typeface="Times New Roman"/>
                <a:ea typeface="Times New Roman"/>
              </a:rPr>
              <a:t>Submitted in partial </a:t>
            </a:r>
            <a:r>
              <a:rPr lang="en-IN" sz="1800" b="0" strike="noStrike" spc="-1" dirty="0" smtClean="0">
                <a:latin typeface="Times New Roman"/>
                <a:ea typeface="Times New Roman"/>
              </a:rPr>
              <a:t>fulfilment </a:t>
            </a:r>
            <a:r>
              <a:rPr lang="en-IN" sz="1800" b="0" strike="noStrike" spc="-1" dirty="0">
                <a:latin typeface="Times New Roman"/>
                <a:ea typeface="Times New Roman"/>
              </a:rPr>
              <a:t>of the degree of</a:t>
            </a:r>
            <a:r>
              <a:rPr dirty="0"/>
              <a:t/>
            </a:r>
            <a:br>
              <a:rPr dirty="0"/>
            </a:br>
            <a:r>
              <a:rPr lang="en-IN" sz="1800" b="0" strike="noStrike" spc="-1" dirty="0">
                <a:latin typeface="Times New Roman"/>
                <a:ea typeface="Times New Roman"/>
              </a:rPr>
              <a:t>Bachelor of Engineering(Sem-8</a:t>
            </a:r>
            <a:r>
              <a:rPr lang="en-IN" sz="1800" b="0" strike="noStrike" spc="-1" dirty="0" smtClean="0">
                <a:latin typeface="Times New Roman"/>
                <a:ea typeface="Times New Roman"/>
              </a:rPr>
              <a:t>)</a:t>
            </a:r>
          </a:p>
          <a:p>
            <a:pPr algn="ctr">
              <a:lnSpc>
                <a:spcPct val="100000"/>
              </a:lnSpc>
            </a:pPr>
            <a:r>
              <a:rPr dirty="0"/>
              <a:t/>
            </a:r>
            <a:br>
              <a:rPr dirty="0"/>
            </a:br>
            <a:r>
              <a:rPr lang="en-IN" sz="1800" b="0" strike="noStrike" spc="-1" dirty="0">
                <a:solidFill>
                  <a:srgbClr val="FFFBF0"/>
                </a:solidFill>
                <a:latin typeface="Times New Roman"/>
                <a:ea typeface="Times New Roman"/>
              </a:rPr>
              <a:t>in</a:t>
            </a:r>
            <a:r>
              <a:rPr dirty="0"/>
              <a:t/>
            </a:r>
            <a:br>
              <a:rPr dirty="0"/>
            </a:br>
            <a:r>
              <a:rPr lang="en-IN" sz="1800" b="1" strike="noStrike" spc="-1" dirty="0">
                <a:solidFill>
                  <a:srgbClr val="FFFBF0"/>
                </a:solidFill>
                <a:latin typeface="Times New Roman"/>
                <a:ea typeface="Times New Roman"/>
              </a:rPr>
              <a:t>INFORMATION TECHNOLOGY</a:t>
            </a:r>
            <a:r>
              <a:rPr dirty="0"/>
              <a:t/>
            </a:r>
            <a:br>
              <a:rPr dirty="0"/>
            </a:br>
            <a:r>
              <a:rPr lang="en-IN" sz="1800" b="0" strike="noStrike" spc="-1" dirty="0" smtClean="0">
                <a:solidFill>
                  <a:srgbClr val="FFFBF0"/>
                </a:solidFill>
                <a:latin typeface="Times New Roman"/>
                <a:ea typeface="Times New Roman"/>
              </a:rPr>
              <a:t>By</a:t>
            </a:r>
            <a:r>
              <a:rPr dirty="0" smtClean="0">
                <a:solidFill>
                  <a:schemeClr val="bg1"/>
                </a:solidFill>
              </a:rPr>
              <a:t/>
            </a:r>
            <a:br>
              <a:rPr dirty="0" smtClean="0">
                <a:solidFill>
                  <a:schemeClr val="bg1"/>
                </a:solidFill>
              </a:rPr>
            </a:br>
            <a:r>
              <a:rPr lang="en-IN" spc="-1" dirty="0" smtClean="0">
                <a:solidFill>
                  <a:schemeClr val="bg1"/>
                </a:solidFill>
                <a:latin typeface="Times New Roman"/>
              </a:rPr>
              <a:t>A</a:t>
            </a:r>
            <a:r>
              <a:rPr lang="en-IN" sz="1800" b="0" strike="noStrike" spc="-1" dirty="0" smtClean="0">
                <a:solidFill>
                  <a:schemeClr val="bg1"/>
                </a:solidFill>
                <a:latin typeface="Times New Roman"/>
                <a:ea typeface="Times New Roman"/>
              </a:rPr>
              <a:t>kshata Singh(17104033)</a:t>
            </a:r>
          </a:p>
          <a:p>
            <a:pPr algn="ctr">
              <a:lnSpc>
                <a:spcPct val="100000"/>
              </a:lnSpc>
            </a:pPr>
            <a:r>
              <a:rPr lang="en-IN" spc="-1" dirty="0">
                <a:solidFill>
                  <a:schemeClr val="bg1"/>
                </a:solidFill>
                <a:latin typeface="Times New Roman"/>
                <a:ea typeface="Times New Roman"/>
              </a:rPr>
              <a:t>P</a:t>
            </a:r>
            <a:r>
              <a:rPr lang="en-IN" spc="-1" dirty="0" smtClean="0">
                <a:solidFill>
                  <a:schemeClr val="bg1"/>
                </a:solidFill>
                <a:latin typeface="Times New Roman"/>
                <a:ea typeface="Times New Roman"/>
              </a:rPr>
              <a:t>urvika Gaikar(15104027)</a:t>
            </a:r>
            <a:r>
              <a:rPr lang="en-IN" dirty="0" smtClean="0"/>
              <a:t/>
            </a:r>
            <a:br>
              <a:rPr lang="en-IN" dirty="0" smtClean="0"/>
            </a:br>
            <a:r>
              <a:rPr lang="en-IN" spc="-1" dirty="0" smtClean="0">
                <a:solidFill>
                  <a:schemeClr val="bg1"/>
                </a:solidFill>
                <a:latin typeface="Times New Roman"/>
              </a:rPr>
              <a:t>Sh</a:t>
            </a:r>
            <a:r>
              <a:rPr lang="en-IN" spc="-1" dirty="0" smtClean="0">
                <a:solidFill>
                  <a:schemeClr val="bg1"/>
                </a:solidFill>
                <a:latin typeface="Times New Roman"/>
                <a:ea typeface="Times New Roman"/>
              </a:rPr>
              <a:t>reya </a:t>
            </a:r>
            <a:r>
              <a:rPr lang="en-IN" spc="-1" dirty="0">
                <a:solidFill>
                  <a:schemeClr val="bg1"/>
                </a:solidFill>
                <a:latin typeface="Times New Roman"/>
                <a:ea typeface="Times New Roman"/>
              </a:rPr>
              <a:t>Bhutada(17104019)</a:t>
            </a:r>
            <a:r>
              <a:rPr dirty="0" smtClean="0">
                <a:solidFill>
                  <a:schemeClr val="bg1"/>
                </a:solidFill>
              </a:rPr>
              <a:t/>
            </a:r>
            <a:br>
              <a:rPr dirty="0" smtClean="0">
                <a:solidFill>
                  <a:schemeClr val="bg1"/>
                </a:solidFill>
              </a:rPr>
            </a:br>
            <a:r>
              <a:rPr dirty="0" smtClean="0"/>
              <a:t/>
            </a:r>
            <a:br>
              <a:rPr dirty="0" smtClean="0"/>
            </a:br>
            <a:r>
              <a:rPr lang="en-IN" sz="1800" b="0" strike="noStrike" spc="-1" dirty="0" smtClean="0">
                <a:solidFill>
                  <a:srgbClr val="FFFBF0"/>
                </a:solidFill>
                <a:latin typeface="Times New Roman"/>
                <a:ea typeface="Times New Roman"/>
              </a:rPr>
              <a:t>Under the Guidance of</a:t>
            </a:r>
            <a:r>
              <a:rPr dirty="0" smtClean="0"/>
              <a:t/>
            </a:r>
            <a:br>
              <a:rPr dirty="0" smtClean="0"/>
            </a:br>
            <a:r>
              <a:rPr lang="en-US" spc="-1" dirty="0">
                <a:solidFill>
                  <a:schemeClr val="bg1"/>
                </a:solidFill>
                <a:latin typeface="Times New Roman"/>
              </a:rPr>
              <a:t>Prof</a:t>
            </a:r>
            <a:r>
              <a:rPr lang="en-US" dirty="0" smtClean="0">
                <a:solidFill>
                  <a:schemeClr val="bg1"/>
                </a:solidFill>
              </a:rPr>
              <a:t>. </a:t>
            </a:r>
            <a:r>
              <a:rPr lang="en-IN" spc="-1" dirty="0" smtClean="0">
                <a:solidFill>
                  <a:schemeClr val="bg1"/>
                </a:solidFill>
                <a:latin typeface="Times New Roman"/>
              </a:rPr>
              <a:t>Kaushiki Upadhyaya</a:t>
            </a:r>
          </a:p>
          <a:p>
            <a:pPr algn="ctr">
              <a:lnSpc>
                <a:spcPct val="100000"/>
              </a:lnSpc>
            </a:pPr>
            <a:r>
              <a:rPr lang="en-US" spc="-1" dirty="0">
                <a:solidFill>
                  <a:schemeClr val="bg1"/>
                </a:solidFill>
                <a:latin typeface="Times New Roman"/>
              </a:rPr>
              <a:t>Prof</a:t>
            </a:r>
            <a:r>
              <a:rPr lang="en-US" dirty="0">
                <a:solidFill>
                  <a:schemeClr val="bg1"/>
                </a:solidFill>
              </a:rPr>
              <a:t>. </a:t>
            </a:r>
            <a:r>
              <a:rPr lang="en-IN" spc="-1" dirty="0" smtClean="0">
                <a:solidFill>
                  <a:srgbClr val="FFFBF0"/>
                </a:solidFill>
                <a:latin typeface="Times New Roman"/>
              </a:rPr>
              <a:t>Vishal Badgujar</a:t>
            </a:r>
            <a:r>
              <a:rPr dirty="0" smtClean="0"/>
              <a:t/>
            </a:r>
            <a:br>
              <a:rPr dirty="0" smtClean="0"/>
            </a:br>
            <a:r>
              <a:rPr dirty="0" smtClean="0"/>
              <a:t/>
            </a:r>
            <a:br>
              <a:rPr dirty="0" smtClean="0"/>
            </a:br>
            <a:r>
              <a:rPr dirty="0" smtClean="0"/>
              <a:t/>
            </a:r>
            <a:br>
              <a:rPr dirty="0" smtClean="0"/>
            </a:br>
            <a:r>
              <a:rPr dirty="0" smtClean="0"/>
              <a:t/>
            </a:r>
            <a:br>
              <a:rPr dirty="0" smtClean="0"/>
            </a:br>
            <a:r>
              <a:rPr dirty="0" smtClean="0"/>
              <a:t/>
            </a:r>
            <a:br>
              <a:rPr dirty="0" smtClean="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84018" y="451887"/>
            <a:ext cx="8749146"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3.4 </a:t>
            </a:r>
            <a:r>
              <a:rPr lang="en-IN" sz="3000" b="1" strike="noStrike" spc="-1" dirty="0" smtClean="0">
                <a:solidFill>
                  <a:srgbClr val="000000"/>
                </a:solidFill>
                <a:latin typeface="Times New Roman"/>
                <a:ea typeface="Times New Roman"/>
              </a:rPr>
              <a:t>Implementation – Sensor to Cloud flow diagram</a:t>
            </a:r>
            <a:endParaRPr lang="en-IN" sz="3000" b="0" strike="noStrike" spc="-1" dirty="0">
              <a:latin typeface="Arial"/>
            </a:endParaRPr>
          </a:p>
        </p:txBody>
      </p:sp>
      <p:pic>
        <p:nvPicPr>
          <p:cNvPr id="5122" name="Picture 2" descr="https://lh5.googleusercontent.com/f8XOOHkDoYjavJmxmT7161IsiY5bOg4hBktPExiUFFJ9zxfybZq4M9AuC2ihMdVFKj0-DD4sfxzrm1H3J14QJVVwzGdXMFY_bg_r-65idtE4QNJyG2MECWH7Ppchb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527" y="1126592"/>
            <a:ext cx="6429375" cy="1524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2872" y="2650593"/>
            <a:ext cx="4175182" cy="369332"/>
          </a:xfrm>
          <a:prstGeom prst="rect">
            <a:avLst/>
          </a:prstGeom>
        </p:spPr>
        <p:txBody>
          <a:bodyPr wrap="none">
            <a:spAutoFit/>
          </a:bodyPr>
          <a:lstStyle/>
          <a:p>
            <a:pPr algn="ctr"/>
            <a:r>
              <a:rPr lang="en-US" b="1" dirty="0">
                <a:solidFill>
                  <a:srgbClr val="000000"/>
                </a:solidFill>
                <a:latin typeface="Times New Roman" panose="02020603050405020304" pitchFamily="18" charset="0"/>
              </a:rPr>
              <a:t>Fig. Flow diagram of storing sensor data</a:t>
            </a:r>
            <a:endParaRPr lang="en-US" dirty="0"/>
          </a:p>
        </p:txBody>
      </p:sp>
      <p:pic>
        <p:nvPicPr>
          <p:cNvPr id="5124" name="Picture 4" descr="https://lh4.googleusercontent.com/xo5pIj9Ur6ylCbsMJAsoKj2nzQ1dujTTc4t8SvbZwddTu4JuNP3BFV7yx68pcoDuFgs1PmkQxRvmfqm95ze-h3EK77QWHelMSTVf-hLtHwMqxk08aoMfBGrVa0JnW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26" y="3248525"/>
            <a:ext cx="6429375" cy="1295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2033141"/>
            <a:ext cx="4572000" cy="646331"/>
          </a:xfrm>
          <a:prstGeom prst="rect">
            <a:avLst/>
          </a:prstGeom>
        </p:spPr>
        <p:txBody>
          <a:bodyPr>
            <a:spAutoFit/>
          </a:bodyPr>
          <a:lstStyle/>
          <a:p>
            <a:r>
              <a:rPr lang="en-US" dirty="0"/>
              <a:t/>
            </a:r>
            <a:br>
              <a:rPr lang="en-US" dirty="0"/>
            </a:br>
            <a:endParaRPr lang="en-US" dirty="0"/>
          </a:p>
        </p:txBody>
      </p:sp>
      <p:sp>
        <p:nvSpPr>
          <p:cNvPr id="6" name="Rectangle 5"/>
          <p:cNvSpPr/>
          <p:nvPr/>
        </p:nvSpPr>
        <p:spPr>
          <a:xfrm>
            <a:off x="2063892" y="4543926"/>
            <a:ext cx="4453142" cy="369332"/>
          </a:xfrm>
          <a:prstGeom prst="rect">
            <a:avLst/>
          </a:prstGeom>
        </p:spPr>
        <p:txBody>
          <a:bodyPr wrap="none">
            <a:spAutoFit/>
          </a:bodyPr>
          <a:lstStyle/>
          <a:p>
            <a:pPr algn="ctr">
              <a:spcBef>
                <a:spcPts val="1200"/>
              </a:spcBef>
              <a:spcAft>
                <a:spcPts val="1200"/>
              </a:spcAft>
            </a:pPr>
            <a:r>
              <a:rPr lang="en-US" b="1" dirty="0">
                <a:solidFill>
                  <a:srgbClr val="000000"/>
                </a:solidFill>
                <a:latin typeface="Times New Roman" panose="02020603050405020304" pitchFamily="18" charset="0"/>
              </a:rPr>
              <a:t>Fig. Flow diagram of retrieving sensor data</a:t>
            </a:r>
            <a:endParaRPr lang="en-US" dirty="0"/>
          </a:p>
        </p:txBody>
      </p:sp>
    </p:spTree>
    <p:extLst>
      <p:ext uri="{BB962C8B-B14F-4D97-AF65-F5344CB8AC3E}">
        <p14:creationId xmlns:p14="http://schemas.microsoft.com/office/powerpoint/2010/main" val="20593209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3.5 Implementation – Rasa Chatbot on Terminal</a:t>
            </a:r>
            <a:endParaRPr lang="en-IN" sz="3000" b="0" strike="noStrike" spc="-1" dirty="0">
              <a:latin typeface="Arial"/>
            </a:endParaRPr>
          </a:p>
        </p:txBody>
      </p:sp>
      <p:pic>
        <p:nvPicPr>
          <p:cNvPr id="4" name="image6.jpeg"/>
          <p:cNvPicPr/>
          <p:nvPr/>
        </p:nvPicPr>
        <p:blipFill>
          <a:blip r:embed="rId2" cstate="print"/>
          <a:stretch>
            <a:fillRect/>
          </a:stretch>
        </p:blipFill>
        <p:spPr>
          <a:xfrm>
            <a:off x="1586288" y="1319703"/>
            <a:ext cx="5500312" cy="3411624"/>
          </a:xfrm>
          <a:prstGeom prst="rect">
            <a:avLst/>
          </a:prstGeom>
        </p:spPr>
      </p:pic>
    </p:spTree>
    <p:extLst>
      <p:ext uri="{BB962C8B-B14F-4D97-AF65-F5344CB8AC3E}">
        <p14:creationId xmlns:p14="http://schemas.microsoft.com/office/powerpoint/2010/main" val="24226426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4.1 Testing </a:t>
            </a:r>
            <a:r>
              <a:rPr lang="en-IN" sz="3000" b="1" strike="noStrike" spc="-1" dirty="0" smtClean="0">
                <a:solidFill>
                  <a:srgbClr val="000000"/>
                </a:solidFill>
                <a:latin typeface="Times New Roman"/>
                <a:ea typeface="Times New Roman"/>
              </a:rPr>
              <a:t>– Circuit Diagram</a:t>
            </a:r>
            <a:endParaRPr lang="en-IN" sz="30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10" y="1057320"/>
            <a:ext cx="7218217" cy="3870068"/>
          </a:xfrm>
          <a:prstGeom prst="rect">
            <a:avLst/>
          </a:prstGeom>
        </p:spPr>
      </p:pic>
    </p:spTree>
    <p:extLst>
      <p:ext uri="{BB962C8B-B14F-4D97-AF65-F5344CB8AC3E}">
        <p14:creationId xmlns:p14="http://schemas.microsoft.com/office/powerpoint/2010/main" val="31050323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4.1 Testing – Node Red</a:t>
            </a:r>
            <a:endParaRPr lang="en-IN" sz="3000" b="0" strike="noStrike" spc="-1" dirty="0">
              <a:latin typeface="Arial"/>
            </a:endParaRPr>
          </a:p>
        </p:txBody>
      </p:sp>
      <p:pic>
        <p:nvPicPr>
          <p:cNvPr id="6146" name="Picture 2" descr="https://lh3.googleusercontent.com/SL-ziy0GFpOUUC0s-bwQnDM3rvDoqlp694lVlp8T0j2QNNA1IDJqpLUQZR9diPx9eR3BEIM5TZoxqD8sc4S3gmHKMDslwDs4a9Xb12e-3yXTOdt9xUP7PiiMkGmJ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60" y="1831252"/>
            <a:ext cx="8463584" cy="180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27260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4.2 Testing</a:t>
            </a:r>
            <a:endParaRPr lang="en-IN" sz="3000" b="0" strike="noStrike" spc="-1" dirty="0">
              <a:latin typeface="Arial"/>
            </a:endParaRPr>
          </a:p>
        </p:txBody>
      </p:sp>
      <p:pic>
        <p:nvPicPr>
          <p:cNvPr id="7170" name="Picture 2" descr="https://lh6.googleusercontent.com/Y58RMJOCTmXh01gLft1GDEnF-MG1_N-Kn94Y6dXVCjAGUChWs_JWg6NKcM8RlVIyCfC5Mpmhz9h60MwaxdPJDDvGox4n13luGVx1OGBBfCNm-MLV8eYsRaxNnFoH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60" y="1429038"/>
            <a:ext cx="7159291" cy="296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578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4.4 Testing – Database Management</a:t>
            </a:r>
            <a:endParaRPr lang="en-IN" sz="30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82" y="1833527"/>
            <a:ext cx="8658338" cy="1393318"/>
          </a:xfrm>
          <a:prstGeom prst="rect">
            <a:avLst/>
          </a:prstGeom>
        </p:spPr>
      </p:pic>
    </p:spTree>
    <p:extLst>
      <p:ext uri="{BB962C8B-B14F-4D97-AF65-F5344CB8AC3E}">
        <p14:creationId xmlns:p14="http://schemas.microsoft.com/office/powerpoint/2010/main" val="30572917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4.5 Testing – API testing</a:t>
            </a:r>
            <a:endParaRPr lang="en-IN" sz="3000" b="0" strike="noStrike" spc="-1" dirty="0">
              <a:latin typeface="Arial"/>
            </a:endParaRPr>
          </a:p>
        </p:txBody>
      </p:sp>
      <p:pic>
        <p:nvPicPr>
          <p:cNvPr id="8194" name="Picture 2" descr="https://lh5.googleusercontent.com/caNWhASpgln_RFwXrdEaQAEDzoMnIeKBEaCazefOVkslR1N5XEsJcQZyw5xwlZ-F9OLPRGRa34AwvaVn645k9oFR9vik_CLw72hzoMCNIaFrZ86_f8ftoNEaY6HYV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390" y="1106921"/>
            <a:ext cx="4704483" cy="365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2282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4.6 </a:t>
            </a:r>
            <a:r>
              <a:rPr lang="en-IN" sz="3000" b="1" spc="-1" dirty="0">
                <a:solidFill>
                  <a:srgbClr val="000000"/>
                </a:solidFill>
                <a:latin typeface="Times New Roman"/>
                <a:ea typeface="Times New Roman"/>
              </a:rPr>
              <a:t>Testing– </a:t>
            </a:r>
            <a:r>
              <a:rPr lang="en-IN" sz="3000" b="1" spc="-1" dirty="0" smtClean="0">
                <a:solidFill>
                  <a:srgbClr val="000000"/>
                </a:solidFill>
                <a:latin typeface="Times New Roman"/>
                <a:ea typeface="Times New Roman"/>
              </a:rPr>
              <a:t>Health Bot</a:t>
            </a:r>
            <a:endParaRPr lang="en-IN" sz="3000" b="0" strike="noStrike" spc="-1" dirty="0">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297" y="1159384"/>
            <a:ext cx="6144686" cy="3717534"/>
          </a:xfrm>
          <a:prstGeom prst="rect">
            <a:avLst/>
          </a:prstGeom>
        </p:spPr>
      </p:pic>
    </p:spTree>
    <p:extLst>
      <p:ext uri="{BB962C8B-B14F-4D97-AF65-F5344CB8AC3E}">
        <p14:creationId xmlns:p14="http://schemas.microsoft.com/office/powerpoint/2010/main" val="780695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5.1 Results – Web-based portal </a:t>
            </a:r>
            <a:endParaRPr lang="en-IN" sz="3000" b="0" strike="noStrike" spc="-1" dirty="0">
              <a:latin typeface="Aria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72" y="1057320"/>
            <a:ext cx="7626927" cy="3655816"/>
          </a:xfrm>
          <a:prstGeom prst="rect">
            <a:avLst/>
          </a:prstGeom>
        </p:spPr>
      </p:pic>
    </p:spTree>
    <p:extLst>
      <p:ext uri="{BB962C8B-B14F-4D97-AF65-F5344CB8AC3E}">
        <p14:creationId xmlns:p14="http://schemas.microsoft.com/office/powerpoint/2010/main" val="14836760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5.2 Results – Patient Side</a:t>
            </a:r>
            <a:endParaRPr lang="en-IN" sz="30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703" y="1057320"/>
            <a:ext cx="7526842" cy="3607189"/>
          </a:xfrm>
          <a:prstGeom prst="rect">
            <a:avLst/>
          </a:prstGeom>
        </p:spPr>
      </p:pic>
    </p:spTree>
    <p:extLst>
      <p:ext uri="{BB962C8B-B14F-4D97-AF65-F5344CB8AC3E}">
        <p14:creationId xmlns:p14="http://schemas.microsoft.com/office/powerpoint/2010/main" val="4595444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5.3 Results – Doctor adding schedule </a:t>
            </a:r>
            <a:endParaRPr lang="en-IN" sz="30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60" y="1208976"/>
            <a:ext cx="7313803" cy="3099788"/>
          </a:xfrm>
          <a:prstGeom prst="rect">
            <a:avLst/>
          </a:prstGeom>
        </p:spPr>
      </p:pic>
    </p:spTree>
    <p:extLst>
      <p:ext uri="{BB962C8B-B14F-4D97-AF65-F5344CB8AC3E}">
        <p14:creationId xmlns:p14="http://schemas.microsoft.com/office/powerpoint/2010/main" val="36056802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5.4 Results – Appointments scheduled for Doctor </a:t>
            </a:r>
            <a:endParaRPr lang="en-IN" sz="3000" b="0" strike="noStrike" spc="-1" dirty="0">
              <a:latin typeface="Arial"/>
            </a:endParaRPr>
          </a:p>
        </p:txBody>
      </p:sp>
      <p:pic>
        <p:nvPicPr>
          <p:cNvPr id="6" name="Picture 2" descr="https://lh4.googleusercontent.com/gfR4F0xwCCdz1ZN3wdEl1-O5HVmd9T_og8i08_Prib2K0hg_mjECKY3RKx7MgIsw1YSV2Qyq5mPaE0u0boDKH-pPlDj3wd8boxlcec-Tjk0d6B62uCPltgfqLj7X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607" y="1259320"/>
            <a:ext cx="6997411" cy="351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168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5.5 Results – Health Parameters </a:t>
            </a:r>
            <a:endParaRPr lang="en-IN" sz="3000" b="0" strike="noStrike" spc="-1" dirty="0">
              <a:latin typeface="Arial"/>
            </a:endParaRPr>
          </a:p>
        </p:txBody>
      </p:sp>
      <p:pic>
        <p:nvPicPr>
          <p:cNvPr id="5" name="Picture 4" descr="https://lh4.googleusercontent.com/AZXl90gj_7duWZTs61luCgIxQYBK3rIWoGGZqTXmsiVr8t4CuRpKkx8LjOXnFpNzOk0iX_X0LClLsxXBMJyJeqqdud3at2-gBJLVMblvdBk7xcTDIeKA8YrAhQQf1Q"/>
          <p:cNvPicPr>
            <a:picLocks noChangeAspect="1" noChangeArrowheads="1"/>
          </p:cNvPicPr>
          <p:nvPr/>
        </p:nvPicPr>
        <p:blipFill rotWithShape="1">
          <a:blip r:embed="rId2">
            <a:extLst>
              <a:ext uri="{28A0092B-C50C-407E-A947-70E740481C1C}">
                <a14:useLocalDpi xmlns:a14="http://schemas.microsoft.com/office/drawing/2010/main" val="0"/>
              </a:ext>
            </a:extLst>
          </a:blip>
          <a:srcRect b="63676"/>
          <a:stretch/>
        </p:blipFill>
        <p:spPr bwMode="auto">
          <a:xfrm>
            <a:off x="928255" y="1057320"/>
            <a:ext cx="3456710" cy="37779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lh4.googleusercontent.com/AZXl90gj_7duWZTs61luCgIxQYBK3rIWoGGZqTXmsiVr8t4CuRpKkx8LjOXnFpNzOk0iX_X0LClLsxXBMJyJeqqdud3at2-gBJLVMblvdBk7xcTDIeKA8YrAhQQf1Q"/>
          <p:cNvPicPr>
            <a:picLocks noChangeAspect="1" noChangeArrowheads="1"/>
          </p:cNvPicPr>
          <p:nvPr/>
        </p:nvPicPr>
        <p:blipFill rotWithShape="1">
          <a:blip r:embed="rId2">
            <a:extLst>
              <a:ext uri="{28A0092B-C50C-407E-A947-70E740481C1C}">
                <a14:useLocalDpi xmlns:a14="http://schemas.microsoft.com/office/drawing/2010/main" val="0"/>
              </a:ext>
            </a:extLst>
          </a:blip>
          <a:srcRect t="37017"/>
          <a:stretch/>
        </p:blipFill>
        <p:spPr bwMode="auto">
          <a:xfrm>
            <a:off x="4626722" y="1057320"/>
            <a:ext cx="2833949" cy="377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36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5.6 Results – Admin Dashboard</a:t>
            </a:r>
            <a:endParaRPr lang="en-IN" sz="3000" b="0" strike="noStrike" spc="-1" dirty="0">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94" y="1118234"/>
            <a:ext cx="7973291" cy="3602189"/>
          </a:xfrm>
          <a:prstGeom prst="rect">
            <a:avLst/>
          </a:prstGeom>
        </p:spPr>
      </p:pic>
    </p:spTree>
    <p:extLst>
      <p:ext uri="{BB962C8B-B14F-4D97-AF65-F5344CB8AC3E}">
        <p14:creationId xmlns:p14="http://schemas.microsoft.com/office/powerpoint/2010/main" val="11099428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5.7 Results – Patient Management</a:t>
            </a:r>
            <a:endParaRPr lang="en-IN" sz="3000" b="0" strike="noStrike" spc="-1" dirty="0">
              <a:latin typeface="Arial"/>
            </a:endParaRPr>
          </a:p>
        </p:txBody>
      </p:sp>
      <p:pic>
        <p:nvPicPr>
          <p:cNvPr id="3074" name="Picture 2" descr="https://lh4.googleusercontent.com/GRyDj6o8gjYfoXArH7Tdh1ssiO97KukTnnjAY8JWBUdZYZLLkBzhdpXw2e5EDfsm5UbglsA3NZwKvZ0mTTwpzvAlp8bvn4DWbjyTsvzlw_lA1BOPCxN1NslniGv-Q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24" y="1057320"/>
            <a:ext cx="7973258" cy="386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0382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smtClean="0">
                <a:solidFill>
                  <a:srgbClr val="000000"/>
                </a:solidFill>
                <a:latin typeface="Times New Roman"/>
                <a:ea typeface="Times New Roman"/>
              </a:rPr>
              <a:t>5.8 Results – Doctor Management</a:t>
            </a:r>
            <a:endParaRPr lang="en-IN" sz="3000" b="0" strike="noStrike" spc="-1" dirty="0">
              <a:latin typeface="Arial"/>
            </a:endParaRPr>
          </a:p>
        </p:txBody>
      </p:sp>
      <p:pic>
        <p:nvPicPr>
          <p:cNvPr id="4098" name="Picture 2" descr="https://lh3.googleusercontent.com/-P5iFJ7-Xu2DphJmwCziKVdVPDndn-zObdmpIXxO20mQMKnZSVtqslUdVBRbevGZgszELnFB6iCX9wY1fjx0RMaBbOsRuqbtAWOByEvG4d-jfXptACPd3ojGwQwZ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79" y="1057320"/>
            <a:ext cx="7960303" cy="387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624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6. Conclusion and Future Scope</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6.1 Conclusion</a:t>
            </a:r>
            <a:endParaRPr lang="en-IN" sz="3000" b="0" strike="noStrike" spc="-1" dirty="0">
              <a:latin typeface="Arial"/>
            </a:endParaRPr>
          </a:p>
        </p:txBody>
      </p:sp>
      <p:sp>
        <p:nvSpPr>
          <p:cNvPr id="119" name="CustomShape 2"/>
          <p:cNvSpPr/>
          <p:nvPr/>
        </p:nvSpPr>
        <p:spPr>
          <a:xfrm>
            <a:off x="311760" y="1057320"/>
            <a:ext cx="8519760" cy="388875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The proposed system provides healthcare solutions anytime and anywhere.</a:t>
            </a:r>
          </a:p>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It will majorly benefit people living in the rural areas as well as the elderly and disabled people.</a:t>
            </a:r>
          </a:p>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Internet based Things system obtains real-time medical information about a patient and stores it in the cloud as Electronic Health Record which helps in data management.</a:t>
            </a:r>
          </a:p>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The health bot helps in better understanding of the medical terminologies and provides a customized service to the patients via text analysis. </a:t>
            </a:r>
          </a:p>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Our web application along with health bot can contribute to ease of accessibility to the masses as it can be used by rural people through mobile phones. </a:t>
            </a:r>
          </a:p>
          <a:p>
            <a:pPr marL="400590" indent="-285750" algn="just">
              <a:lnSpc>
                <a:spcPct val="115000"/>
              </a:lnSpc>
              <a:buClr>
                <a:srgbClr val="000000"/>
              </a:buClr>
              <a:buFont typeface="Arial" panose="020B0604020202020204" pitchFamily="34" charset="0"/>
              <a:buChar char="•"/>
            </a:pPr>
            <a:r>
              <a:rPr lang="en-US" sz="1700" dirty="0" smtClean="0">
                <a:solidFill>
                  <a:schemeClr val="tx1"/>
                </a:solidFill>
                <a:latin typeface="Times New Roman" panose="02020603050405020304" pitchFamily="18" charset="0"/>
                <a:cs typeface="Times New Roman" panose="02020603050405020304" pitchFamily="18" charset="0"/>
              </a:rPr>
              <a:t>We aim to make virtual assistance to doctors, patients, and workers to build better and well-connected healthcare for society.</a:t>
            </a:r>
          </a:p>
          <a:p>
            <a:pPr marL="457200" indent="-227880">
              <a:lnSpc>
                <a:spcPct val="115000"/>
              </a:lnSpc>
            </a:pPr>
            <a:endParaRPr lang="en-IN" sz="1700" b="0" strike="noStrike" spc="-1" dirty="0">
              <a:latin typeface="Arial"/>
            </a:endParaRPr>
          </a:p>
        </p:txBody>
      </p:sp>
    </p:spTree>
    <p:extLst>
      <p:ext uri="{BB962C8B-B14F-4D97-AF65-F5344CB8AC3E}">
        <p14:creationId xmlns:p14="http://schemas.microsoft.com/office/powerpoint/2010/main" val="8570177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1.1 Abstract</a:t>
            </a:r>
            <a:endParaRPr lang="en-IN" sz="3000" spc="-1" dirty="0"/>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gn="just">
              <a:lnSpc>
                <a:spcPct val="115000"/>
              </a:lnSpc>
              <a:buClr>
                <a:srgbClr val="000000"/>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 Healthcare of a country plays a major role in defining a country’s development. </a:t>
            </a:r>
          </a:p>
          <a:p>
            <a:pPr marL="400590" indent="-285750" algn="just">
              <a:lnSpc>
                <a:spcPct val="115000"/>
              </a:lnSpc>
              <a:buClr>
                <a:srgbClr val="000000"/>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is the expenditure, quality, and accessibility of health services that govern the quality of healthcare. </a:t>
            </a:r>
          </a:p>
          <a:p>
            <a:pPr marL="400590" indent="-285750" algn="just">
              <a:lnSpc>
                <a:spcPct val="115000"/>
              </a:lnSpc>
              <a:buClr>
                <a:srgbClr val="000000"/>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significant issue in rural India is the 1:10,000 ratio of doctor to patient, which is now resolved by this kit because doctors all over India can now access the data on their timeline.</a:t>
            </a:r>
          </a:p>
          <a:p>
            <a:pPr marL="400590" indent="-285750" algn="just">
              <a:lnSpc>
                <a:spcPct val="115000"/>
              </a:lnSpc>
              <a:buClr>
                <a:srgbClr val="000000"/>
              </a:buCl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With this in mind, we aim to develop an IoT based healthcare kit</a:t>
            </a:r>
            <a:r>
              <a:rPr lang="en-IN" sz="1600" b="0" strike="noStrike" spc="-1" dirty="0" smtClean="0">
                <a:latin typeface="Times New Roman" panose="02020603050405020304" pitchFamily="18" charset="0"/>
                <a:ea typeface="Old Standard TT"/>
                <a:cs typeface="Times New Roman" panose="02020603050405020304" pitchFamily="18" charset="0"/>
              </a:rPr>
              <a:t> with chatbot that </a:t>
            </a:r>
            <a:r>
              <a:rPr lang="en-US" sz="1600" dirty="0" smtClean="0">
                <a:latin typeface="Times New Roman" panose="02020603050405020304" pitchFamily="18" charset="0"/>
                <a:cs typeface="Times New Roman" panose="02020603050405020304" pitchFamily="18" charset="0"/>
              </a:rPr>
              <a:t>provide primary patient monitoring and care assistance to strengthen our country’s healthcare system from rural to urban sectors.</a:t>
            </a:r>
          </a:p>
          <a:p>
            <a:pPr marL="400590" indent="-285750" algn="just">
              <a:lnSpc>
                <a:spcPct val="115000"/>
              </a:lnSpc>
              <a:buClr>
                <a:srgbClr val="000000"/>
              </a:buClr>
              <a:buFont typeface="Arial" panose="020B0604020202020204" pitchFamily="34" charset="0"/>
              <a:buChar char="•"/>
            </a:pPr>
            <a:r>
              <a:rPr lang="en-US" sz="1600" spc="-1" dirty="0" smtClean="0">
                <a:latin typeface="Times New Roman" panose="02020603050405020304" pitchFamily="18" charset="0"/>
                <a:cs typeface="Times New Roman" panose="02020603050405020304" pitchFamily="18" charset="0"/>
              </a:rPr>
              <a:t>A </a:t>
            </a:r>
            <a:r>
              <a:rPr lang="en-US" sz="1600" dirty="0" smtClean="0">
                <a:latin typeface="Times New Roman" panose="02020603050405020304" pitchFamily="18" charset="0"/>
                <a:cs typeface="Times New Roman" panose="02020603050405020304" pitchFamily="18" charset="0"/>
              </a:rPr>
              <a:t>web-based application is also provided which is integrated with Chatbot for our system to broaden usability.</a:t>
            </a:r>
            <a:r>
              <a:rPr lang="en-IN" sz="1600" b="0" strike="noStrike" spc="-1" dirty="0" smtClean="0">
                <a:latin typeface="Times New Roman" panose="02020603050405020304" pitchFamily="18" charset="0"/>
                <a:ea typeface="Old Standard TT"/>
                <a:cs typeface="Times New Roman" panose="02020603050405020304" pitchFamily="18" charset="0"/>
              </a:rPr>
              <a:t>                                                                         </a:t>
            </a:r>
            <a:endParaRPr lang="en-IN" sz="1600" b="0" strike="noStrike" spc="-1" dirty="0" smtClean="0">
              <a:latin typeface="Times New Roman" panose="02020603050405020304" pitchFamily="18" charset="0"/>
              <a:cs typeface="Times New Roman" panose="02020603050405020304" pitchFamily="18" charset="0"/>
            </a:endParaRPr>
          </a:p>
          <a:p>
            <a:pPr marL="457200" indent="-227880">
              <a:lnSpc>
                <a:spcPct val="115000"/>
              </a:lnSpc>
            </a:pPr>
            <a:endParaRPr lang="en-IN"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6.2 </a:t>
            </a:r>
            <a:r>
              <a:rPr lang="en-US" sz="3000" b="1" spc="-1" dirty="0" smtClean="0">
                <a:solidFill>
                  <a:srgbClr val="000000"/>
                </a:solidFill>
                <a:latin typeface="Times New Roman"/>
                <a:ea typeface="Times New Roman"/>
                <a:cs typeface="+mn-cs"/>
              </a:rPr>
              <a:t>Future</a:t>
            </a:r>
            <a:r>
              <a:rPr lang="en-US" sz="3200" dirty="0" smtClean="0"/>
              <a:t> </a:t>
            </a:r>
            <a:r>
              <a:rPr lang="en-US" sz="3000" b="1" spc="-1" dirty="0" smtClean="0">
                <a:solidFill>
                  <a:srgbClr val="000000"/>
                </a:solidFill>
                <a:latin typeface="Times New Roman"/>
                <a:ea typeface="Times New Roman"/>
                <a:cs typeface="+mn-cs"/>
              </a:rPr>
              <a:t>Scope</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ClrTx/>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project is not connected to any pharmaceutical company as of now. The survey made </a:t>
            </a:r>
            <a:r>
              <a:rPr lang="en-US" sz="1700" dirty="0" smtClean="0">
                <a:latin typeface="Times New Roman" panose="02020603050405020304" pitchFamily="18" charset="0"/>
                <a:cs typeface="Times New Roman" panose="02020603050405020304" pitchFamily="18" charset="0"/>
              </a:rPr>
              <a:t>will be </a:t>
            </a:r>
            <a:r>
              <a:rPr lang="en-US" sz="1700" dirty="0">
                <a:latin typeface="Times New Roman" panose="02020603050405020304" pitchFamily="18" charset="0"/>
                <a:cs typeface="Times New Roman" panose="02020603050405020304" pitchFamily="18" charset="0"/>
              </a:rPr>
              <a:t>used to analyze what type of illness is majorly caused in every region and according to that the supply of medicines to the respective regions can be added. Consequently, it wouldn’t lead to shortage of medicines.</a:t>
            </a:r>
          </a:p>
          <a:p>
            <a:pPr marL="285750" indent="-285750" algn="just">
              <a:buClrTx/>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 addition to that, an additional feature </a:t>
            </a:r>
            <a:r>
              <a:rPr lang="en-US" sz="1700" dirty="0" smtClean="0">
                <a:latin typeface="Times New Roman" panose="02020603050405020304" pitchFamily="18" charset="0"/>
                <a:cs typeface="Times New Roman" panose="02020603050405020304" pitchFamily="18" charset="0"/>
              </a:rPr>
              <a:t>will </a:t>
            </a:r>
            <a:r>
              <a:rPr lang="en-US" sz="1700" dirty="0">
                <a:latin typeface="Times New Roman" panose="02020603050405020304" pitchFamily="18" charset="0"/>
                <a:cs typeface="Times New Roman" panose="02020603050405020304" pitchFamily="18" charset="0"/>
              </a:rPr>
              <a:t>be added on the doctors portal which can directly send the prescription of patients to the pharmacy and the delivery can be made.</a:t>
            </a:r>
          </a:p>
          <a:p>
            <a:pPr marL="285750" indent="-285750" algn="just">
              <a:buClrTx/>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An enhanced version of a health bot </a:t>
            </a:r>
            <a:r>
              <a:rPr lang="en-US" sz="1700" dirty="0" smtClean="0">
                <a:latin typeface="Times New Roman" panose="02020603050405020304" pitchFamily="18" charset="0"/>
                <a:cs typeface="Times New Roman" panose="02020603050405020304" pitchFamily="18" charset="0"/>
              </a:rPr>
              <a:t>will </a:t>
            </a:r>
            <a:r>
              <a:rPr lang="en-US" sz="1700" dirty="0">
                <a:latin typeface="Times New Roman" panose="02020603050405020304" pitchFamily="18" charset="0"/>
                <a:cs typeface="Times New Roman" panose="02020603050405020304" pitchFamily="18" charset="0"/>
              </a:rPr>
              <a:t>be developed to solve complicated issues and provide more options for consultation. </a:t>
            </a:r>
          </a:p>
          <a:p>
            <a:pPr marL="285750" indent="-285750" algn="just">
              <a:buClrTx/>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We will add advanced machine learning to increase the efficiency of the health bot.</a:t>
            </a:r>
          </a:p>
          <a:p>
            <a:pPr marL="114840">
              <a:lnSpc>
                <a:spcPct val="115000"/>
              </a:lnSpc>
              <a:buClr>
                <a:srgbClr val="000000"/>
              </a:buClr>
            </a:pPr>
            <a:r>
              <a:rPr lang="en-IN" sz="1700" b="0" strike="noStrike" spc="-1" dirty="0" smtClean="0">
                <a:solidFill>
                  <a:srgbClr val="000000"/>
                </a:solidFill>
                <a:latin typeface="Old Standard TT"/>
                <a:ea typeface="Old Standard TT"/>
              </a:rPr>
              <a:t>                    </a:t>
            </a:r>
            <a:endParaRPr lang="en-IN" sz="1700" dirty="0">
              <a:latin typeface="Times New Roman" panose="02020603050405020304" pitchFamily="18" charset="0"/>
              <a:cs typeface="Times New Roman" panose="02020603050405020304" pitchFamily="18" charset="0"/>
            </a:endParaRPr>
          </a:p>
          <a:p>
            <a:pPr marL="457200" indent="-227880">
              <a:lnSpc>
                <a:spcPct val="115000"/>
              </a:lnSpc>
            </a:pP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gn="just">
              <a:lnSpc>
                <a:spcPct val="115000"/>
              </a:lnSpc>
              <a:buClr>
                <a:srgbClr val="000000"/>
              </a:buCl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Tamilselvi V, Sribalaji S, Vigneshwaran P, Vinu P, GeethaRamani J. IoT based health monitoring system. In: 2020 6th International conference on advanced computing and communication systems (ICACCS). IEEE; 2020. p. 386–9</a:t>
            </a:r>
          </a:p>
          <a:p>
            <a:pPr marL="400590" indent="-285750" algn="just">
              <a:lnSpc>
                <a:spcPct val="115000"/>
              </a:lnSpc>
              <a:buClr>
                <a:srgbClr val="000000"/>
              </a:buCl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 D. Acharya and S. N. Patil, "IoT based Health Care Monitoring Kit," 2020 Fourth International Conference on Computing Methodologies and Communication (ICCMC), Erode, India, 2020, pp. 363-368, doi: 10.1109/ICCMC48092.2020.ICCMC-00068</a:t>
            </a:r>
            <a:r>
              <a:rPr lang="en-IN" sz="1700" dirty="0">
                <a:latin typeface="Times New Roman" panose="02020603050405020304" pitchFamily="18" charset="0"/>
                <a:cs typeface="Times New Roman" panose="02020603050405020304" pitchFamily="18" charset="0"/>
              </a:rPr>
              <a:t>    </a:t>
            </a:r>
          </a:p>
          <a:p>
            <a:pPr marL="400590" indent="-285750" algn="just">
              <a:lnSpc>
                <a:spcPct val="115000"/>
              </a:lnSpc>
              <a:buClr>
                <a:srgbClr val="000000"/>
              </a:buCl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Katariya, Vivek &amp; Vitthal, Shinde &amp; Gutte, &amp; Devare, Manoj. (2019). Intelligent Healthbot for Transforming Healthcare. </a:t>
            </a:r>
            <a:r>
              <a:rPr lang="en-IN" sz="1700" dirty="0">
                <a:latin typeface="Times New Roman" panose="02020603050405020304" pitchFamily="18" charset="0"/>
                <a:cs typeface="Times New Roman" panose="02020603050405020304" pitchFamily="18" charset="0"/>
              </a:rPr>
              <a:t>  </a:t>
            </a:r>
            <a:endParaRPr lang="en-IN" sz="1700" dirty="0" smtClean="0">
              <a:latin typeface="Times New Roman" panose="02020603050405020304" pitchFamily="18" charset="0"/>
              <a:cs typeface="Times New Roman" panose="02020603050405020304" pitchFamily="18" charset="0"/>
            </a:endParaRPr>
          </a:p>
          <a:p>
            <a:pPr marL="400590" indent="-285750" algn="just">
              <a:lnSpc>
                <a:spcPct val="115000"/>
              </a:lnSpc>
              <a:buClr>
                <a:srgbClr val="000000"/>
              </a:buClr>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https://aws.amazon.com/iot-core/features/</a:t>
            </a:r>
            <a:endParaRPr lang="en-IN" sz="1700" dirty="0" smtClean="0">
              <a:latin typeface="Times New Roman" panose="02020603050405020304" pitchFamily="18" charset="0"/>
              <a:cs typeface="Times New Roman" panose="02020603050405020304" pitchFamily="18" charset="0"/>
            </a:endParaRPr>
          </a:p>
          <a:p>
            <a:pPr marL="400590" indent="-285750" algn="just">
              <a:lnSpc>
                <a:spcPct val="115000"/>
              </a:lnSpc>
              <a:buClr>
                <a:srgbClr val="000000"/>
              </a:buClr>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Hossain</a:t>
            </a:r>
            <a:r>
              <a:rPr lang="en-US" sz="1700" dirty="0">
                <a:latin typeface="Times New Roman" panose="02020603050405020304" pitchFamily="18" charset="0"/>
                <a:cs typeface="Times New Roman" panose="02020603050405020304" pitchFamily="18" charset="0"/>
              </a:rPr>
              <a:t>, Md Anowar &amp; Qureshi, Md. (2020). IoT Based Medical Assistant Robot (</a:t>
            </a:r>
            <a:r>
              <a:rPr lang="en-US" sz="1700" dirty="0" err="1">
                <a:latin typeface="Times New Roman" panose="02020603050405020304" pitchFamily="18" charset="0"/>
                <a:cs typeface="Times New Roman" panose="02020603050405020304" pitchFamily="18" charset="0"/>
              </a:rPr>
              <a:t>Docto</a:t>
            </a:r>
            <a:r>
              <a:rPr lang="en-US" sz="1700" dirty="0">
                <a:latin typeface="Times New Roman" panose="02020603050405020304" pitchFamily="18" charset="0"/>
                <a:cs typeface="Times New Roman" panose="02020603050405020304" pitchFamily="18" charset="0"/>
              </a:rPr>
              <a:t>-Bot).</a:t>
            </a:r>
          </a:p>
          <a:p>
            <a:pPr marL="457200" indent="-227880" algn="just">
              <a:lnSpc>
                <a:spcPct val="115000"/>
              </a:lnSpc>
            </a:pPr>
            <a:endParaRPr lang="en-IN" sz="1700" b="0" strike="noStrike" spc="-1" dirty="0">
              <a:latin typeface="Arial"/>
            </a:endParaRPr>
          </a:p>
        </p:txBody>
      </p:sp>
    </p:spTree>
    <p:extLst>
      <p:ext uri="{BB962C8B-B14F-4D97-AF65-F5344CB8AC3E}">
        <p14:creationId xmlns:p14="http://schemas.microsoft.com/office/powerpoint/2010/main" val="1588369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Paper</a:t>
            </a:r>
            <a:r>
              <a:rPr lang="en-IN" sz="3000" b="0" strike="noStrike" spc="-1" dirty="0">
                <a:solidFill>
                  <a:srgbClr val="000000"/>
                </a:solidFill>
                <a:latin typeface="Old Standard TT"/>
              </a:rPr>
              <a:t> </a:t>
            </a:r>
            <a:r>
              <a:rPr lang="en-IN" sz="3000" b="1" spc="-1" dirty="0">
                <a:solidFill>
                  <a:srgbClr val="000000"/>
                </a:solidFill>
                <a:latin typeface="Times New Roman"/>
                <a:ea typeface="Times New Roman"/>
              </a:rPr>
              <a:t>Publication</a:t>
            </a: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2" name="TextBox 1"/>
          <p:cNvSpPr txBox="1"/>
          <p:nvPr/>
        </p:nvSpPr>
        <p:spPr>
          <a:xfrm>
            <a:off x="311760" y="1288473"/>
            <a:ext cx="8243455" cy="877163"/>
          </a:xfrm>
          <a:prstGeom prst="rect">
            <a:avLst/>
          </a:prstGeom>
          <a:noFill/>
        </p:spPr>
        <p:txBody>
          <a:bodyPr wrap="square" rtlCol="0">
            <a:spAutoFit/>
          </a:bodyPr>
          <a:lstStyle/>
          <a:p>
            <a:pPr algn="just">
              <a:buClrTx/>
            </a:pPr>
            <a:r>
              <a:rPr lang="en-US" sz="1700" dirty="0">
                <a:latin typeface="Times New Roman" panose="02020603050405020304" pitchFamily="18" charset="0"/>
                <a:cs typeface="Times New Roman" panose="02020603050405020304" pitchFamily="18" charset="0"/>
              </a:rPr>
              <a:t>Paper entitled “Ru-Urb IoT-AI powered Healthcare Kit” is presented and published at “</a:t>
            </a:r>
            <a:r>
              <a:rPr lang="en-IN" sz="1700" dirty="0">
                <a:latin typeface="Times New Roman" panose="02020603050405020304" pitchFamily="18" charset="0"/>
                <a:cs typeface="Times New Roman" panose="02020603050405020304" pitchFamily="18" charset="0"/>
              </a:rPr>
              <a:t>5th International Conference on Intelligent Computing and Control Systems ICICCS 2021” </a:t>
            </a:r>
            <a:r>
              <a:rPr lang="en-US" sz="1700" dirty="0">
                <a:latin typeface="Times New Roman" panose="02020603050405020304" pitchFamily="18" charset="0"/>
                <a:cs typeface="Times New Roman" panose="02020603050405020304" pitchFamily="18" charset="0"/>
              </a:rPr>
              <a:t>by “</a:t>
            </a:r>
            <a:r>
              <a:rPr lang="en-IN" sz="1700" dirty="0">
                <a:latin typeface="Times New Roman" panose="02020603050405020304" pitchFamily="18" charset="0"/>
                <a:cs typeface="Times New Roman" panose="02020603050405020304" pitchFamily="18" charset="0"/>
              </a:rPr>
              <a:t>Shreya Bhutada”, “Akshata Singh”, “Purvika </a:t>
            </a:r>
            <a:r>
              <a:rPr lang="en-IN" sz="1700" dirty="0" smtClean="0">
                <a:latin typeface="Times New Roman" panose="02020603050405020304" pitchFamily="18" charset="0"/>
                <a:cs typeface="Times New Roman" panose="02020603050405020304" pitchFamily="18" charset="0"/>
              </a:rPr>
              <a:t>Gaikar ”and </a:t>
            </a:r>
            <a:r>
              <a:rPr lang="en-IN" sz="1700" dirty="0">
                <a:latin typeface="Times New Roman" panose="02020603050405020304" pitchFamily="18" charset="0"/>
                <a:cs typeface="Times New Roman" panose="02020603050405020304" pitchFamily="18" charset="0"/>
              </a:rPr>
              <a:t>“Kaushiki Upadhyaya</a:t>
            </a:r>
            <a:r>
              <a:rPr lang="en-IN"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1.2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an absolute, portable and cheap system that will be 24/7 available</a:t>
            </a:r>
            <a:r>
              <a:rPr lang="en-US" sz="1600" dirty="0" smtClean="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Lessening the communication gap by providing quick access to </a:t>
            </a:r>
            <a:r>
              <a:rPr lang="en-US" sz="1600" dirty="0" smtClean="0">
                <a:latin typeface="Times New Roman" panose="02020603050405020304" pitchFamily="18" charset="0"/>
                <a:cs typeface="Times New Roman" panose="02020603050405020304" pitchFamily="18" charset="0"/>
              </a:rPr>
              <a:t>doctors via web-based portal.</a:t>
            </a:r>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Aid the disabled and old people who cannot come to hospitals independently for their regular checkups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Enable constant monitoring of a patient by providing real time analysis of health parameters</a:t>
            </a:r>
            <a:r>
              <a:rPr lang="en-US" sz="1600" dirty="0" smtClean="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Storing the Electronic Health Record and sensor’s data on Cloud to ease accessibility.</a:t>
            </a:r>
            <a:endParaRPr lang="en-US" sz="16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Ease </a:t>
            </a:r>
            <a:r>
              <a:rPr lang="en-US" sz="1600" dirty="0">
                <a:latin typeface="Times New Roman" panose="02020603050405020304" pitchFamily="18" charset="0"/>
                <a:cs typeface="Times New Roman" panose="02020603050405020304" pitchFamily="18" charset="0"/>
              </a:rPr>
              <a:t>the usability by </a:t>
            </a:r>
            <a:r>
              <a:rPr lang="en-US" sz="1600" dirty="0" smtClean="0">
                <a:latin typeface="Times New Roman" panose="02020603050405020304" pitchFamily="18" charset="0"/>
                <a:cs typeface="Times New Roman" panose="02020603050405020304" pitchFamily="18" charset="0"/>
              </a:rPr>
              <a:t>developing </a:t>
            </a:r>
            <a:r>
              <a:rPr lang="en-US" sz="1600" dirty="0">
                <a:latin typeface="Times New Roman" panose="02020603050405020304" pitchFamily="18" charset="0"/>
                <a:cs typeface="Times New Roman" panose="02020603050405020304" pitchFamily="18" charset="0"/>
              </a:rPr>
              <a:t>a Web </a:t>
            </a:r>
            <a:r>
              <a:rPr lang="en-US" sz="1600" dirty="0" smtClean="0">
                <a:latin typeface="Times New Roman" panose="02020603050405020304" pitchFamily="18" charset="0"/>
                <a:cs typeface="Times New Roman" panose="02020603050405020304" pitchFamily="18" charset="0"/>
              </a:rPr>
              <a:t>based application</a:t>
            </a:r>
            <a:r>
              <a:rPr lang="en-US" sz="1600" dirty="0">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of chat bot that would assist medical queries, symptom check and provide referral for major health issues that would decrease time and expenditure of patients</a:t>
            </a:r>
            <a:r>
              <a:rPr lang="en-IN" sz="1600" dirty="0" smtClean="0">
                <a:latin typeface="Times New Roman" panose="02020603050405020304" pitchFamily="18" charset="0"/>
                <a:cs typeface="Times New Roman" panose="02020603050405020304" pitchFamily="18" charset="0"/>
              </a:rPr>
              <a:t>.  </a:t>
            </a:r>
          </a:p>
          <a:p>
            <a:pPr fontAlgn="base"/>
            <a:r>
              <a:rPr lang="en-IN" sz="1600" dirty="0" smtClean="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28762314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434343"/>
                </a:solidFill>
                <a:latin typeface="Times New Roman"/>
                <a:ea typeface="Times New Roman"/>
              </a:rPr>
              <a:t>1.3 Literature Review</a:t>
            </a:r>
            <a:endParaRPr lang="en-IN" sz="3000" spc="-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90" y="1057320"/>
            <a:ext cx="8446730" cy="3871275"/>
          </a:xfrm>
          <a:prstGeom prst="rect">
            <a:avLst/>
          </a:prstGeom>
        </p:spPr>
      </p:pic>
    </p:spTree>
    <p:extLst>
      <p:ext uri="{BB962C8B-B14F-4D97-AF65-F5344CB8AC3E}">
        <p14:creationId xmlns:p14="http://schemas.microsoft.com/office/powerpoint/2010/main" val="14250218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lgn="just">
              <a:buFont typeface="Arial" panose="020B0604020202020204" pitchFamily="34" charset="0"/>
              <a:buChar char="•"/>
              <a:defRPr/>
            </a:pPr>
            <a:r>
              <a:rPr lang="en-US" sz="1700" dirty="0" smtClean="0">
                <a:latin typeface="Times New Roman" panose="02020603050405020304" pitchFamily="18" charset="0"/>
                <a:cs typeface="Times New Roman" panose="02020603050405020304" pitchFamily="18" charset="0"/>
              </a:rPr>
              <a:t>Many </a:t>
            </a:r>
            <a:r>
              <a:rPr lang="en-US" sz="1700" dirty="0">
                <a:latin typeface="Times New Roman" panose="02020603050405020304" pitchFamily="18" charset="0"/>
                <a:cs typeface="Times New Roman" panose="02020603050405020304" pitchFamily="18" charset="0"/>
              </a:rPr>
              <a:t>rural areas don’t have enough physicians, hospitals and other health care resources to provide quality care for the whole population</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Long waiting times, long duration between visits and a wide range of other challenges can prevent health care professional from providing the best care possible</a:t>
            </a:r>
            <a:r>
              <a:rPr lang="en-US" sz="17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defRPr/>
            </a:pPr>
            <a:r>
              <a:rPr lang="en-US" sz="1700" dirty="0" smtClean="0">
                <a:latin typeface="Times New Roman" panose="02020603050405020304" pitchFamily="18" charset="0"/>
                <a:cs typeface="Times New Roman" panose="02020603050405020304" pitchFamily="18" charset="0"/>
              </a:rPr>
              <a:t>The websites available are mostly comprised of a particular hospital which reduces the versatility and also doctors don’t have enough time to give to online as well as incoming patients.</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a:pPr>
            <a:r>
              <a:rPr lang="en-US" sz="1700" dirty="0">
                <a:latin typeface="Times New Roman" panose="02020603050405020304" pitchFamily="18" charset="0"/>
                <a:cs typeface="Times New Roman" panose="02020603050405020304" pitchFamily="18" charset="0"/>
              </a:rPr>
              <a:t>In addition to this, </a:t>
            </a:r>
            <a:r>
              <a:rPr lang="en-IN" sz="1700" dirty="0">
                <a:latin typeface="Times New Roman" panose="02020603050405020304" pitchFamily="18" charset="0"/>
                <a:cs typeface="Times New Roman" panose="02020603050405020304" pitchFamily="18" charset="0"/>
              </a:rPr>
              <a:t>there are applications which are just limited to making appointments with doctors and very minimal interaction related to disease condition of the patients</a:t>
            </a:r>
            <a:r>
              <a:rPr lang="en-IN"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a:pPr>
            <a:r>
              <a:rPr lang="en-IN" sz="1700" dirty="0">
                <a:latin typeface="Times New Roman" panose="02020603050405020304" pitchFamily="18" charset="0"/>
                <a:cs typeface="Times New Roman" panose="02020603050405020304" pitchFamily="18" charset="0"/>
              </a:rPr>
              <a:t>This project aims at  providing an </a:t>
            </a:r>
            <a:r>
              <a:rPr lang="en-IN" sz="1700" dirty="0" smtClean="0">
                <a:latin typeface="Times New Roman" panose="02020603050405020304" pitchFamily="18" charset="0"/>
                <a:cs typeface="Times New Roman" panose="02020603050405020304" pitchFamily="18" charset="0"/>
              </a:rPr>
              <a:t>IoT </a:t>
            </a:r>
            <a:r>
              <a:rPr lang="en-IN" sz="1700" dirty="0">
                <a:latin typeface="Times New Roman" panose="02020603050405020304" pitchFamily="18" charset="0"/>
                <a:cs typeface="Times New Roman" panose="02020603050405020304" pitchFamily="18" charset="0"/>
              </a:rPr>
              <a:t>based remote Health care kit and AI Chatbot which provides healthcare tips to patients, and effectively, reducing the cost of customer service and providing a vital communication link between doctors and </a:t>
            </a:r>
            <a:r>
              <a:rPr lang="en-IN" sz="1700" dirty="0" smtClean="0">
                <a:latin typeface="Times New Roman" panose="02020603050405020304" pitchFamily="18" charset="0"/>
                <a:cs typeface="Times New Roman" panose="02020603050405020304" pitchFamily="18" charset="0"/>
              </a:rPr>
              <a:t>patients.</a:t>
            </a:r>
            <a:r>
              <a:rPr lang="en-IN" sz="1700" b="0" strike="noStrike" spc="-1" dirty="0" smtClean="0">
                <a:solidFill>
                  <a:srgbClr val="000000"/>
                </a:solidFill>
                <a:latin typeface="Old Standard TT"/>
                <a:ea typeface="Old Standard TT"/>
              </a:rPr>
              <a:t>                              </a:t>
            </a:r>
            <a:endParaRPr lang="en-IN" sz="1700" b="0" strike="noStrike" spc="-1" dirty="0">
              <a:latin typeface="Arial"/>
            </a:endParaRPr>
          </a:p>
          <a:p>
            <a:pPr marL="457200" indent="-227880">
              <a:lnSpc>
                <a:spcPct val="115000"/>
              </a:lnSpc>
            </a:pPr>
            <a:endParaRPr lang="en-IN" sz="17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A valuable asset to Healthcare sector</a:t>
            </a:r>
          </a:p>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Remote Patient Monitoring</a:t>
            </a:r>
          </a:p>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Reduced Healthcare cost</a:t>
            </a:r>
          </a:p>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Care </a:t>
            </a:r>
            <a:r>
              <a:rPr lang="en-IN" sz="1700" dirty="0" smtClean="0">
                <a:latin typeface="Times New Roman" panose="02020603050405020304" pitchFamily="18" charset="0"/>
                <a:cs typeface="Times New Roman" panose="02020603050405020304" pitchFamily="18" charset="0"/>
              </a:rPr>
              <a:t>for </a:t>
            </a:r>
            <a:r>
              <a:rPr lang="en-IN" sz="1700" dirty="0">
                <a:latin typeface="Times New Roman" panose="02020603050405020304" pitchFamily="18" charset="0"/>
                <a:cs typeface="Times New Roman" panose="02020603050405020304" pitchFamily="18" charset="0"/>
              </a:rPr>
              <a:t>elderly</a:t>
            </a:r>
          </a:p>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Health Chatbot facility</a:t>
            </a:r>
          </a:p>
          <a:p>
            <a:pPr marL="400590" indent="-285750">
              <a:lnSpc>
                <a:spcPct val="115000"/>
              </a:lnSpc>
              <a:buClr>
                <a:srgbClr val="000000"/>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Quick access to doctors</a:t>
            </a:r>
          </a:p>
          <a:p>
            <a:pPr marL="400590" indent="-285750">
              <a:lnSpc>
                <a:spcPct val="115000"/>
              </a:lnSpc>
              <a:buClr>
                <a:srgbClr val="000000"/>
              </a:buClr>
              <a:buFont typeface="Arial" panose="020B0604020202020204" pitchFamily="34" charset="0"/>
              <a:buChar char="•"/>
            </a:pPr>
            <a:r>
              <a:rPr lang="en-IN" sz="1700" dirty="0" smtClean="0">
                <a:latin typeface="Times New Roman" panose="02020603050405020304" pitchFamily="18" charset="0"/>
                <a:cs typeface="Times New Roman" panose="02020603050405020304" pitchFamily="18" charset="0"/>
              </a:rPr>
              <a:t>Reduce </a:t>
            </a:r>
            <a:r>
              <a:rPr lang="en-IN" sz="1700" dirty="0">
                <a:latin typeface="Times New Roman" panose="02020603050405020304" pitchFamily="18" charset="0"/>
                <a:cs typeface="Times New Roman" panose="02020603050405020304" pitchFamily="18" charset="0"/>
              </a:rPr>
              <a:t>the pollution by making everything digitally available                  </a:t>
            </a: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40" y="119858"/>
            <a:ext cx="8329800" cy="988506"/>
          </a:xfrm>
        </p:spPr>
        <p:txBody>
          <a:bodyPr/>
          <a:lstStyle/>
          <a:p>
            <a:r>
              <a:rPr lang="en-IN" sz="3000" b="1" spc="-1" dirty="0">
                <a:solidFill>
                  <a:srgbClr val="000000"/>
                </a:solidFill>
                <a:latin typeface="Times New Roman"/>
                <a:ea typeface="Times New Roman"/>
              </a:rPr>
              <a:t>1.6 Technology </a:t>
            </a:r>
            <a:r>
              <a:rPr lang="en-IN" sz="3000" b="1" spc="-1" dirty="0" smtClean="0">
                <a:solidFill>
                  <a:srgbClr val="000000"/>
                </a:solidFill>
                <a:latin typeface="Times New Roman"/>
                <a:ea typeface="Times New Roman"/>
              </a:rPr>
              <a:t>stack</a:t>
            </a:r>
            <a:endParaRPr lang="en-US" sz="3000" dirty="0"/>
          </a:p>
        </p:txBody>
      </p:sp>
      <p:sp>
        <p:nvSpPr>
          <p:cNvPr id="3" name="Text Placeholder 2"/>
          <p:cNvSpPr>
            <a:spLocks noGrp="1"/>
          </p:cNvSpPr>
          <p:nvPr>
            <p:ph type="body"/>
          </p:nvPr>
        </p:nvSpPr>
        <p:spPr>
          <a:xfrm>
            <a:off x="360240" y="1203480"/>
            <a:ext cx="3906960" cy="2982960"/>
          </a:xfrm>
        </p:spPr>
        <p:txBody>
          <a:bodyPr>
            <a:normAutofit fontScale="77500" lnSpcReduction="20000"/>
          </a:bodyPr>
          <a:lstStyle/>
          <a:p>
            <a:pPr marL="400590" indent="-285750">
              <a:lnSpc>
                <a:spcPct val="115000"/>
              </a:lnSpc>
              <a:buClr>
                <a:srgbClr val="000000"/>
              </a:buClr>
            </a:pPr>
            <a:endParaRPr lang="en-IN" sz="1500"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500" u="sng"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500" u="sng" dirty="0">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500" u="sng"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endParaRPr lang="en-IN" sz="1500" u="sng" dirty="0" smtClean="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2200" u="sng" dirty="0" smtClean="0">
                <a:latin typeface="Times New Roman" panose="02020603050405020304" pitchFamily="18" charset="0"/>
                <a:cs typeface="Times New Roman" panose="02020603050405020304" pitchFamily="18" charset="0"/>
              </a:rPr>
              <a:t>Hardware </a:t>
            </a:r>
            <a:r>
              <a:rPr lang="en-IN" sz="2200" u="sng" dirty="0">
                <a:latin typeface="Times New Roman" panose="02020603050405020304" pitchFamily="18" charset="0"/>
                <a:cs typeface="Times New Roman" panose="02020603050405020304" pitchFamily="18" charset="0"/>
              </a:rPr>
              <a:t>Components:</a:t>
            </a: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Arduino UNO </a:t>
            </a:r>
            <a:endParaRPr lang="en-IN" sz="22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Oximeter MAX 30100</a:t>
            </a:r>
            <a:endParaRPr lang="en-IN" sz="22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r>
              <a:rPr lang="en-IN" sz="2200" dirty="0">
                <a:latin typeface="Times New Roman" panose="02020603050405020304" pitchFamily="18" charset="0"/>
                <a:cs typeface="Times New Roman" panose="02020603050405020304" pitchFamily="18" charset="0"/>
              </a:rPr>
              <a:t>Temperature </a:t>
            </a:r>
            <a:r>
              <a:rPr lang="en-IN" sz="2200" dirty="0" smtClean="0">
                <a:latin typeface="Times New Roman" panose="02020603050405020304" pitchFamily="18" charset="0"/>
                <a:cs typeface="Times New Roman" panose="02020603050405020304" pitchFamily="18" charset="0"/>
              </a:rPr>
              <a:t>Sensor TMP 36</a:t>
            </a:r>
            <a:endParaRPr lang="en-IN" sz="22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Pressure Sensor BMP 180</a:t>
            </a:r>
            <a:endParaRPr lang="en-IN" sz="22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Capacitor</a:t>
            </a: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Resistor</a:t>
            </a:r>
            <a:endParaRPr lang="en-IN" sz="22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r>
              <a:rPr lang="en-IN" sz="2200" dirty="0" smtClean="0">
                <a:latin typeface="Times New Roman" panose="02020603050405020304" pitchFamily="18" charset="0"/>
                <a:cs typeface="Times New Roman" panose="02020603050405020304" pitchFamily="18" charset="0"/>
              </a:rPr>
              <a:t>Touch Display – Nextion 2.4” </a:t>
            </a:r>
            <a:endParaRPr lang="en-IN" sz="2200" dirty="0">
              <a:latin typeface="Times New Roman" panose="02020603050405020304" pitchFamily="18" charset="0"/>
              <a:cs typeface="Times New Roman" panose="02020603050405020304" pitchFamily="18" charset="0"/>
            </a:endParaRPr>
          </a:p>
          <a:p>
            <a:pPr marL="114840" indent="0">
              <a:lnSpc>
                <a:spcPct val="115000"/>
              </a:lnSpc>
              <a:buClr>
                <a:srgbClr val="000000"/>
              </a:buClr>
              <a:buNone/>
            </a:pPr>
            <a:endParaRPr lang="en-IN" sz="1500" dirty="0" smtClean="0">
              <a:latin typeface="Times New Roman" panose="02020603050405020304" pitchFamily="18" charset="0"/>
              <a:cs typeface="Times New Roman" panose="02020603050405020304" pitchFamily="18" charset="0"/>
            </a:endParaRPr>
          </a:p>
          <a:p>
            <a:pPr marL="400590" indent="-285750">
              <a:lnSpc>
                <a:spcPct val="115000"/>
              </a:lnSpc>
              <a:buClr>
                <a:srgbClr val="000000"/>
              </a:buClr>
            </a:pPr>
            <a:endParaRPr lang="en-IN" sz="1500" dirty="0" smtClean="0">
              <a:latin typeface="Times New Roman" panose="02020603050405020304" pitchFamily="18" charset="0"/>
              <a:cs typeface="Times New Roman" panose="02020603050405020304" pitchFamily="18" charset="0"/>
            </a:endParaRPr>
          </a:p>
          <a:p>
            <a:pPr marL="400590" indent="-285750">
              <a:lnSpc>
                <a:spcPct val="115000"/>
              </a:lnSpc>
              <a:buClr>
                <a:srgbClr val="000000"/>
              </a:buClr>
            </a:pPr>
            <a:endParaRPr lang="en-IN" sz="1500" dirty="0">
              <a:latin typeface="Times New Roman" panose="02020603050405020304" pitchFamily="18" charset="0"/>
              <a:cs typeface="Times New Roman" panose="02020603050405020304" pitchFamily="18" charset="0"/>
            </a:endParaRPr>
          </a:p>
          <a:p>
            <a:pPr marL="400590" indent="-285750">
              <a:lnSpc>
                <a:spcPct val="115000"/>
              </a:lnSpc>
              <a:buClr>
                <a:srgbClr val="000000"/>
              </a:buClr>
            </a:pPr>
            <a:endParaRPr lang="en-IN" spc="-1" dirty="0">
              <a:solidFill>
                <a:srgbClr val="000000"/>
              </a:solidFill>
              <a:latin typeface="Old Standard TT"/>
              <a:ea typeface="Old Standard TT"/>
            </a:endParaRPr>
          </a:p>
          <a:p>
            <a:pPr marL="457200" indent="-227880">
              <a:lnSpc>
                <a:spcPct val="115000"/>
              </a:lnSpc>
            </a:pPr>
            <a:endParaRPr lang="en-IN" spc="-1" dirty="0"/>
          </a:p>
          <a:p>
            <a:endParaRPr lang="en-US" dirty="0"/>
          </a:p>
        </p:txBody>
      </p:sp>
      <p:sp>
        <p:nvSpPr>
          <p:cNvPr id="4" name="Text Placeholder 3"/>
          <p:cNvSpPr>
            <a:spLocks noGrp="1"/>
          </p:cNvSpPr>
          <p:nvPr>
            <p:ph type="body"/>
          </p:nvPr>
        </p:nvSpPr>
        <p:spPr>
          <a:xfrm>
            <a:off x="4525140" y="1238117"/>
            <a:ext cx="4281055" cy="3552328"/>
          </a:xfrm>
        </p:spPr>
        <p:txBody>
          <a:bodyPr>
            <a:normAutofit/>
          </a:bodyPr>
          <a:lstStyle/>
          <a:p>
            <a:pPr marL="114840" indent="0">
              <a:lnSpc>
                <a:spcPct val="100000"/>
              </a:lnSpc>
              <a:buClr>
                <a:srgbClr val="000000"/>
              </a:buClr>
              <a:buNone/>
            </a:pPr>
            <a:r>
              <a:rPr lang="en-IN" sz="1800" u="sng" dirty="0">
                <a:latin typeface="Times New Roman" panose="02020603050405020304" pitchFamily="18" charset="0"/>
                <a:cs typeface="Times New Roman" panose="02020603050405020304" pitchFamily="18" charset="0"/>
              </a:rPr>
              <a:t>Software’s Used: </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HTML5</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CSS</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Bootstrap</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JQuery</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MySQL</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Xampp</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Node-Red</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AWS     </a:t>
            </a:r>
          </a:p>
          <a:p>
            <a:pPr marL="400590" indent="-285750">
              <a:lnSpc>
                <a:spcPct val="100000"/>
              </a:lnSpc>
              <a:buClr>
                <a:srgbClr val="000000"/>
              </a:buClr>
            </a:pPr>
            <a:r>
              <a:rPr lang="en-IN" sz="1800" dirty="0">
                <a:latin typeface="Times New Roman" panose="02020603050405020304" pitchFamily="18" charset="0"/>
                <a:cs typeface="Times New Roman" panose="02020603050405020304" pitchFamily="18" charset="0"/>
              </a:rPr>
              <a:t>Nextion </a:t>
            </a:r>
            <a:endParaRPr lang="en-IN" sz="1800" dirty="0" smtClean="0">
              <a:latin typeface="Times New Roman" panose="02020603050405020304" pitchFamily="18" charset="0"/>
              <a:cs typeface="Times New Roman" panose="02020603050405020304" pitchFamily="18" charset="0"/>
            </a:endParaRPr>
          </a:p>
          <a:p>
            <a:pPr marL="400590" indent="-285750">
              <a:lnSpc>
                <a:spcPct val="100000"/>
              </a:lnSpc>
              <a:buClr>
                <a:srgbClr val="000000"/>
              </a:buClr>
            </a:pPr>
            <a:r>
              <a:rPr lang="en-IN" sz="1800" dirty="0" smtClean="0">
                <a:latin typeface="Times New Roman" panose="02020603050405020304" pitchFamily="18" charset="0"/>
                <a:cs typeface="Times New Roman" panose="02020603050405020304" pitchFamily="18" charset="0"/>
              </a:rPr>
              <a:t>Tinkercad</a:t>
            </a:r>
            <a:r>
              <a:rPr lang="en-IN" sz="1800" spc="-1" dirty="0" smtClean="0">
                <a:solidFill>
                  <a:srgbClr val="000000"/>
                </a:solidFill>
                <a:latin typeface="Old Standard TT"/>
                <a:ea typeface="Old Standard TT"/>
              </a:rPr>
              <a:t>             </a:t>
            </a:r>
            <a:endParaRPr lang="en-IN" sz="1800" spc="-1" dirty="0" smtClean="0"/>
          </a:p>
          <a:p>
            <a:endParaRPr lang="en-US" dirty="0"/>
          </a:p>
        </p:txBody>
      </p:sp>
    </p:spTree>
    <p:extLst>
      <p:ext uri="{BB962C8B-B14F-4D97-AF65-F5344CB8AC3E}">
        <p14:creationId xmlns:p14="http://schemas.microsoft.com/office/powerpoint/2010/main" val="811772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936</TotalTime>
  <Words>1271</Words>
  <Application>Microsoft Office PowerPoint</Application>
  <PresentationFormat>On-screen Show (16:9)</PresentationFormat>
  <Paragraphs>135</Paragraphs>
  <Slides>43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DejaVu Sans</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 Technology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user</cp:lastModifiedBy>
  <cp:revision>44</cp:revision>
  <dcterms:modified xsi:type="dcterms:W3CDTF">2021-05-24T14:18:49Z</dcterms:modified>
  <dc:language>en-IN</dc:language>
</cp:coreProperties>
</file>