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atsi" charset="1" panose="00000500000000000000"/>
      <p:regular r:id="rId16"/>
    </p:embeddedFont>
    <p:embeddedFont>
      <p:font typeface="Open Sans Bold" charset="1" panose="020B0806030504020204"/>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godaddy.com/resources/in/skills/cost-to-build-a-website-in-india"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8534002"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PRICE </a:t>
            </a:r>
          </a:p>
          <a:p>
            <a:pPr algn="ctr">
              <a:lnSpc>
                <a:spcPts val="14550"/>
              </a:lnSpc>
            </a:pPr>
            <a:r>
              <a:rPr lang="en-US" sz="15000">
                <a:solidFill>
                  <a:srgbClr val="000000"/>
                </a:solidFill>
                <a:latin typeface="Alatsi"/>
                <a:ea typeface="Alatsi"/>
                <a:cs typeface="Alatsi"/>
                <a:sym typeface="Alatsi"/>
              </a:rPr>
              <a:t>AWARE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576027" y="6223750"/>
            <a:ext cx="12343701" cy="1066725"/>
          </a:xfrm>
          <a:prstGeom prst="rect">
            <a:avLst/>
          </a:prstGeom>
        </p:spPr>
        <p:txBody>
          <a:bodyPr anchor="t" rtlCol="false" tIns="0" lIns="0" bIns="0" rIns="0">
            <a:spAutoFit/>
          </a:bodyPr>
          <a:lstStyle/>
          <a:p>
            <a:pPr algn="ctr">
              <a:lnSpc>
                <a:spcPts val="9027"/>
              </a:lnSpc>
            </a:pPr>
            <a:r>
              <a:rPr lang="en-US" sz="5607">
                <a:solidFill>
                  <a:srgbClr val="000000"/>
                </a:solidFill>
                <a:latin typeface="Alatsi"/>
                <a:ea typeface="Alatsi"/>
                <a:cs typeface="Alatsi"/>
                <a:sym typeface="Alatsi"/>
              </a:rPr>
              <a:t>City Travel Fare Guide</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1434696"/>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Shreya Wallalwar(25)</a:t>
            </a:r>
          </a:p>
          <a:p>
            <a:pPr algn="ctr">
              <a:lnSpc>
                <a:spcPts val="5763"/>
              </a:lnSpc>
            </a:pPr>
            <a:r>
              <a:rPr lang="en-US" sz="4116">
                <a:solidFill>
                  <a:srgbClr val="000000"/>
                </a:solidFill>
                <a:latin typeface="Alatsi"/>
                <a:ea typeface="Alatsi"/>
                <a:cs typeface="Alatsi"/>
                <a:sym typeface="Alatsi"/>
              </a:rPr>
              <a:t>                                Tejashwini Patil (09)</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 STATEMENT</a:t>
            </a:r>
          </a:p>
        </p:txBody>
      </p:sp>
      <p:sp>
        <p:nvSpPr>
          <p:cNvPr name="TextBox 12" id="12"/>
          <p:cNvSpPr txBox="true"/>
          <p:nvPr/>
        </p:nvSpPr>
        <p:spPr>
          <a:xfrm rot="0">
            <a:off x="3040091" y="3205240"/>
            <a:ext cx="12207817" cy="4611992"/>
          </a:xfrm>
          <a:prstGeom prst="rect">
            <a:avLst/>
          </a:prstGeom>
        </p:spPr>
        <p:txBody>
          <a:bodyPr anchor="t" rtlCol="false" tIns="0" lIns="0" bIns="0" rIns="0">
            <a:spAutoFit/>
          </a:bodyPr>
          <a:lstStyle/>
          <a:p>
            <a:pPr algn="l">
              <a:lnSpc>
                <a:spcPts val="4595"/>
              </a:lnSpc>
            </a:pPr>
            <a:r>
              <a:rPr lang="en-US" sz="3282">
                <a:solidFill>
                  <a:srgbClr val="000000"/>
                </a:solidFill>
                <a:latin typeface="Alatsi"/>
                <a:ea typeface="Alatsi"/>
                <a:cs typeface="Alatsi"/>
                <a:sym typeface="Alatsi"/>
              </a:rPr>
              <a:t>Visitors visiting India or people in different states of India often fall victim to scams due to a lack of knowledge about the original prices of goods, services, and local attractions. Whether it's being overcharged by taxi drivers, paying inflated prices for souvenirs, or being misled about the cost of tours, these experiences can tarnish the travel experience and lead to significant financial losses. The absence of a reliable source for accurate pricing information makes it difficult for visitors to know when they are being overcharged.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SCAMS</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166971" y="2882867"/>
            <a:ext cx="4490026" cy="2510379"/>
          </a:xfrm>
          <a:custGeom>
            <a:avLst/>
            <a:gdLst/>
            <a:ahLst/>
            <a:cxnLst/>
            <a:rect r="r" b="b" t="t" l="l"/>
            <a:pathLst>
              <a:path h="2510379" w="4490026">
                <a:moveTo>
                  <a:pt x="0" y="0"/>
                </a:moveTo>
                <a:lnTo>
                  <a:pt x="4490026" y="0"/>
                </a:lnTo>
                <a:lnTo>
                  <a:pt x="4490026" y="2510379"/>
                </a:lnTo>
                <a:lnTo>
                  <a:pt x="0" y="2510379"/>
                </a:lnTo>
                <a:lnTo>
                  <a:pt x="0" y="0"/>
                </a:lnTo>
                <a:close/>
              </a:path>
            </a:pathLst>
          </a:custGeom>
          <a:blipFill>
            <a:blip r:embed="rId4"/>
            <a:stretch>
              <a:fillRect l="-11646" t="0" r="-12597" b="0"/>
            </a:stretch>
          </a:blipFill>
        </p:spPr>
      </p:sp>
      <p:sp>
        <p:nvSpPr>
          <p:cNvPr name="Freeform 13" id="13"/>
          <p:cNvSpPr/>
          <p:nvPr/>
        </p:nvSpPr>
        <p:spPr>
          <a:xfrm flipH="false" flipV="false" rot="0">
            <a:off x="9957342" y="2882867"/>
            <a:ext cx="4386185" cy="2452322"/>
          </a:xfrm>
          <a:custGeom>
            <a:avLst/>
            <a:gdLst/>
            <a:ahLst/>
            <a:cxnLst/>
            <a:rect r="r" b="b" t="t" l="l"/>
            <a:pathLst>
              <a:path h="2452322" w="4386185">
                <a:moveTo>
                  <a:pt x="0" y="0"/>
                </a:moveTo>
                <a:lnTo>
                  <a:pt x="4386186" y="0"/>
                </a:lnTo>
                <a:lnTo>
                  <a:pt x="4386186" y="2452322"/>
                </a:lnTo>
                <a:lnTo>
                  <a:pt x="0" y="2452322"/>
                </a:lnTo>
                <a:lnTo>
                  <a:pt x="0" y="0"/>
                </a:lnTo>
                <a:close/>
              </a:path>
            </a:pathLst>
          </a:custGeom>
          <a:blipFill>
            <a:blip r:embed="rId5"/>
            <a:stretch>
              <a:fillRect l="-12122" t="0" r="-12122" b="0"/>
            </a:stretch>
          </a:blipFill>
        </p:spPr>
      </p:sp>
      <p:sp>
        <p:nvSpPr>
          <p:cNvPr name="TextBox 14" id="14"/>
          <p:cNvSpPr txBox="true"/>
          <p:nvPr/>
        </p:nvSpPr>
        <p:spPr>
          <a:xfrm rot="0">
            <a:off x="3166971" y="6031421"/>
            <a:ext cx="4490026" cy="813817"/>
          </a:xfrm>
          <a:prstGeom prst="rect">
            <a:avLst/>
          </a:prstGeom>
        </p:spPr>
        <p:txBody>
          <a:bodyPr anchor="t" rtlCol="false" tIns="0" lIns="0" bIns="0" rIns="0">
            <a:spAutoFit/>
          </a:bodyPr>
          <a:lstStyle/>
          <a:p>
            <a:pPr algn="ctr">
              <a:lnSpc>
                <a:spcPts val="3102"/>
              </a:lnSpc>
            </a:pPr>
            <a:r>
              <a:rPr lang="en-US" sz="3300">
                <a:solidFill>
                  <a:srgbClr val="000000"/>
                </a:solidFill>
                <a:latin typeface="Canva Sans Bold"/>
                <a:ea typeface="Canva Sans Bold"/>
                <a:cs typeface="Canva Sans Bold"/>
                <a:sym typeface="Canva Sans Bold"/>
              </a:rPr>
              <a:t>False price convincing  power</a:t>
            </a:r>
          </a:p>
        </p:txBody>
      </p:sp>
      <p:sp>
        <p:nvSpPr>
          <p:cNvPr name="TextBox 15" id="15"/>
          <p:cNvSpPr txBox="true"/>
          <p:nvPr/>
        </p:nvSpPr>
        <p:spPr>
          <a:xfrm rot="0">
            <a:off x="9957342" y="6034653"/>
            <a:ext cx="4490026" cy="423292"/>
          </a:xfrm>
          <a:prstGeom prst="rect">
            <a:avLst/>
          </a:prstGeom>
        </p:spPr>
        <p:txBody>
          <a:bodyPr anchor="t" rtlCol="false" tIns="0" lIns="0" bIns="0" rIns="0">
            <a:spAutoFit/>
          </a:bodyPr>
          <a:lstStyle/>
          <a:p>
            <a:pPr algn="ctr">
              <a:lnSpc>
                <a:spcPts val="3102"/>
              </a:lnSpc>
            </a:pPr>
            <a:r>
              <a:rPr lang="en-US" sz="3300">
                <a:solidFill>
                  <a:srgbClr val="000000"/>
                </a:solidFill>
                <a:latin typeface="Canva Sans Bold"/>
                <a:ea typeface="Canva Sans Bold"/>
                <a:cs typeface="Canva Sans Bold"/>
                <a:sym typeface="Canva Sans Bold"/>
              </a:rPr>
              <a:t>Auto Driver Scam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FEATURES</a:t>
            </a:r>
          </a:p>
        </p:txBody>
      </p:sp>
      <p:sp>
        <p:nvSpPr>
          <p:cNvPr name="TextBox 3" id="3"/>
          <p:cNvSpPr txBox="true"/>
          <p:nvPr/>
        </p:nvSpPr>
        <p:spPr>
          <a:xfrm rot="0">
            <a:off x="1221986" y="3429295"/>
            <a:ext cx="4480960" cy="989584"/>
          </a:xfrm>
          <a:prstGeom prst="rect">
            <a:avLst/>
          </a:prstGeom>
        </p:spPr>
        <p:txBody>
          <a:bodyPr anchor="t" rtlCol="false" tIns="0" lIns="0" bIns="0" rIns="0">
            <a:spAutoFit/>
          </a:bodyPr>
          <a:lstStyle/>
          <a:p>
            <a:pPr algn="l" marL="798829" indent="-399415" lvl="1">
              <a:lnSpc>
                <a:spcPts val="3847"/>
              </a:lnSpc>
              <a:buFont typeface="Arial"/>
              <a:buChar char="•"/>
            </a:pPr>
            <a:r>
              <a:rPr lang="en-US" sz="3699">
                <a:solidFill>
                  <a:srgbClr val="000000"/>
                </a:solidFill>
                <a:latin typeface="Alatsi"/>
                <a:ea typeface="Alatsi"/>
                <a:cs typeface="Alatsi"/>
                <a:sym typeface="Alatsi"/>
              </a:rPr>
              <a:t>Price Range Display</a:t>
            </a:r>
          </a:p>
        </p:txBody>
      </p:sp>
      <p:sp>
        <p:nvSpPr>
          <p:cNvPr name="TextBox 4" id="4"/>
          <p:cNvSpPr txBox="true"/>
          <p:nvPr/>
        </p:nvSpPr>
        <p:spPr>
          <a:xfrm rot="0">
            <a:off x="6444390" y="3448345"/>
            <a:ext cx="4480960" cy="479679"/>
          </a:xfrm>
          <a:prstGeom prst="rect">
            <a:avLst/>
          </a:prstGeom>
        </p:spPr>
        <p:txBody>
          <a:bodyPr anchor="t" rtlCol="false" tIns="0" lIns="0" bIns="0" rIns="0">
            <a:spAutoFit/>
          </a:bodyPr>
          <a:lstStyle/>
          <a:p>
            <a:pPr algn="l" marL="798829" indent="-399415" lvl="1">
              <a:lnSpc>
                <a:spcPts val="3662"/>
              </a:lnSpc>
              <a:buFont typeface="Arial"/>
              <a:buChar char="•"/>
            </a:pPr>
            <a:r>
              <a:rPr lang="en-US" sz="3699">
                <a:solidFill>
                  <a:srgbClr val="000000"/>
                </a:solidFill>
                <a:latin typeface="Alatsi"/>
                <a:ea typeface="Alatsi"/>
                <a:cs typeface="Alatsi"/>
                <a:sym typeface="Alatsi"/>
              </a:rPr>
              <a:t>Bargaining tips</a:t>
            </a:r>
          </a:p>
        </p:txBody>
      </p:sp>
      <p:sp>
        <p:nvSpPr>
          <p:cNvPr name="TextBox 5" id="5"/>
          <p:cNvSpPr txBox="true"/>
          <p:nvPr/>
        </p:nvSpPr>
        <p:spPr>
          <a:xfrm rot="0">
            <a:off x="11890224"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Review and blogs</a:t>
            </a:r>
          </a:p>
        </p:txBody>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name="Freeform 13" id="13"/>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611937" y="4416130"/>
            <a:ext cx="3701058" cy="1725930"/>
          </a:xfrm>
          <a:prstGeom prst="rect">
            <a:avLst/>
          </a:prstGeom>
        </p:spPr>
        <p:txBody>
          <a:bodyPr anchor="t" rtlCol="false" tIns="0" lIns="0" bIns="0" rIns="0">
            <a:spAutoFit/>
          </a:bodyPr>
          <a:lstStyle/>
          <a:p>
            <a:pPr algn="ctr" marL="712470" indent="-356235" lvl="1">
              <a:lnSpc>
                <a:spcPts val="4620"/>
              </a:lnSpc>
              <a:buFont typeface="Arial"/>
              <a:buChar char="•"/>
            </a:pPr>
            <a:r>
              <a:rPr lang="en-US" sz="3300">
                <a:solidFill>
                  <a:srgbClr val="000000"/>
                </a:solidFill>
                <a:latin typeface="Canva Sans Bold"/>
                <a:ea typeface="Canva Sans Bold"/>
                <a:cs typeface="Canva Sans Bold"/>
                <a:sym typeface="Canva Sans Bold"/>
              </a:rPr>
              <a:t>Aut</a:t>
            </a:r>
            <a:r>
              <a:rPr lang="en-US" sz="3300">
                <a:solidFill>
                  <a:srgbClr val="000000"/>
                </a:solidFill>
                <a:latin typeface="Canva Sans Bold"/>
                <a:ea typeface="Canva Sans Bold"/>
                <a:cs typeface="Canva Sans Bold"/>
                <a:sym typeface="Canva Sans Bold"/>
              </a:rPr>
              <a:t>o fare</a:t>
            </a:r>
          </a:p>
          <a:p>
            <a:pPr algn="ctr" marL="712470" indent="-356235" lvl="1">
              <a:lnSpc>
                <a:spcPts val="4620"/>
              </a:lnSpc>
              <a:buFont typeface="Arial"/>
              <a:buChar char="•"/>
            </a:pPr>
            <a:r>
              <a:rPr lang="en-US" sz="3300">
                <a:solidFill>
                  <a:srgbClr val="000000"/>
                </a:solidFill>
                <a:latin typeface="Canva Sans Bold"/>
                <a:ea typeface="Canva Sans Bold"/>
                <a:cs typeface="Canva Sans Bold"/>
                <a:sym typeface="Canva Sans Bold"/>
              </a:rPr>
              <a:t>Taxi fare</a:t>
            </a:r>
          </a:p>
          <a:p>
            <a:pPr algn="ctr" marL="712470" indent="-356235" lvl="1">
              <a:lnSpc>
                <a:spcPts val="4620"/>
              </a:lnSpc>
              <a:buFont typeface="Arial"/>
              <a:buChar char="•"/>
            </a:pPr>
            <a:r>
              <a:rPr lang="en-US" sz="3300">
                <a:solidFill>
                  <a:srgbClr val="000000"/>
                </a:solidFill>
                <a:latin typeface="Canva Sans Bold"/>
                <a:ea typeface="Canva Sans Bold"/>
                <a:cs typeface="Canva Sans Bold"/>
                <a:sym typeface="Canva Sans Bold"/>
              </a:rPr>
              <a:t>    City bus fare</a:t>
            </a:r>
          </a:p>
        </p:txBody>
      </p:sp>
      <p:sp>
        <p:nvSpPr>
          <p:cNvPr name="TextBox 16" id="16"/>
          <p:cNvSpPr txBox="true"/>
          <p:nvPr/>
        </p:nvSpPr>
        <p:spPr>
          <a:xfrm rot="0">
            <a:off x="6444390" y="4837516"/>
            <a:ext cx="3946803" cy="554818"/>
          </a:xfrm>
          <a:prstGeom prst="rect">
            <a:avLst/>
          </a:prstGeom>
        </p:spPr>
        <p:txBody>
          <a:bodyPr anchor="t" rtlCol="false" tIns="0" lIns="0" bIns="0" rIns="0">
            <a:spAutoFit/>
          </a:bodyPr>
          <a:lstStyle/>
          <a:p>
            <a:pPr algn="ctr" marL="708534" indent="-354267" lvl="1">
              <a:lnSpc>
                <a:spcPts val="4594"/>
              </a:lnSpc>
              <a:buFont typeface="Arial"/>
              <a:buChar char="•"/>
            </a:pPr>
            <a:r>
              <a:rPr lang="en-US" sz="3281">
                <a:solidFill>
                  <a:srgbClr val="000000"/>
                </a:solidFill>
                <a:latin typeface="Canva Sans Bold"/>
                <a:ea typeface="Canva Sans Bold"/>
                <a:cs typeface="Canva Sans Bold"/>
                <a:sym typeface="Canva Sans Bold"/>
              </a:rPr>
              <a:t>Route Selection</a:t>
            </a:r>
          </a:p>
        </p:txBody>
      </p:sp>
      <p:sp>
        <p:nvSpPr>
          <p:cNvPr name="TextBox 17" id="17"/>
          <p:cNvSpPr txBox="true"/>
          <p:nvPr/>
        </p:nvSpPr>
        <p:spPr>
          <a:xfrm rot="0">
            <a:off x="11890224" y="4828454"/>
            <a:ext cx="4595932" cy="563880"/>
          </a:xfrm>
          <a:prstGeom prst="rect">
            <a:avLst/>
          </a:prstGeom>
        </p:spPr>
        <p:txBody>
          <a:bodyPr anchor="t" rtlCol="false" tIns="0" lIns="0" bIns="0" rIns="0">
            <a:spAutoFit/>
          </a:bodyPr>
          <a:lstStyle/>
          <a:p>
            <a:pPr algn="ctr" marL="712470" indent="-356235" lvl="1">
              <a:lnSpc>
                <a:spcPts val="4620"/>
              </a:lnSpc>
              <a:buFont typeface="Arial"/>
              <a:buChar char="•"/>
            </a:pPr>
            <a:r>
              <a:rPr lang="en-US" sz="3300">
                <a:solidFill>
                  <a:srgbClr val="000000"/>
                </a:solidFill>
                <a:latin typeface="Canva Sans Bold"/>
                <a:ea typeface="Canva Sans Bold"/>
                <a:cs typeface="Canva Sans Bold"/>
                <a:sym typeface="Canva Sans Bold"/>
              </a:rPr>
              <a:t>Real-Time Updates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name="TextBox 10" id="10"/>
          <p:cNvSpPr txBox="true"/>
          <p:nvPr/>
        </p:nvSpPr>
        <p:spPr>
          <a:xfrm rot="0">
            <a:off x="1834458" y="2153649"/>
            <a:ext cx="6923322" cy="921297"/>
          </a:xfrm>
          <a:prstGeom prst="rect">
            <a:avLst/>
          </a:prstGeom>
        </p:spPr>
        <p:txBody>
          <a:bodyPr anchor="t" rtlCol="false" tIns="0" lIns="0" bIns="0" rIns="0">
            <a:spAutoFit/>
          </a:bodyPr>
          <a:lstStyle/>
          <a:p>
            <a:pPr algn="ctr">
              <a:lnSpc>
                <a:spcPts val="7537"/>
              </a:lnSpc>
            </a:pPr>
            <a:r>
              <a:rPr lang="en-US" sz="5384">
                <a:solidFill>
                  <a:srgbClr val="000000"/>
                </a:solidFill>
                <a:latin typeface="Alatsi"/>
                <a:ea typeface="Alatsi"/>
                <a:cs typeface="Alatsi"/>
                <a:sym typeface="Alatsi"/>
              </a:rPr>
              <a:t>TARGET AUDIENCE </a:t>
            </a:r>
          </a:p>
        </p:txBody>
      </p:sp>
      <p:sp>
        <p:nvSpPr>
          <p:cNvPr name="Freeform 11" id="11"/>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9956413" y="2153649"/>
            <a:ext cx="6923322" cy="921297"/>
          </a:xfrm>
          <a:prstGeom prst="rect">
            <a:avLst/>
          </a:prstGeom>
        </p:spPr>
        <p:txBody>
          <a:bodyPr anchor="t" rtlCol="false" tIns="0" lIns="0" bIns="0" rIns="0">
            <a:spAutoFit/>
          </a:bodyPr>
          <a:lstStyle/>
          <a:p>
            <a:pPr algn="ctr">
              <a:lnSpc>
                <a:spcPts val="7537"/>
              </a:lnSpc>
            </a:pPr>
            <a:r>
              <a:rPr lang="en-US" sz="5384">
                <a:solidFill>
                  <a:srgbClr val="000000"/>
                </a:solidFill>
                <a:latin typeface="Alatsi"/>
                <a:ea typeface="Alatsi"/>
                <a:cs typeface="Alatsi"/>
                <a:sym typeface="Alatsi"/>
              </a:rPr>
              <a:t>REVENUE STREAMS</a:t>
            </a:r>
          </a:p>
        </p:txBody>
      </p:sp>
      <p:sp>
        <p:nvSpPr>
          <p:cNvPr name="TextBox 13" id="13"/>
          <p:cNvSpPr txBox="true"/>
          <p:nvPr/>
        </p:nvSpPr>
        <p:spPr>
          <a:xfrm rot="0">
            <a:off x="10703142" y="3862176"/>
            <a:ext cx="18214837" cy="3322278"/>
          </a:xfrm>
          <a:prstGeom prst="rect">
            <a:avLst/>
          </a:prstGeom>
        </p:spPr>
        <p:txBody>
          <a:bodyPr anchor="t" rtlCol="false" tIns="0" lIns="0" bIns="0" rIns="0">
            <a:spAutoFit/>
          </a:bodyPr>
          <a:lstStyle/>
          <a:p>
            <a:pPr algn="l">
              <a:lnSpc>
                <a:spcPts val="9146"/>
              </a:lnSpc>
            </a:pPr>
            <a:r>
              <a:rPr lang="en-US" sz="4234">
                <a:solidFill>
                  <a:srgbClr val="000000"/>
                </a:solidFill>
                <a:latin typeface="Canva Sans Bold"/>
                <a:ea typeface="Canva Sans Bold"/>
                <a:cs typeface="Canva Sans Bold"/>
                <a:sym typeface="Canva Sans Bold"/>
              </a:rPr>
              <a:t>Affiliate Marketing</a:t>
            </a:r>
          </a:p>
          <a:p>
            <a:pPr algn="l">
              <a:lnSpc>
                <a:spcPts val="9146"/>
              </a:lnSpc>
            </a:pPr>
            <a:r>
              <a:rPr lang="en-US" sz="4234">
                <a:solidFill>
                  <a:srgbClr val="000000"/>
                </a:solidFill>
                <a:latin typeface="Canva Sans Bold"/>
                <a:ea typeface="Canva Sans Bold"/>
                <a:cs typeface="Canva Sans Bold"/>
                <a:sym typeface="Canva Sans Bold"/>
              </a:rPr>
              <a:t>Advertising</a:t>
            </a:r>
          </a:p>
          <a:p>
            <a:pPr algn="l">
              <a:lnSpc>
                <a:spcPts val="9146"/>
              </a:lnSpc>
            </a:pPr>
            <a:r>
              <a:rPr lang="en-US" sz="4234">
                <a:solidFill>
                  <a:srgbClr val="000000"/>
                </a:solidFill>
                <a:latin typeface="Canva Sans Bold"/>
                <a:ea typeface="Canva Sans Bold"/>
                <a:cs typeface="Canva Sans Bold"/>
                <a:sym typeface="Canva Sans Bold"/>
              </a:rPr>
              <a:t>Premium Features</a:t>
            </a:r>
          </a:p>
        </p:txBody>
      </p:sp>
      <p:sp>
        <p:nvSpPr>
          <p:cNvPr name="TextBox 14" id="14"/>
          <p:cNvSpPr txBox="true"/>
          <p:nvPr/>
        </p:nvSpPr>
        <p:spPr>
          <a:xfrm rot="0">
            <a:off x="648275" y="3630529"/>
            <a:ext cx="8856767" cy="4513205"/>
          </a:xfrm>
          <a:prstGeom prst="rect">
            <a:avLst/>
          </a:prstGeom>
        </p:spPr>
        <p:txBody>
          <a:bodyPr anchor="t" rtlCol="false" tIns="0" lIns="0" bIns="0" rIns="0">
            <a:spAutoFit/>
          </a:bodyPr>
          <a:lstStyle/>
          <a:p>
            <a:pPr algn="ctr" marL="746864" indent="-373432" lvl="1">
              <a:lnSpc>
                <a:spcPts val="7333"/>
              </a:lnSpc>
              <a:buFont typeface="Arial"/>
              <a:buChar char="•"/>
            </a:pPr>
            <a:r>
              <a:rPr lang="en-US" sz="3459" spc="89">
                <a:solidFill>
                  <a:srgbClr val="000000"/>
                </a:solidFill>
                <a:latin typeface="Canva Sans Bold"/>
                <a:ea typeface="Canva Sans Bold"/>
                <a:cs typeface="Canva Sans Bold"/>
                <a:sym typeface="Canva Sans Bold"/>
              </a:rPr>
              <a:t>City Residents (Daily Commuters)</a:t>
            </a:r>
          </a:p>
          <a:p>
            <a:pPr algn="ctr" marL="746864" indent="-373432" lvl="1">
              <a:lnSpc>
                <a:spcPts val="7333"/>
              </a:lnSpc>
              <a:buFont typeface="Arial"/>
              <a:buChar char="•"/>
            </a:pPr>
            <a:r>
              <a:rPr lang="en-US" sz="3459" spc="89">
                <a:solidFill>
                  <a:srgbClr val="000000"/>
                </a:solidFill>
                <a:latin typeface="Canva Sans Bold"/>
                <a:ea typeface="Canva Sans Bold"/>
                <a:cs typeface="Canva Sans Bold"/>
                <a:sym typeface="Canva Sans Bold"/>
              </a:rPr>
              <a:t>Tourists and Visitors</a:t>
            </a:r>
          </a:p>
          <a:p>
            <a:pPr algn="ctr" marL="746864" indent="-373432" lvl="1">
              <a:lnSpc>
                <a:spcPts val="7333"/>
              </a:lnSpc>
              <a:buFont typeface="Arial"/>
              <a:buChar char="•"/>
            </a:pPr>
            <a:r>
              <a:rPr lang="en-US" sz="3459" spc="89">
                <a:solidFill>
                  <a:srgbClr val="000000"/>
                </a:solidFill>
                <a:latin typeface="Canva Sans Bold"/>
                <a:ea typeface="Canva Sans Bold"/>
                <a:cs typeface="Canva Sans Bold"/>
                <a:sym typeface="Canva Sans Bold"/>
              </a:rPr>
              <a:t>Students and Working Professionals</a:t>
            </a:r>
          </a:p>
          <a:p>
            <a:pPr algn="ctr" marL="746864" indent="-373432" lvl="1">
              <a:lnSpc>
                <a:spcPts val="7333"/>
              </a:lnSpc>
              <a:buFont typeface="Arial"/>
              <a:buChar char="•"/>
            </a:pPr>
            <a:r>
              <a:rPr lang="en-US" sz="3459" spc="89">
                <a:solidFill>
                  <a:srgbClr val="000000"/>
                </a:solidFill>
                <a:latin typeface="Canva Sans Bold"/>
                <a:ea typeface="Canva Sans Bold"/>
                <a:cs typeface="Canva Sans Bold"/>
                <a:sym typeface="Canva Sans Bold"/>
              </a:rPr>
              <a:t>Transport and Travel Enthusiasts</a:t>
            </a:r>
          </a:p>
          <a:p>
            <a:pPr algn="ctr">
              <a:lnSpc>
                <a:spcPts val="733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650455" y="2503480"/>
            <a:ext cx="9131503" cy="3704423"/>
          </a:xfrm>
          <a:prstGeom prst="rect">
            <a:avLst/>
          </a:prstGeom>
        </p:spPr>
        <p:txBody>
          <a:bodyPr anchor="t" rtlCol="false" tIns="0" lIns="0" bIns="0" rIns="0">
            <a:spAutoFit/>
          </a:bodyPr>
          <a:lstStyle/>
          <a:p>
            <a:pPr algn="l" marL="907536" indent="-453768" lvl="1">
              <a:lnSpc>
                <a:spcPts val="5884"/>
              </a:lnSpc>
              <a:buAutoNum type="arabicPeriod" startAt="1"/>
            </a:pPr>
            <a:r>
              <a:rPr lang="en-US" sz="4203">
                <a:solidFill>
                  <a:srgbClr val="000000"/>
                </a:solidFill>
                <a:latin typeface="Alatsi"/>
                <a:ea typeface="Alatsi"/>
                <a:cs typeface="Alatsi"/>
                <a:sym typeface="Alatsi"/>
              </a:rPr>
              <a:t>Numbeo</a:t>
            </a:r>
          </a:p>
          <a:p>
            <a:pPr algn="l" marL="907536" indent="-453768" lvl="1">
              <a:lnSpc>
                <a:spcPts val="5884"/>
              </a:lnSpc>
              <a:buAutoNum type="arabicPeriod" startAt="1"/>
            </a:pPr>
            <a:r>
              <a:rPr lang="en-US" sz="4203">
                <a:solidFill>
                  <a:srgbClr val="000000"/>
                </a:solidFill>
                <a:latin typeface="Alatsi"/>
                <a:ea typeface="Alatsi"/>
                <a:cs typeface="Alatsi"/>
                <a:sym typeface="Alatsi"/>
              </a:rPr>
              <a:t>prizedekho.com</a:t>
            </a:r>
          </a:p>
          <a:p>
            <a:pPr algn="l" marL="907536" indent="-453768" lvl="1">
              <a:lnSpc>
                <a:spcPts val="5884"/>
              </a:lnSpc>
              <a:buAutoNum type="arabicPeriod" startAt="1"/>
            </a:pPr>
            <a:r>
              <a:rPr lang="en-US" sz="4203">
                <a:solidFill>
                  <a:srgbClr val="000000"/>
                </a:solidFill>
                <a:latin typeface="Alatsi"/>
                <a:ea typeface="Alatsi"/>
                <a:cs typeface="Alatsi"/>
                <a:sym typeface="Alatsi"/>
              </a:rPr>
              <a:t>Mysmartprice.com</a:t>
            </a:r>
          </a:p>
          <a:p>
            <a:pPr algn="l" marL="907536" indent="-453768" lvl="1">
              <a:lnSpc>
                <a:spcPts val="5884"/>
              </a:lnSpc>
              <a:buAutoNum type="arabicPeriod" startAt="1"/>
            </a:pPr>
            <a:r>
              <a:rPr lang="en-US" sz="4203">
                <a:solidFill>
                  <a:srgbClr val="000000"/>
                </a:solidFill>
                <a:latin typeface="Alatsi"/>
                <a:ea typeface="Alatsi"/>
                <a:cs typeface="Alatsi"/>
                <a:sym typeface="Alatsi"/>
              </a:rPr>
              <a:t>compareraja.com</a:t>
            </a:r>
          </a:p>
          <a:p>
            <a:pPr algn="l">
              <a:lnSpc>
                <a:spcPts val="5884"/>
              </a:lnSpc>
            </a:pP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COMPITITORS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5</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114307" y="6223617"/>
            <a:ext cx="9792869" cy="1467733"/>
          </a:xfrm>
          <a:prstGeom prst="rect">
            <a:avLst/>
          </a:prstGeom>
        </p:spPr>
        <p:txBody>
          <a:bodyPr anchor="t" rtlCol="false" tIns="0" lIns="0" bIns="0" rIns="0">
            <a:spAutoFit/>
          </a:bodyPr>
          <a:lstStyle/>
          <a:p>
            <a:pPr algn="l">
              <a:lnSpc>
                <a:spcPts val="3917"/>
              </a:lnSpc>
            </a:pPr>
            <a:r>
              <a:rPr lang="en-US" sz="2798">
                <a:solidFill>
                  <a:srgbClr val="000000"/>
                </a:solidFill>
                <a:latin typeface="Canva Sans"/>
                <a:ea typeface="Canva Sans"/>
                <a:cs typeface="Canva Sans"/>
                <a:sym typeface="Canva Sans"/>
              </a:rPr>
              <a:t>Above websites mainly gives information about electronics appliances and compares prices with different e-commerce retailers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458637" y="3257092"/>
            <a:ext cx="14705320" cy="295134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1.Fair local price ranges for transportation.</a:t>
            </a:r>
          </a:p>
          <a:p>
            <a:pPr algn="l">
              <a:lnSpc>
                <a:spcPts val="5852"/>
              </a:lnSpc>
            </a:pPr>
            <a:r>
              <a:rPr lang="en-US" sz="4180">
                <a:solidFill>
                  <a:srgbClr val="000000"/>
                </a:solidFill>
                <a:latin typeface="Alatsi"/>
                <a:ea typeface="Alatsi"/>
                <a:cs typeface="Alatsi"/>
                <a:sym typeface="Alatsi"/>
              </a:rPr>
              <a:t>2. Reviews</a:t>
            </a:r>
          </a:p>
          <a:p>
            <a:pPr algn="l">
              <a:lnSpc>
                <a:spcPts val="5852"/>
              </a:lnSpc>
            </a:pPr>
            <a:r>
              <a:rPr lang="en-US" sz="4180">
                <a:solidFill>
                  <a:srgbClr val="000000"/>
                </a:solidFill>
                <a:latin typeface="Alatsi"/>
                <a:ea typeface="Alatsi"/>
                <a:cs typeface="Alatsi"/>
                <a:sym typeface="Alatsi"/>
              </a:rPr>
              <a:t>3.Specified preference(premium)</a:t>
            </a:r>
          </a:p>
          <a:p>
            <a:pPr algn="l">
              <a:lnSpc>
                <a:spcPts val="5852"/>
              </a:lnSpc>
            </a:pPr>
            <a:r>
              <a:rPr lang="en-US" sz="4180">
                <a:solidFill>
                  <a:srgbClr val="000000"/>
                </a:solidFill>
                <a:latin typeface="Alatsi"/>
                <a:ea typeface="Alatsi"/>
                <a:cs typeface="Alatsi"/>
                <a:sym typeface="Alatsi"/>
              </a:rPr>
              <a:t>4. Notification about price influctuations </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USP</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TIMELINE</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7</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445924" y="2317751"/>
            <a:ext cx="6813376" cy="6163839"/>
          </a:xfrm>
          <a:custGeom>
            <a:avLst/>
            <a:gdLst/>
            <a:ahLst/>
            <a:cxnLst/>
            <a:rect r="r" b="b" t="t" l="l"/>
            <a:pathLst>
              <a:path h="6163839" w="6813376">
                <a:moveTo>
                  <a:pt x="0" y="0"/>
                </a:moveTo>
                <a:lnTo>
                  <a:pt x="6813376" y="0"/>
                </a:lnTo>
                <a:lnTo>
                  <a:pt x="6813376" y="6163838"/>
                </a:lnTo>
                <a:lnTo>
                  <a:pt x="0" y="6163838"/>
                </a:lnTo>
                <a:lnTo>
                  <a:pt x="0" y="0"/>
                </a:lnTo>
                <a:close/>
              </a:path>
            </a:pathLst>
          </a:custGeom>
          <a:blipFill>
            <a:blip r:embed="rId4"/>
            <a:stretch>
              <a:fillRect l="-128487" t="-29737" r="0" b="-4438"/>
            </a:stretch>
          </a:blipFill>
        </p:spPr>
      </p:sp>
      <p:sp>
        <p:nvSpPr>
          <p:cNvPr name="Freeform 13" id="13"/>
          <p:cNvSpPr/>
          <p:nvPr/>
        </p:nvSpPr>
        <p:spPr>
          <a:xfrm flipH="false" flipV="false" rot="0">
            <a:off x="559528" y="3074961"/>
            <a:ext cx="9155645" cy="4830105"/>
          </a:xfrm>
          <a:custGeom>
            <a:avLst/>
            <a:gdLst/>
            <a:ahLst/>
            <a:cxnLst/>
            <a:rect r="r" b="b" t="t" l="l"/>
            <a:pathLst>
              <a:path h="4830105" w="9155645">
                <a:moveTo>
                  <a:pt x="0" y="0"/>
                </a:moveTo>
                <a:lnTo>
                  <a:pt x="9155645" y="0"/>
                </a:lnTo>
                <a:lnTo>
                  <a:pt x="9155645" y="4830105"/>
                </a:lnTo>
                <a:lnTo>
                  <a:pt x="0" y="4830105"/>
                </a:lnTo>
                <a:lnTo>
                  <a:pt x="0" y="0"/>
                </a:lnTo>
                <a:close/>
              </a:path>
            </a:pathLst>
          </a:custGeom>
          <a:blipFill>
            <a:blip r:embed="rId5"/>
            <a:stretch>
              <a:fillRect l="-18047" t="-18874"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BUDGET</a:t>
            </a:r>
          </a:p>
        </p:txBody>
      </p:sp>
      <p:sp>
        <p:nvSpPr>
          <p:cNvPr name="TextBox 18" id="18"/>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Domain name</a:t>
            </a:r>
          </a:p>
        </p:txBody>
      </p:sp>
      <p:sp>
        <p:nvSpPr>
          <p:cNvPr name="TextBox 19" id="19"/>
          <p:cNvSpPr txBox="true"/>
          <p:nvPr/>
        </p:nvSpPr>
        <p:spPr>
          <a:xfrm rot="0">
            <a:off x="3260980" y="3667272"/>
            <a:ext cx="6848358" cy="52999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INR 100- INR 6000 each year</a:t>
            </a:r>
          </a:p>
        </p:txBody>
      </p:sp>
      <p:sp>
        <p:nvSpPr>
          <p:cNvPr name="TextBox 20" id="20"/>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Web Hosting</a:t>
            </a:r>
          </a:p>
        </p:txBody>
      </p:sp>
      <p:sp>
        <p:nvSpPr>
          <p:cNvPr name="TextBox 21" id="21"/>
          <p:cNvSpPr txBox="true"/>
          <p:nvPr/>
        </p:nvSpPr>
        <p:spPr>
          <a:xfrm rot="0">
            <a:off x="3260980" y="7201095"/>
            <a:ext cx="6848358" cy="52999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INR 200- INR 500 per month</a:t>
            </a:r>
          </a:p>
        </p:txBody>
      </p:sp>
      <p:sp>
        <p:nvSpPr>
          <p:cNvPr name="TextBox 22" id="22"/>
          <p:cNvSpPr txBox="true"/>
          <p:nvPr/>
        </p:nvSpPr>
        <p:spPr>
          <a:xfrm rot="0">
            <a:off x="10410942" y="2757952"/>
            <a:ext cx="7391927"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Maintenance expenses </a:t>
            </a:r>
          </a:p>
        </p:txBody>
      </p:sp>
      <p:sp>
        <p:nvSpPr>
          <p:cNvPr name="TextBox 23" id="23"/>
          <p:cNvSpPr txBox="true"/>
          <p:nvPr/>
        </p:nvSpPr>
        <p:spPr>
          <a:xfrm rot="0">
            <a:off x="10410942" y="3667272"/>
            <a:ext cx="6848358" cy="52999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INR 40,000 per month</a:t>
            </a:r>
          </a:p>
        </p:txBody>
      </p:sp>
      <p:sp>
        <p:nvSpPr>
          <p:cNvPr name="TextBox 24" id="24"/>
          <p:cNvSpPr txBox="true"/>
          <p:nvPr/>
        </p:nvSpPr>
        <p:spPr>
          <a:xfrm rot="0">
            <a:off x="10607081"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SEO</a:t>
            </a:r>
          </a:p>
        </p:txBody>
      </p:sp>
      <p:sp>
        <p:nvSpPr>
          <p:cNvPr name="TextBox 25" id="25"/>
          <p:cNvSpPr txBox="true"/>
          <p:nvPr/>
        </p:nvSpPr>
        <p:spPr>
          <a:xfrm rot="0">
            <a:off x="10607081" y="7201095"/>
            <a:ext cx="6848358" cy="52999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INR 15,000- INR 30,000 per month</a:t>
            </a:r>
          </a:p>
        </p:txBody>
      </p:sp>
      <p:sp>
        <p:nvSpPr>
          <p:cNvPr name="AutoShape 26" id="2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7" id="2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8" id="28"/>
          <p:cNvGrpSpPr/>
          <p:nvPr/>
        </p:nvGrpSpPr>
        <p:grpSpPr>
          <a:xfrm rot="0">
            <a:off x="15859155" y="0"/>
            <a:ext cx="1562612" cy="1673225"/>
            <a:chOff x="0" y="0"/>
            <a:chExt cx="2083482" cy="2230967"/>
          </a:xfrm>
        </p:grpSpPr>
        <p:grpSp>
          <p:nvGrpSpPr>
            <p:cNvPr name="Group 29" id="29"/>
            <p:cNvGrpSpPr/>
            <p:nvPr/>
          </p:nvGrpSpPr>
          <p:grpSpPr>
            <a:xfrm rot="0">
              <a:off x="75599" y="0"/>
              <a:ext cx="1932284" cy="2230967"/>
              <a:chOff x="0" y="0"/>
              <a:chExt cx="703982" cy="812800"/>
            </a:xfrm>
          </p:grpSpPr>
          <p:sp>
            <p:nvSpPr>
              <p:cNvPr name="Freeform 30" id="3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1" id="3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8</a:t>
              </a:r>
            </a:p>
          </p:txBody>
        </p:sp>
      </p:grpSp>
      <p:sp>
        <p:nvSpPr>
          <p:cNvPr name="Freeform 33" id="3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1564423" y="9531312"/>
            <a:ext cx="10731577" cy="293492"/>
          </a:xfrm>
          <a:prstGeom prst="rect">
            <a:avLst/>
          </a:prstGeom>
        </p:spPr>
        <p:txBody>
          <a:bodyPr anchor="t" rtlCol="false" tIns="0" lIns="0" bIns="0" rIns="0">
            <a:spAutoFit/>
          </a:bodyPr>
          <a:lstStyle/>
          <a:p>
            <a:pPr algn="ctr">
              <a:lnSpc>
                <a:spcPts val="2454"/>
              </a:lnSpc>
            </a:pPr>
            <a:r>
              <a:rPr lang="en-US" sz="1753" u="sng">
                <a:solidFill>
                  <a:srgbClr val="000000"/>
                </a:solidFill>
                <a:latin typeface="Canva Sans"/>
                <a:ea typeface="Canva Sans"/>
                <a:cs typeface="Canva Sans"/>
                <a:sym typeface="Canva Sans"/>
                <a:hlinkClick r:id="rId4" tooltip="https://www.godaddy.com/resources/in/skills/cost-to-build-a-website-in-india"/>
              </a:rPr>
              <a:t>Reference:https://www.godaddy.com/resources/in/skills/cost-to-build-a-website-in-india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DAGOB1Y9n74</dc:identifier>
  <dcterms:modified xsi:type="dcterms:W3CDTF">2011-08-01T06:04:30Z</dcterms:modified>
  <cp:revision>1</cp:revision>
  <dc:title>priceaware</dc:title>
</cp:coreProperties>
</file>