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 id="282" r:id="rId25"/>
    <p:sldId id="284" r:id="rId26"/>
    <p:sldId id="285" r:id="rId27"/>
    <p:sldId id="286" r:id="rId28"/>
    <p:sldId id="287" r:id="rId29"/>
  </p:sldIdLst>
  <p:sldSz cx="9144000" cy="5143500" type="screen16x9"/>
  <p:notesSz cx="6858000" cy="9144000"/>
  <p:embeddedFontLst>
    <p:embeddedFont>
      <p:font typeface="Maven Pro" charset="0"/>
      <p:regular r:id="rId31"/>
      <p:bold r:id="rId32"/>
    </p:embeddedFont>
    <p:embeddedFont>
      <p:font typeface="Share Tech" charset="0"/>
      <p:regular r:id="rId33"/>
    </p:embeddedFont>
    <p:embeddedFont>
      <p:font typeface="Advent Pro SemiBold" charset="0"/>
      <p:regular r:id="rId34"/>
      <p:bold r:id="rId35"/>
      <p:italic r:id="rId36"/>
      <p:boldItalic r:id="rId37"/>
    </p:embeddedFont>
    <p:embeddedFont>
      <p:font typeface="Fira Sans Extra Condensed Medium" charset="0"/>
      <p:regular r:id="rId38"/>
      <p:bold r:id="rId39"/>
      <p:italic r:id="rId40"/>
      <p:boldItalic r:id="rId41"/>
    </p:embeddedFont>
    <p:embeddedFont>
      <p:font typeface="Fira Sans Condensed Medium"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FCC"/>
    <a:srgbClr val="FF997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36" y="-8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770baf1005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770baf100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770baf1005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770baf100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770baf100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770baf100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770baf1005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770baf100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770baf1005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770baf1005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770baf1005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770baf1005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546960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0364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91888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8652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03780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1275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22841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11899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238190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770baf100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770baf100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23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770baf100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770baf10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770baf100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770baf10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770baf100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770baf100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770baf100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770baf100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770baf100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770baf100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770baf1005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770baf100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
          <p:cNvGrpSpPr/>
          <p:nvPr/>
        </p:nvGrpSpPr>
        <p:grpSpPr>
          <a:xfrm>
            <a:off x="8263682" y="-434366"/>
            <a:ext cx="188886" cy="1181532"/>
            <a:chOff x="2877432" y="975334"/>
            <a:chExt cx="188886" cy="1181532"/>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
          <p:cNvGrpSpPr/>
          <p:nvPr/>
        </p:nvGrpSpPr>
        <p:grpSpPr>
          <a:xfrm>
            <a:off x="3090746" y="-533657"/>
            <a:ext cx="98059" cy="1147595"/>
            <a:chOff x="3347921" y="16006"/>
            <a:chExt cx="98059" cy="1147595"/>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2"/>
          <p:cNvGrpSpPr/>
          <p:nvPr/>
        </p:nvGrpSpPr>
        <p:grpSpPr>
          <a:xfrm>
            <a:off x="250617" y="2402301"/>
            <a:ext cx="188650" cy="2468355"/>
            <a:chOff x="250617" y="2402301"/>
            <a:chExt cx="188650" cy="2468355"/>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67" name="Google Shape;167;p11"/>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1"/>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1"/>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p11"/>
          <p:cNvGrpSpPr/>
          <p:nvPr/>
        </p:nvGrpSpPr>
        <p:grpSpPr>
          <a:xfrm>
            <a:off x="8263682" y="-434366"/>
            <a:ext cx="188886" cy="1181532"/>
            <a:chOff x="2877432" y="975334"/>
            <a:chExt cx="188886" cy="1181532"/>
          </a:xfrm>
        </p:grpSpPr>
        <p:sp>
          <p:nvSpPr>
            <p:cNvPr id="174" name="Google Shape;17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11"/>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0" name="Google Shape;180;p11"/>
          <p:cNvGrpSpPr/>
          <p:nvPr/>
        </p:nvGrpSpPr>
        <p:grpSpPr>
          <a:xfrm>
            <a:off x="3090746" y="-533657"/>
            <a:ext cx="98059" cy="1147595"/>
            <a:chOff x="3347921" y="16006"/>
            <a:chExt cx="98059" cy="1147595"/>
          </a:xfrm>
        </p:grpSpPr>
        <p:sp>
          <p:nvSpPr>
            <p:cNvPr id="181" name="Google Shape;181;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 name="Google Shape;183;p11"/>
          <p:cNvGrpSpPr/>
          <p:nvPr/>
        </p:nvGrpSpPr>
        <p:grpSpPr>
          <a:xfrm>
            <a:off x="4892771" y="-340112"/>
            <a:ext cx="121172" cy="760495"/>
            <a:chOff x="5245196" y="3136513"/>
            <a:chExt cx="121172" cy="760495"/>
          </a:xfrm>
        </p:grpSpPr>
        <p:sp>
          <p:nvSpPr>
            <p:cNvPr id="184" name="Google Shape;184;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11"/>
          <p:cNvGrpSpPr/>
          <p:nvPr/>
        </p:nvGrpSpPr>
        <p:grpSpPr>
          <a:xfrm>
            <a:off x="6967836" y="85439"/>
            <a:ext cx="133252" cy="1952377"/>
            <a:chOff x="6780548" y="337714"/>
            <a:chExt cx="133252" cy="1952377"/>
          </a:xfrm>
        </p:grpSpPr>
        <p:sp>
          <p:nvSpPr>
            <p:cNvPr id="187" name="Google Shape;187;p1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11"/>
          <p:cNvGrpSpPr/>
          <p:nvPr/>
        </p:nvGrpSpPr>
        <p:grpSpPr>
          <a:xfrm>
            <a:off x="250617" y="2402301"/>
            <a:ext cx="188650" cy="2468355"/>
            <a:chOff x="250617" y="2402301"/>
            <a:chExt cx="188650" cy="2468355"/>
          </a:xfrm>
        </p:grpSpPr>
        <p:sp>
          <p:nvSpPr>
            <p:cNvPr id="190" name="Google Shape;190;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11"/>
          <p:cNvGrpSpPr/>
          <p:nvPr/>
        </p:nvGrpSpPr>
        <p:grpSpPr>
          <a:xfrm>
            <a:off x="982417" y="1695096"/>
            <a:ext cx="199237" cy="2828935"/>
            <a:chOff x="1608717" y="1280046"/>
            <a:chExt cx="199237" cy="2828935"/>
          </a:xfrm>
        </p:grpSpPr>
        <p:sp>
          <p:nvSpPr>
            <p:cNvPr id="195" name="Google Shape;19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8" name="Google Shape;198;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9" name="Google Shape;199;p11"/>
          <p:cNvGrpSpPr/>
          <p:nvPr/>
        </p:nvGrpSpPr>
        <p:grpSpPr>
          <a:xfrm>
            <a:off x="2038689" y="173907"/>
            <a:ext cx="57599" cy="831799"/>
            <a:chOff x="2038689" y="173907"/>
            <a:chExt cx="57599" cy="831799"/>
          </a:xfrm>
        </p:grpSpPr>
        <p:sp>
          <p:nvSpPr>
            <p:cNvPr id="200" name="Google Shape;200;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11"/>
          <p:cNvGrpSpPr/>
          <p:nvPr/>
        </p:nvGrpSpPr>
        <p:grpSpPr>
          <a:xfrm>
            <a:off x="8008096" y="2108910"/>
            <a:ext cx="199001" cy="2139770"/>
            <a:chOff x="8008096" y="2108910"/>
            <a:chExt cx="199001" cy="2139770"/>
          </a:xfrm>
        </p:grpSpPr>
        <p:sp>
          <p:nvSpPr>
            <p:cNvPr id="203" name="Google Shape;203;p1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 name="Google Shape;205;p11"/>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11"/>
          <p:cNvGrpSpPr/>
          <p:nvPr/>
        </p:nvGrpSpPr>
        <p:grpSpPr>
          <a:xfrm>
            <a:off x="4095146" y="-859690"/>
            <a:ext cx="199001" cy="2139770"/>
            <a:chOff x="8008096" y="2108910"/>
            <a:chExt cx="199001" cy="2139770"/>
          </a:xfrm>
        </p:grpSpPr>
        <p:sp>
          <p:nvSpPr>
            <p:cNvPr id="207" name="Google Shape;207;p1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11"/>
          <p:cNvGrpSpPr/>
          <p:nvPr/>
        </p:nvGrpSpPr>
        <p:grpSpPr>
          <a:xfrm>
            <a:off x="6333286" y="3704939"/>
            <a:ext cx="133252" cy="1952377"/>
            <a:chOff x="6780548" y="337714"/>
            <a:chExt cx="133252" cy="1952377"/>
          </a:xfrm>
        </p:grpSpPr>
        <p:sp>
          <p:nvSpPr>
            <p:cNvPr id="210" name="Google Shape;210;p1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 name="Google Shape;212;p11"/>
          <p:cNvGrpSpPr/>
          <p:nvPr/>
        </p:nvGrpSpPr>
        <p:grpSpPr>
          <a:xfrm>
            <a:off x="2702021" y="3612763"/>
            <a:ext cx="121172" cy="760495"/>
            <a:chOff x="5245196" y="3136513"/>
            <a:chExt cx="121172" cy="760495"/>
          </a:xfrm>
        </p:grpSpPr>
        <p:sp>
          <p:nvSpPr>
            <p:cNvPr id="213" name="Google Shape;21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 name="Google Shape;215;p11"/>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1"/>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17"/>
        <p:cNvGrpSpPr/>
        <p:nvPr/>
      </p:nvGrpSpPr>
      <p:grpSpPr>
        <a:xfrm>
          <a:off x="0" y="0"/>
          <a:ext cx="0" cy="0"/>
          <a:chOff x="0" y="0"/>
          <a:chExt cx="0" cy="0"/>
        </a:xfrm>
      </p:grpSpPr>
      <p:sp>
        <p:nvSpPr>
          <p:cNvPr id="218" name="Google Shape;218;p12"/>
          <p:cNvSpPr txBox="1">
            <a:spLocks noGrp="1"/>
          </p:cNvSpPr>
          <p:nvPr>
            <p:ph type="ctrTitle"/>
          </p:nvPr>
        </p:nvSpPr>
        <p:spPr>
          <a:xfrm>
            <a:off x="4696481" y="1365079"/>
            <a:ext cx="26556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19" name="Google Shape;219;p12"/>
          <p:cNvSpPr txBox="1">
            <a:spLocks noGrp="1"/>
          </p:cNvSpPr>
          <p:nvPr>
            <p:ph type="subTitle" idx="1"/>
          </p:nvPr>
        </p:nvSpPr>
        <p:spPr>
          <a:xfrm>
            <a:off x="4696481" y="1835141"/>
            <a:ext cx="3039300" cy="9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20" name="Google Shape;220;p12"/>
          <p:cNvSpPr txBox="1">
            <a:spLocks noGrp="1"/>
          </p:cNvSpPr>
          <p:nvPr>
            <p:ph type="ctrTitle" idx="2"/>
          </p:nvPr>
        </p:nvSpPr>
        <p:spPr>
          <a:xfrm>
            <a:off x="1900150" y="3127942"/>
            <a:ext cx="24729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21" name="Google Shape;221;p12"/>
          <p:cNvSpPr txBox="1">
            <a:spLocks noGrp="1"/>
          </p:cNvSpPr>
          <p:nvPr>
            <p:ph type="subTitle" idx="3"/>
          </p:nvPr>
        </p:nvSpPr>
        <p:spPr>
          <a:xfrm>
            <a:off x="1333875" y="3598390"/>
            <a:ext cx="3039300" cy="11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22" name="Google Shape;222;p12"/>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2"/>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2"/>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2"/>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6" name="Google Shape;226;p12"/>
          <p:cNvGrpSpPr/>
          <p:nvPr/>
        </p:nvGrpSpPr>
        <p:grpSpPr>
          <a:xfrm>
            <a:off x="6626134" y="-164562"/>
            <a:ext cx="121172" cy="760495"/>
            <a:chOff x="5245196" y="3136513"/>
            <a:chExt cx="121172" cy="760495"/>
          </a:xfrm>
        </p:grpSpPr>
        <p:sp>
          <p:nvSpPr>
            <p:cNvPr id="227" name="Google Shape;227;p1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9" name="Google Shape;229;p12"/>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2"/>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2"/>
          <p:cNvSpPr txBox="1">
            <a:spLocks noGrp="1"/>
          </p:cNvSpPr>
          <p:nvPr>
            <p:ph type="ctrTitle" idx="4"/>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232"/>
        <p:cNvGrpSpPr/>
        <p:nvPr/>
      </p:nvGrpSpPr>
      <p:grpSpPr>
        <a:xfrm>
          <a:off x="0" y="0"/>
          <a:ext cx="0" cy="0"/>
          <a:chOff x="0" y="0"/>
          <a:chExt cx="0" cy="0"/>
        </a:xfrm>
      </p:grpSpPr>
      <p:sp>
        <p:nvSpPr>
          <p:cNvPr id="233" name="Google Shape;233;p13"/>
          <p:cNvSpPr txBox="1">
            <a:spLocks noGrp="1"/>
          </p:cNvSpPr>
          <p:nvPr>
            <p:ph type="ctrTitle"/>
          </p:nvPr>
        </p:nvSpPr>
        <p:spPr>
          <a:xfrm>
            <a:off x="3068675" y="3075325"/>
            <a:ext cx="3055800" cy="54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4" name="Google Shape;234;p13"/>
          <p:cNvSpPr txBox="1">
            <a:spLocks noGrp="1"/>
          </p:cNvSpPr>
          <p:nvPr>
            <p:ph type="subTitle" idx="1"/>
          </p:nvPr>
        </p:nvSpPr>
        <p:spPr>
          <a:xfrm>
            <a:off x="2333000" y="1799075"/>
            <a:ext cx="4478100" cy="79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5" name="Google Shape;235;p13"/>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3"/>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3"/>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3"/>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0" name="Google Shape;240;p13"/>
          <p:cNvGrpSpPr/>
          <p:nvPr/>
        </p:nvGrpSpPr>
        <p:grpSpPr>
          <a:xfrm>
            <a:off x="8217007" y="3576772"/>
            <a:ext cx="188886" cy="1181532"/>
            <a:chOff x="2877432" y="975334"/>
            <a:chExt cx="188886" cy="1181532"/>
          </a:xfrm>
        </p:grpSpPr>
        <p:sp>
          <p:nvSpPr>
            <p:cNvPr id="241" name="Google Shape;241;p1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4" name="Google Shape;244;p13"/>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5" name="Google Shape;245;p13"/>
          <p:cNvGrpSpPr/>
          <p:nvPr/>
        </p:nvGrpSpPr>
        <p:grpSpPr>
          <a:xfrm>
            <a:off x="7519346" y="3243318"/>
            <a:ext cx="98059" cy="1147595"/>
            <a:chOff x="3347921" y="16006"/>
            <a:chExt cx="98059" cy="1147595"/>
          </a:xfrm>
        </p:grpSpPr>
        <p:sp>
          <p:nvSpPr>
            <p:cNvPr id="246" name="Google Shape;246;p13"/>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3"/>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13"/>
          <p:cNvGrpSpPr/>
          <p:nvPr/>
        </p:nvGrpSpPr>
        <p:grpSpPr>
          <a:xfrm>
            <a:off x="805821" y="2953663"/>
            <a:ext cx="121172" cy="760495"/>
            <a:chOff x="5245196" y="3136513"/>
            <a:chExt cx="121172" cy="760495"/>
          </a:xfrm>
        </p:grpSpPr>
        <p:sp>
          <p:nvSpPr>
            <p:cNvPr id="249" name="Google Shape;249;p1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1" name="Google Shape;251;p13"/>
          <p:cNvGrpSpPr/>
          <p:nvPr/>
        </p:nvGrpSpPr>
        <p:grpSpPr>
          <a:xfrm>
            <a:off x="250617" y="2402301"/>
            <a:ext cx="188650" cy="2468355"/>
            <a:chOff x="250617" y="2402301"/>
            <a:chExt cx="188650" cy="2468355"/>
          </a:xfrm>
        </p:grpSpPr>
        <p:sp>
          <p:nvSpPr>
            <p:cNvPr id="252" name="Google Shape;252;p13"/>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3"/>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3"/>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3"/>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6" name="Google Shape;256;p13"/>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3"/>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 name="Google Shape;258;p13"/>
          <p:cNvGrpSpPr/>
          <p:nvPr/>
        </p:nvGrpSpPr>
        <p:grpSpPr>
          <a:xfrm>
            <a:off x="2038689" y="173907"/>
            <a:ext cx="57599" cy="831799"/>
            <a:chOff x="2038689" y="173907"/>
            <a:chExt cx="57599" cy="831799"/>
          </a:xfrm>
        </p:grpSpPr>
        <p:sp>
          <p:nvSpPr>
            <p:cNvPr id="259" name="Google Shape;259;p13"/>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3"/>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13"/>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2" name="Google Shape;262;p13"/>
          <p:cNvGrpSpPr/>
          <p:nvPr/>
        </p:nvGrpSpPr>
        <p:grpSpPr>
          <a:xfrm>
            <a:off x="4920170" y="-496491"/>
            <a:ext cx="188886" cy="1181532"/>
            <a:chOff x="2877432" y="975334"/>
            <a:chExt cx="188886" cy="1181532"/>
          </a:xfrm>
        </p:grpSpPr>
        <p:sp>
          <p:nvSpPr>
            <p:cNvPr id="263" name="Google Shape;263;p1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6" name="Google Shape;266;p13"/>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 name="Google Shape;267;p13"/>
          <p:cNvGrpSpPr/>
          <p:nvPr/>
        </p:nvGrpSpPr>
        <p:grpSpPr>
          <a:xfrm>
            <a:off x="3030471" y="-223849"/>
            <a:ext cx="121172" cy="760495"/>
            <a:chOff x="5245196" y="3136513"/>
            <a:chExt cx="121172" cy="760495"/>
          </a:xfrm>
        </p:grpSpPr>
        <p:sp>
          <p:nvSpPr>
            <p:cNvPr id="268" name="Google Shape;268;p1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13"/>
          <p:cNvGrpSpPr/>
          <p:nvPr/>
        </p:nvGrpSpPr>
        <p:grpSpPr>
          <a:xfrm>
            <a:off x="2306292" y="2569221"/>
            <a:ext cx="199237" cy="2828935"/>
            <a:chOff x="1608717" y="1280046"/>
            <a:chExt cx="199237" cy="2828935"/>
          </a:xfrm>
        </p:grpSpPr>
        <p:sp>
          <p:nvSpPr>
            <p:cNvPr id="271" name="Google Shape;271;p1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274"/>
        <p:cNvGrpSpPr/>
        <p:nvPr/>
      </p:nvGrpSpPr>
      <p:grpSpPr>
        <a:xfrm>
          <a:off x="0" y="0"/>
          <a:ext cx="0" cy="0"/>
          <a:chOff x="0" y="0"/>
          <a:chExt cx="0" cy="0"/>
        </a:xfrm>
      </p:grpSpPr>
      <p:sp>
        <p:nvSpPr>
          <p:cNvPr id="275" name="Google Shape;275;p14"/>
          <p:cNvSpPr txBox="1">
            <a:spLocks noGrp="1"/>
          </p:cNvSpPr>
          <p:nvPr>
            <p:ph type="ctrTitle"/>
          </p:nvPr>
        </p:nvSpPr>
        <p:spPr>
          <a:xfrm>
            <a:off x="915161" y="2299544"/>
            <a:ext cx="1881300" cy="644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276" name="Google Shape;276;p14"/>
          <p:cNvSpPr txBox="1">
            <a:spLocks noGrp="1"/>
          </p:cNvSpPr>
          <p:nvPr>
            <p:ph type="subTitle" idx="1"/>
          </p:nvPr>
        </p:nvSpPr>
        <p:spPr>
          <a:xfrm>
            <a:off x="879139" y="1777397"/>
            <a:ext cx="19173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7" name="Google Shape;277;p14"/>
          <p:cNvSpPr txBox="1">
            <a:spLocks noGrp="1"/>
          </p:cNvSpPr>
          <p:nvPr>
            <p:ph type="ctrTitle" idx="2"/>
          </p:nvPr>
        </p:nvSpPr>
        <p:spPr>
          <a:xfrm>
            <a:off x="6345518" y="2299544"/>
            <a:ext cx="1881300" cy="6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278" name="Google Shape;278;p14"/>
          <p:cNvSpPr txBox="1">
            <a:spLocks noGrp="1"/>
          </p:cNvSpPr>
          <p:nvPr>
            <p:ph type="subTitle" idx="3"/>
          </p:nvPr>
        </p:nvSpPr>
        <p:spPr>
          <a:xfrm>
            <a:off x="6345518" y="1777397"/>
            <a:ext cx="188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9" name="Google Shape;279;p14"/>
          <p:cNvSpPr txBox="1">
            <a:spLocks noGrp="1"/>
          </p:cNvSpPr>
          <p:nvPr>
            <p:ph type="ctrTitle" idx="4"/>
          </p:nvPr>
        </p:nvSpPr>
        <p:spPr>
          <a:xfrm>
            <a:off x="915161" y="2861525"/>
            <a:ext cx="18813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280" name="Google Shape;280;p14"/>
          <p:cNvSpPr txBox="1">
            <a:spLocks noGrp="1"/>
          </p:cNvSpPr>
          <p:nvPr>
            <p:ph type="subTitle" idx="5"/>
          </p:nvPr>
        </p:nvSpPr>
        <p:spPr>
          <a:xfrm>
            <a:off x="915161" y="3353275"/>
            <a:ext cx="1881300" cy="644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6"/>
          </p:nvPr>
        </p:nvSpPr>
        <p:spPr>
          <a:xfrm>
            <a:off x="6345518" y="2861525"/>
            <a:ext cx="188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282" name="Google Shape;282;p14"/>
          <p:cNvSpPr txBox="1">
            <a:spLocks noGrp="1"/>
          </p:cNvSpPr>
          <p:nvPr>
            <p:ph type="subTitle" idx="7"/>
          </p:nvPr>
        </p:nvSpPr>
        <p:spPr>
          <a:xfrm>
            <a:off x="6345518" y="3353275"/>
            <a:ext cx="1656600" cy="6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284" name="Google Shape;284;p14"/>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4"/>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4"/>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4"/>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4"/>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294"/>
        <p:cNvGrpSpPr/>
        <p:nvPr/>
      </p:nvGrpSpPr>
      <p:grpSpPr>
        <a:xfrm>
          <a:off x="0" y="0"/>
          <a:ext cx="0" cy="0"/>
          <a:chOff x="0" y="0"/>
          <a:chExt cx="0" cy="0"/>
        </a:xfrm>
      </p:grpSpPr>
      <p:sp>
        <p:nvSpPr>
          <p:cNvPr id="295" name="Google Shape;295;p15"/>
          <p:cNvSpPr txBox="1">
            <a:spLocks noGrp="1"/>
          </p:cNvSpPr>
          <p:nvPr>
            <p:ph type="ctrTitle"/>
          </p:nvPr>
        </p:nvSpPr>
        <p:spPr>
          <a:xfrm>
            <a:off x="1121525"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96" name="Google Shape;296;p15"/>
          <p:cNvSpPr txBox="1">
            <a:spLocks noGrp="1"/>
          </p:cNvSpPr>
          <p:nvPr>
            <p:ph type="subTitle" idx="1"/>
          </p:nvPr>
        </p:nvSpPr>
        <p:spPr>
          <a:xfrm>
            <a:off x="961925" y="16437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97" name="Google Shape;297;p15"/>
          <p:cNvSpPr txBox="1">
            <a:spLocks noGrp="1"/>
          </p:cNvSpPr>
          <p:nvPr>
            <p:ph type="ctrTitle" idx="2"/>
          </p:nvPr>
        </p:nvSpPr>
        <p:spPr>
          <a:xfrm>
            <a:off x="3628263"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98" name="Google Shape;298;p15"/>
          <p:cNvSpPr txBox="1">
            <a:spLocks noGrp="1"/>
          </p:cNvSpPr>
          <p:nvPr>
            <p:ph type="subTitle" idx="3"/>
          </p:nvPr>
        </p:nvSpPr>
        <p:spPr>
          <a:xfrm>
            <a:off x="3468663" y="1643759"/>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99" name="Google Shape;299;p15"/>
          <p:cNvSpPr txBox="1">
            <a:spLocks noGrp="1"/>
          </p:cNvSpPr>
          <p:nvPr>
            <p:ph type="ctrTitle" idx="4"/>
          </p:nvPr>
        </p:nvSpPr>
        <p:spPr>
          <a:xfrm>
            <a:off x="6142624"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0" name="Google Shape;300;p15"/>
          <p:cNvSpPr txBox="1">
            <a:spLocks noGrp="1"/>
          </p:cNvSpPr>
          <p:nvPr>
            <p:ph type="subTitle" idx="5"/>
          </p:nvPr>
        </p:nvSpPr>
        <p:spPr>
          <a:xfrm>
            <a:off x="5947924" y="16437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1" name="Google Shape;301;p15"/>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02" name="Google Shape;302;p15"/>
          <p:cNvSpPr txBox="1">
            <a:spLocks noGrp="1"/>
          </p:cNvSpPr>
          <p:nvPr>
            <p:ph type="ctrTitle" idx="7"/>
          </p:nvPr>
        </p:nvSpPr>
        <p:spPr>
          <a:xfrm>
            <a:off x="1121525"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3" name="Google Shape;303;p15"/>
          <p:cNvSpPr txBox="1">
            <a:spLocks noGrp="1"/>
          </p:cNvSpPr>
          <p:nvPr>
            <p:ph type="subTitle" idx="8"/>
          </p:nvPr>
        </p:nvSpPr>
        <p:spPr>
          <a:xfrm>
            <a:off x="961925" y="34792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4" name="Google Shape;304;p15"/>
          <p:cNvSpPr txBox="1">
            <a:spLocks noGrp="1"/>
          </p:cNvSpPr>
          <p:nvPr>
            <p:ph type="ctrTitle" idx="9"/>
          </p:nvPr>
        </p:nvSpPr>
        <p:spPr>
          <a:xfrm>
            <a:off x="3628263"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5" name="Google Shape;305;p15"/>
          <p:cNvSpPr txBox="1">
            <a:spLocks noGrp="1"/>
          </p:cNvSpPr>
          <p:nvPr>
            <p:ph type="subTitle" idx="13"/>
          </p:nvPr>
        </p:nvSpPr>
        <p:spPr>
          <a:xfrm>
            <a:off x="3533613" y="3479251"/>
            <a:ext cx="20706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6" name="Google Shape;306;p15"/>
          <p:cNvSpPr txBox="1">
            <a:spLocks noGrp="1"/>
          </p:cNvSpPr>
          <p:nvPr>
            <p:ph type="ctrTitle" idx="14"/>
          </p:nvPr>
        </p:nvSpPr>
        <p:spPr>
          <a:xfrm>
            <a:off x="6142624"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7" name="Google Shape;307;p15"/>
          <p:cNvSpPr txBox="1">
            <a:spLocks noGrp="1"/>
          </p:cNvSpPr>
          <p:nvPr>
            <p:ph type="subTitle" idx="15"/>
          </p:nvPr>
        </p:nvSpPr>
        <p:spPr>
          <a:xfrm>
            <a:off x="5947924" y="34792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8" name="Google Shape;308;p15"/>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5"/>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5"/>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5"/>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5"/>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5"/>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5"/>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5"/>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5"/>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7"/>
        <p:cNvGrpSpPr/>
        <p:nvPr/>
      </p:nvGrpSpPr>
      <p:grpSpPr>
        <a:xfrm>
          <a:off x="0" y="0"/>
          <a:ext cx="0" cy="0"/>
          <a:chOff x="0" y="0"/>
          <a:chExt cx="0" cy="0"/>
        </a:xfrm>
      </p:grpSpPr>
      <p:sp>
        <p:nvSpPr>
          <p:cNvPr id="318" name="Google Shape;318;p16"/>
          <p:cNvSpPr txBox="1">
            <a:spLocks noGrp="1"/>
          </p:cNvSpPr>
          <p:nvPr>
            <p:ph type="title" hasCustomPrompt="1"/>
          </p:nvPr>
        </p:nvSpPr>
        <p:spPr>
          <a:xfrm>
            <a:off x="1733725" y="856650"/>
            <a:ext cx="5676600" cy="123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19" name="Google Shape;319;p16"/>
          <p:cNvSpPr txBox="1">
            <a:spLocks noGrp="1"/>
          </p:cNvSpPr>
          <p:nvPr>
            <p:ph type="body" idx="1"/>
          </p:nvPr>
        </p:nvSpPr>
        <p:spPr>
          <a:xfrm>
            <a:off x="3208075" y="2086950"/>
            <a:ext cx="2727900" cy="715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grpSp>
        <p:nvGrpSpPr>
          <p:cNvPr id="320" name="Google Shape;320;p16"/>
          <p:cNvGrpSpPr/>
          <p:nvPr/>
        </p:nvGrpSpPr>
        <p:grpSpPr>
          <a:xfrm>
            <a:off x="722446" y="3412541"/>
            <a:ext cx="7699120" cy="1883463"/>
            <a:chOff x="4558950" y="838825"/>
            <a:chExt cx="2813800" cy="688350"/>
          </a:xfrm>
        </p:grpSpPr>
        <p:sp>
          <p:nvSpPr>
            <p:cNvPr id="321" name="Google Shape;321;p16"/>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6"/>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6"/>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6"/>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6"/>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6"/>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6"/>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6"/>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6"/>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6"/>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6"/>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6"/>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6"/>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6"/>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6"/>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6"/>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6"/>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6"/>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6"/>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6"/>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6"/>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6"/>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6"/>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6"/>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6"/>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6"/>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6"/>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6"/>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6"/>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6"/>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6"/>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6"/>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6"/>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6"/>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6"/>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356"/>
        <p:cNvGrpSpPr/>
        <p:nvPr/>
      </p:nvGrpSpPr>
      <p:grpSpPr>
        <a:xfrm>
          <a:off x="0" y="0"/>
          <a:ext cx="0" cy="0"/>
          <a:chOff x="0" y="0"/>
          <a:chExt cx="0" cy="0"/>
        </a:xfrm>
      </p:grpSpPr>
      <p:sp>
        <p:nvSpPr>
          <p:cNvPr id="357" name="Google Shape;357;p1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1" name="Google Shape;361;p17"/>
          <p:cNvGrpSpPr/>
          <p:nvPr/>
        </p:nvGrpSpPr>
        <p:grpSpPr>
          <a:xfrm>
            <a:off x="6626134" y="-164562"/>
            <a:ext cx="121172" cy="760495"/>
            <a:chOff x="5245196" y="3136513"/>
            <a:chExt cx="121172" cy="760495"/>
          </a:xfrm>
        </p:grpSpPr>
        <p:sp>
          <p:nvSpPr>
            <p:cNvPr id="362" name="Google Shape;362;p1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4" name="Google Shape;364;p1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7"/>
          <p:cNvSpPr txBox="1">
            <a:spLocks noGrp="1"/>
          </p:cNvSpPr>
          <p:nvPr>
            <p:ph type="ctrTitle"/>
          </p:nvPr>
        </p:nvSpPr>
        <p:spPr>
          <a:xfrm>
            <a:off x="891226"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67" name="Google Shape;367;p17"/>
          <p:cNvSpPr txBox="1">
            <a:spLocks noGrp="1"/>
          </p:cNvSpPr>
          <p:nvPr>
            <p:ph type="subTitle" idx="1"/>
          </p:nvPr>
        </p:nvSpPr>
        <p:spPr>
          <a:xfrm>
            <a:off x="891226"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8" name="Google Shape;368;p17"/>
          <p:cNvSpPr txBox="1">
            <a:spLocks noGrp="1"/>
          </p:cNvSpPr>
          <p:nvPr>
            <p:ph type="ctrTitle" idx="2"/>
          </p:nvPr>
        </p:nvSpPr>
        <p:spPr>
          <a:xfrm>
            <a:off x="3503173"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69" name="Google Shape;369;p17"/>
          <p:cNvSpPr txBox="1">
            <a:spLocks noGrp="1"/>
          </p:cNvSpPr>
          <p:nvPr>
            <p:ph type="subTitle" idx="3"/>
          </p:nvPr>
        </p:nvSpPr>
        <p:spPr>
          <a:xfrm>
            <a:off x="3503173"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0" name="Google Shape;370;p17"/>
          <p:cNvSpPr txBox="1">
            <a:spLocks noGrp="1"/>
          </p:cNvSpPr>
          <p:nvPr>
            <p:ph type="ctrTitle" idx="4"/>
          </p:nvPr>
        </p:nvSpPr>
        <p:spPr>
          <a:xfrm>
            <a:off x="6124594"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71" name="Google Shape;371;p17"/>
          <p:cNvSpPr txBox="1">
            <a:spLocks noGrp="1"/>
          </p:cNvSpPr>
          <p:nvPr>
            <p:ph type="subTitle" idx="5"/>
          </p:nvPr>
        </p:nvSpPr>
        <p:spPr>
          <a:xfrm>
            <a:off x="6124594"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2" name="Google Shape;372;p17"/>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3"/>
        <p:cNvGrpSpPr/>
        <p:nvPr/>
      </p:nvGrpSpPr>
      <p:grpSpPr>
        <a:xfrm>
          <a:off x="0" y="0"/>
          <a:ext cx="0" cy="0"/>
          <a:chOff x="0" y="0"/>
          <a:chExt cx="0" cy="0"/>
        </a:xfrm>
      </p:grpSpPr>
      <p:sp>
        <p:nvSpPr>
          <p:cNvPr id="374" name="Google Shape;374;p18"/>
          <p:cNvSpPr txBox="1">
            <a:spLocks noGrp="1"/>
          </p:cNvSpPr>
          <p:nvPr>
            <p:ph type="body" idx="1"/>
          </p:nvPr>
        </p:nvSpPr>
        <p:spPr>
          <a:xfrm>
            <a:off x="618306" y="2199025"/>
            <a:ext cx="1905900" cy="1296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5" name="Google Shape;375;p1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76" name="Google Shape;376;p18"/>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8"/>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8"/>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0" name="Google Shape;380;p18"/>
          <p:cNvGrpSpPr/>
          <p:nvPr/>
        </p:nvGrpSpPr>
        <p:grpSpPr>
          <a:xfrm>
            <a:off x="6626134" y="-164562"/>
            <a:ext cx="121172" cy="760495"/>
            <a:chOff x="5245196" y="3136513"/>
            <a:chExt cx="121172" cy="760495"/>
          </a:xfrm>
        </p:grpSpPr>
        <p:sp>
          <p:nvSpPr>
            <p:cNvPr id="381" name="Google Shape;381;p1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3" name="Google Shape;383;p18"/>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8"/>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5"/>
        <p:cNvGrpSpPr/>
        <p:nvPr/>
      </p:nvGrpSpPr>
      <p:grpSpPr>
        <a:xfrm>
          <a:off x="0" y="0"/>
          <a:ext cx="0" cy="0"/>
          <a:chOff x="0" y="0"/>
          <a:chExt cx="0" cy="0"/>
        </a:xfrm>
      </p:grpSpPr>
      <p:sp>
        <p:nvSpPr>
          <p:cNvPr id="386" name="Google Shape;386;p19"/>
          <p:cNvSpPr txBox="1">
            <a:spLocks noGrp="1"/>
          </p:cNvSpPr>
          <p:nvPr>
            <p:ph type="title"/>
          </p:nvPr>
        </p:nvSpPr>
        <p:spPr>
          <a:xfrm>
            <a:off x="2471150" y="1830075"/>
            <a:ext cx="3823200" cy="112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7" name="Google Shape;387;p19"/>
          <p:cNvSpPr txBox="1">
            <a:spLocks noGrp="1"/>
          </p:cNvSpPr>
          <p:nvPr>
            <p:ph type="subTitle" idx="1"/>
          </p:nvPr>
        </p:nvSpPr>
        <p:spPr>
          <a:xfrm>
            <a:off x="2902550" y="540000"/>
            <a:ext cx="2960400" cy="135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8" name="Google Shape;388;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300"/>
              </a:spcBef>
              <a:spcAft>
                <a:spcPts val="0"/>
              </a:spcAft>
              <a:buClr>
                <a:srgbClr val="000000"/>
              </a:buClr>
              <a:buSzPts val="1000"/>
              <a:buFont typeface="Arial"/>
              <a:buNone/>
            </a:pPr>
            <a:r>
              <a:rPr lang="en" sz="1000" b="0" i="0" u="none" strike="noStrike" cap="none">
                <a:solidFill>
                  <a:schemeClr val="lt1"/>
                </a:solidFill>
                <a:latin typeface="Maven Pro"/>
                <a:ea typeface="Maven Pro"/>
                <a:cs typeface="Maven Pro"/>
                <a:sym typeface="Maven Pro"/>
              </a:rPr>
              <a:t>CREDITS: This presentation template was created by </a:t>
            </a:r>
            <a:r>
              <a:rPr lang="en" sz="1000" b="0" i="0" u="none" strike="noStrike" cap="none">
                <a:solidFill>
                  <a:schemeClr val="hlink"/>
                </a:solidFill>
                <a:uFill>
                  <a:noFill/>
                </a:uFill>
                <a:latin typeface="Maven Pro"/>
                <a:ea typeface="Maven Pro"/>
                <a:cs typeface="Maven Pro"/>
                <a:sym typeface="Maven Pro"/>
                <a:hlinkClick r:id="rId2"/>
              </a:rPr>
              <a:t>Slidesgo</a:t>
            </a:r>
            <a:r>
              <a:rPr lang="en" sz="1000" b="0" i="0" u="none" strike="noStrike" cap="none">
                <a:solidFill>
                  <a:schemeClr val="lt1"/>
                </a:solidFill>
                <a:latin typeface="Maven Pro"/>
                <a:ea typeface="Maven Pro"/>
                <a:cs typeface="Maven Pro"/>
                <a:sym typeface="Maven Pro"/>
              </a:rPr>
              <a:t>, including icons by </a:t>
            </a:r>
            <a:r>
              <a:rPr lang="en" sz="1000" b="0" i="0" u="none" strike="noStrike" cap="none">
                <a:solidFill>
                  <a:schemeClr val="hlink"/>
                </a:solidFill>
                <a:uFill>
                  <a:noFill/>
                </a:uFill>
                <a:latin typeface="Maven Pro"/>
                <a:ea typeface="Maven Pro"/>
                <a:cs typeface="Maven Pro"/>
                <a:sym typeface="Maven Pro"/>
                <a:hlinkClick r:id="rId3"/>
              </a:rPr>
              <a:t>Flaticon</a:t>
            </a:r>
            <a:r>
              <a:rPr lang="en" sz="1000" b="0" i="0" u="none" strike="noStrike" cap="none">
                <a:solidFill>
                  <a:schemeClr val="lt1"/>
                </a:solidFill>
                <a:latin typeface="Maven Pro"/>
                <a:ea typeface="Maven Pro"/>
                <a:cs typeface="Maven Pro"/>
                <a:sym typeface="Maven Pro"/>
              </a:rPr>
              <a:t>, and infographics &amp; images by </a:t>
            </a:r>
            <a:r>
              <a:rPr lang="en" sz="1000" b="0" i="0" u="none" strike="noStrike" cap="none">
                <a:solidFill>
                  <a:schemeClr val="hlink"/>
                </a:solidFill>
                <a:uFill>
                  <a:noFill/>
                </a:uFill>
                <a:latin typeface="Maven Pro"/>
                <a:ea typeface="Maven Pro"/>
                <a:cs typeface="Maven Pro"/>
                <a:sym typeface="Maven Pro"/>
                <a:hlinkClick r:id="rId4"/>
              </a:rPr>
              <a:t>Freepik</a:t>
            </a:r>
            <a:endParaRPr sz="1000" b="0" i="0" u="none" strike="noStrike" cap="none">
              <a:solidFill>
                <a:schemeClr val="accent3"/>
              </a:solidFill>
              <a:latin typeface="Maven Pro"/>
              <a:ea typeface="Maven Pro"/>
              <a:cs typeface="Maven Pro"/>
              <a:sym typeface="Maven Pro"/>
            </a:endParaRPr>
          </a:p>
        </p:txBody>
      </p:sp>
      <p:sp>
        <p:nvSpPr>
          <p:cNvPr id="389" name="Google Shape;389;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19"/>
          <p:cNvGrpSpPr/>
          <p:nvPr/>
        </p:nvGrpSpPr>
        <p:grpSpPr>
          <a:xfrm>
            <a:off x="6669747" y="-389684"/>
            <a:ext cx="143766" cy="2106420"/>
            <a:chOff x="6780548" y="337714"/>
            <a:chExt cx="133252" cy="1952377"/>
          </a:xfrm>
        </p:grpSpPr>
        <p:sp>
          <p:nvSpPr>
            <p:cNvPr id="398" name="Google Shape;398;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0" name="Google Shape;400;p19"/>
          <p:cNvGrpSpPr/>
          <p:nvPr/>
        </p:nvGrpSpPr>
        <p:grpSpPr>
          <a:xfrm>
            <a:off x="1510029" y="507749"/>
            <a:ext cx="203534" cy="2663108"/>
            <a:chOff x="250617" y="2402301"/>
            <a:chExt cx="188650" cy="2468355"/>
          </a:xfrm>
        </p:grpSpPr>
        <p:sp>
          <p:nvSpPr>
            <p:cNvPr id="401" name="Google Shape;401;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19"/>
          <p:cNvGrpSpPr/>
          <p:nvPr/>
        </p:nvGrpSpPr>
        <p:grpSpPr>
          <a:xfrm>
            <a:off x="385355" y="1380671"/>
            <a:ext cx="199237" cy="2828935"/>
            <a:chOff x="1608717" y="1280046"/>
            <a:chExt cx="199237" cy="2828935"/>
          </a:xfrm>
        </p:grpSpPr>
        <p:sp>
          <p:nvSpPr>
            <p:cNvPr id="406" name="Google Shape;406;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9" name="Google Shape;409;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1" name="Google Shape;411;p19"/>
          <p:cNvGrpSpPr/>
          <p:nvPr/>
        </p:nvGrpSpPr>
        <p:grpSpPr>
          <a:xfrm>
            <a:off x="989005" y="-389666"/>
            <a:ext cx="62143" cy="897428"/>
            <a:chOff x="2038689" y="173907"/>
            <a:chExt cx="57599" cy="831799"/>
          </a:xfrm>
        </p:grpSpPr>
        <p:sp>
          <p:nvSpPr>
            <p:cNvPr id="412" name="Google Shape;412;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19"/>
          <p:cNvGrpSpPr/>
          <p:nvPr/>
        </p:nvGrpSpPr>
        <p:grpSpPr>
          <a:xfrm>
            <a:off x="8568723" y="2184809"/>
            <a:ext cx="214702" cy="2308598"/>
            <a:chOff x="8008096" y="2108910"/>
            <a:chExt cx="199001" cy="2139770"/>
          </a:xfrm>
        </p:grpSpPr>
        <p:sp>
          <p:nvSpPr>
            <p:cNvPr id="415" name="Google Shape;415;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7" name="Google Shape;417;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8" name="Google Shape;418;p19"/>
          <p:cNvGrpSpPr/>
          <p:nvPr/>
        </p:nvGrpSpPr>
        <p:grpSpPr>
          <a:xfrm>
            <a:off x="8221223" y="9"/>
            <a:ext cx="214702" cy="2308598"/>
            <a:chOff x="8008096" y="2108910"/>
            <a:chExt cx="199001" cy="2139770"/>
          </a:xfrm>
        </p:grpSpPr>
        <p:sp>
          <p:nvSpPr>
            <p:cNvPr id="419" name="Google Shape;419;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1"/>
        <p:cNvGrpSpPr/>
        <p:nvPr/>
      </p:nvGrpSpPr>
      <p:grpSpPr>
        <a:xfrm>
          <a:off x="0" y="0"/>
          <a:ext cx="0" cy="0"/>
          <a:chOff x="0" y="0"/>
          <a:chExt cx="0" cy="0"/>
        </a:xfrm>
      </p:grpSpPr>
      <p:sp>
        <p:nvSpPr>
          <p:cNvPr id="422" name="Google Shape;422;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3" name="Google Shape;423;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4" name="Google Shape;424;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38"/>
        <p:cNvGrpSpPr/>
        <p:nvPr/>
      </p:nvGrpSpPr>
      <p:grpSpPr>
        <a:xfrm>
          <a:off x="0" y="0"/>
          <a:ext cx="0" cy="0"/>
          <a:chOff x="0" y="0"/>
          <a:chExt cx="0" cy="0"/>
        </a:xfrm>
      </p:grpSpPr>
      <p:sp>
        <p:nvSpPr>
          <p:cNvPr id="39" name="Google Shape;39;p3"/>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15000"/>
              </a:lnSpc>
              <a:spcBef>
                <a:spcPts val="1600"/>
              </a:spcBef>
              <a:spcAft>
                <a:spcPts val="0"/>
              </a:spcAft>
              <a:buSzPts val="1000"/>
              <a:buFont typeface="Nunito Light"/>
              <a:buChar char="○"/>
              <a:defRPr/>
            </a:lvl2pPr>
            <a:lvl3pPr marL="1371600" lvl="2" indent="-292100" algn="l">
              <a:lnSpc>
                <a:spcPct val="115000"/>
              </a:lnSpc>
              <a:spcBef>
                <a:spcPts val="1600"/>
              </a:spcBef>
              <a:spcAft>
                <a:spcPts val="0"/>
              </a:spcAft>
              <a:buSzPts val="1000"/>
              <a:buFont typeface="Nunito Light"/>
              <a:buChar char="■"/>
              <a:defRPr/>
            </a:lvl3pPr>
            <a:lvl4pPr marL="1828800" lvl="3" indent="-292100" algn="l">
              <a:lnSpc>
                <a:spcPct val="115000"/>
              </a:lnSpc>
              <a:spcBef>
                <a:spcPts val="1600"/>
              </a:spcBef>
              <a:spcAft>
                <a:spcPts val="0"/>
              </a:spcAft>
              <a:buSzPts val="1000"/>
              <a:buFont typeface="Nunito Light"/>
              <a:buChar char="●"/>
              <a:defRPr/>
            </a:lvl4pPr>
            <a:lvl5pPr marL="2286000" lvl="4" indent="-292100" algn="l">
              <a:lnSpc>
                <a:spcPct val="115000"/>
              </a:lnSpc>
              <a:spcBef>
                <a:spcPts val="1600"/>
              </a:spcBef>
              <a:spcAft>
                <a:spcPts val="0"/>
              </a:spcAft>
              <a:buSzPts val="1000"/>
              <a:buFont typeface="Nunito Light"/>
              <a:buChar char="○"/>
              <a:defRPr/>
            </a:lvl5pPr>
            <a:lvl6pPr marL="2743200" lvl="5" indent="-292100" algn="l">
              <a:lnSpc>
                <a:spcPct val="115000"/>
              </a:lnSpc>
              <a:spcBef>
                <a:spcPts val="1600"/>
              </a:spcBef>
              <a:spcAft>
                <a:spcPts val="0"/>
              </a:spcAft>
              <a:buSzPts val="1000"/>
              <a:buFont typeface="Nunito Light"/>
              <a:buChar char="■"/>
              <a:defRPr/>
            </a:lvl6pPr>
            <a:lvl7pPr marL="3200400" lvl="6" indent="-292100" algn="l">
              <a:lnSpc>
                <a:spcPct val="115000"/>
              </a:lnSpc>
              <a:spcBef>
                <a:spcPts val="1600"/>
              </a:spcBef>
              <a:spcAft>
                <a:spcPts val="0"/>
              </a:spcAft>
              <a:buSzPts val="1000"/>
              <a:buFont typeface="Nunito Light"/>
              <a:buChar char="●"/>
              <a:defRPr/>
            </a:lvl7pPr>
            <a:lvl8pPr marL="3657600" lvl="7" indent="-292100" algn="l">
              <a:lnSpc>
                <a:spcPct val="115000"/>
              </a:lnSpc>
              <a:spcBef>
                <a:spcPts val="1600"/>
              </a:spcBef>
              <a:spcAft>
                <a:spcPts val="0"/>
              </a:spcAft>
              <a:buSzPts val="1000"/>
              <a:buFont typeface="Nunito Light"/>
              <a:buChar char="○"/>
              <a:defRPr/>
            </a:lvl8pPr>
            <a:lvl9pPr marL="4114800" lvl="8" indent="-292100" algn="l">
              <a:lnSpc>
                <a:spcPct val="115000"/>
              </a:lnSpc>
              <a:spcBef>
                <a:spcPts val="1600"/>
              </a:spcBef>
              <a:spcAft>
                <a:spcPts val="1600"/>
              </a:spcAft>
              <a:buSzPts val="1000"/>
              <a:buFont typeface="Nunito Light"/>
              <a:buChar char="■"/>
              <a:defRPr/>
            </a:lvl9pPr>
          </a:lstStyle>
          <a:p>
            <a:endParaRPr/>
          </a:p>
        </p:txBody>
      </p:sp>
      <p:sp>
        <p:nvSpPr>
          <p:cNvPr id="40" name="Google Shape;40;p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 name="Google Shape;41;p3"/>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15000"/>
              </a:lnSpc>
              <a:spcBef>
                <a:spcPts val="1600"/>
              </a:spcBef>
              <a:spcAft>
                <a:spcPts val="0"/>
              </a:spcAft>
              <a:buClr>
                <a:srgbClr val="FFC800"/>
              </a:buClr>
              <a:buSzPts val="1000"/>
              <a:buFont typeface="Nunito Light"/>
              <a:buChar char="○"/>
              <a:defRPr/>
            </a:lvl2pPr>
            <a:lvl3pPr marL="1371600" lvl="2" indent="-292100" algn="l">
              <a:lnSpc>
                <a:spcPct val="115000"/>
              </a:lnSpc>
              <a:spcBef>
                <a:spcPts val="1600"/>
              </a:spcBef>
              <a:spcAft>
                <a:spcPts val="0"/>
              </a:spcAft>
              <a:buClr>
                <a:srgbClr val="FFC800"/>
              </a:buClr>
              <a:buSzPts val="1000"/>
              <a:buFont typeface="Nunito Light"/>
              <a:buChar char="■"/>
              <a:defRPr/>
            </a:lvl3pPr>
            <a:lvl4pPr marL="1828800" lvl="3" indent="-292100" algn="l">
              <a:lnSpc>
                <a:spcPct val="115000"/>
              </a:lnSpc>
              <a:spcBef>
                <a:spcPts val="1600"/>
              </a:spcBef>
              <a:spcAft>
                <a:spcPts val="0"/>
              </a:spcAft>
              <a:buClr>
                <a:srgbClr val="FFC800"/>
              </a:buClr>
              <a:buSzPts val="1000"/>
              <a:buFont typeface="Nunito Light"/>
              <a:buChar char="●"/>
              <a:defRPr/>
            </a:lvl4pPr>
            <a:lvl5pPr marL="2286000" lvl="4" indent="-292100" algn="l">
              <a:lnSpc>
                <a:spcPct val="115000"/>
              </a:lnSpc>
              <a:spcBef>
                <a:spcPts val="1600"/>
              </a:spcBef>
              <a:spcAft>
                <a:spcPts val="0"/>
              </a:spcAft>
              <a:buClr>
                <a:srgbClr val="434343"/>
              </a:buClr>
              <a:buSzPts val="1000"/>
              <a:buFont typeface="Nunito Light"/>
              <a:buChar char="○"/>
              <a:defRPr/>
            </a:lvl5pPr>
            <a:lvl6pPr marL="2743200" lvl="5" indent="-292100" algn="l">
              <a:lnSpc>
                <a:spcPct val="115000"/>
              </a:lnSpc>
              <a:spcBef>
                <a:spcPts val="1600"/>
              </a:spcBef>
              <a:spcAft>
                <a:spcPts val="0"/>
              </a:spcAft>
              <a:buClr>
                <a:srgbClr val="434343"/>
              </a:buClr>
              <a:buSzPts val="1000"/>
              <a:buFont typeface="Nunito Light"/>
              <a:buChar char="■"/>
              <a:defRPr/>
            </a:lvl6pPr>
            <a:lvl7pPr marL="3200400" lvl="6" indent="-292100" algn="l">
              <a:lnSpc>
                <a:spcPct val="115000"/>
              </a:lnSpc>
              <a:spcBef>
                <a:spcPts val="1600"/>
              </a:spcBef>
              <a:spcAft>
                <a:spcPts val="0"/>
              </a:spcAft>
              <a:buClr>
                <a:srgbClr val="434343"/>
              </a:buClr>
              <a:buSzPts val="1000"/>
              <a:buFont typeface="Nunito Light"/>
              <a:buChar char="●"/>
              <a:defRPr/>
            </a:lvl7pPr>
            <a:lvl8pPr marL="3657600" lvl="7" indent="-292100" algn="l">
              <a:lnSpc>
                <a:spcPct val="115000"/>
              </a:lnSpc>
              <a:spcBef>
                <a:spcPts val="1600"/>
              </a:spcBef>
              <a:spcAft>
                <a:spcPts val="0"/>
              </a:spcAft>
              <a:buClr>
                <a:srgbClr val="434343"/>
              </a:buClr>
              <a:buSzPts val="1000"/>
              <a:buFont typeface="Nunito Light"/>
              <a:buChar char="○"/>
              <a:defRPr/>
            </a:lvl8pPr>
            <a:lvl9pPr marL="4114800" lvl="8" indent="-292100" algn="l">
              <a:lnSpc>
                <a:spcPct val="115000"/>
              </a:lnSpc>
              <a:spcBef>
                <a:spcPts val="1600"/>
              </a:spcBef>
              <a:spcAft>
                <a:spcPts val="1600"/>
              </a:spcAft>
              <a:buClr>
                <a:srgbClr val="434343"/>
              </a:buClr>
              <a:buSzPts val="1000"/>
              <a:buFont typeface="Nunito Light"/>
              <a:buChar char="■"/>
              <a:defRPr/>
            </a:lvl9pPr>
          </a:lstStyle>
          <a:p>
            <a:endParaRPr/>
          </a:p>
        </p:txBody>
      </p:sp>
      <p:sp>
        <p:nvSpPr>
          <p:cNvPr id="42" name="Google Shape;42;p3"/>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4"/>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5" name="Google Shape;55;p4"/>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6" name="Google Shape;66;p4"/>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4"/>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8" name="Google Shape;68;p4"/>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9" name="Google Shape;69;p4"/>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4"/>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1" name="Google Shape;71;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2" name="Google Shape;72;p4"/>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3" name="Google Shape;73;p4"/>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4" name="Google Shape;74;p4"/>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
        <p:cNvGrpSpPr/>
        <p:nvPr/>
      </p:nvGrpSpPr>
      <p:grpSpPr>
        <a:xfrm>
          <a:off x="0" y="0"/>
          <a:ext cx="0" cy="0"/>
          <a:chOff x="0" y="0"/>
          <a:chExt cx="0" cy="0"/>
        </a:xfrm>
      </p:grpSpPr>
      <p:sp>
        <p:nvSpPr>
          <p:cNvPr id="76" name="Google Shape;76;p5"/>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5"/>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8" name="Google Shape;78;p5"/>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5"/>
          <p:cNvGrpSpPr/>
          <p:nvPr/>
        </p:nvGrpSpPr>
        <p:grpSpPr>
          <a:xfrm>
            <a:off x="8148521" y="3004593"/>
            <a:ext cx="98059" cy="1147595"/>
            <a:chOff x="3347921" y="16006"/>
            <a:chExt cx="98059" cy="1147595"/>
          </a:xfrm>
        </p:grpSpPr>
        <p:sp>
          <p:nvSpPr>
            <p:cNvPr id="84" name="Google Shape;84;p5"/>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5"/>
          <p:cNvGrpSpPr/>
          <p:nvPr/>
        </p:nvGrpSpPr>
        <p:grpSpPr>
          <a:xfrm>
            <a:off x="281421" y="3769263"/>
            <a:ext cx="121172" cy="760495"/>
            <a:chOff x="5245196" y="3136513"/>
            <a:chExt cx="121172" cy="760495"/>
          </a:xfrm>
        </p:grpSpPr>
        <p:sp>
          <p:nvSpPr>
            <p:cNvPr id="87" name="Google Shape;87;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5"/>
          <p:cNvGrpSpPr/>
          <p:nvPr/>
        </p:nvGrpSpPr>
        <p:grpSpPr>
          <a:xfrm>
            <a:off x="8534739" y="4069632"/>
            <a:ext cx="57599" cy="831799"/>
            <a:chOff x="2038689" y="173907"/>
            <a:chExt cx="57599" cy="831799"/>
          </a:xfrm>
        </p:grpSpPr>
        <p:sp>
          <p:nvSpPr>
            <p:cNvPr id="90" name="Google Shape;90;p5"/>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5"/>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6"/>
          <p:cNvSpPr txBox="1">
            <a:spLocks noGrp="1"/>
          </p:cNvSpPr>
          <p:nvPr>
            <p:ph type="ctrTitle"/>
          </p:nvPr>
        </p:nvSpPr>
        <p:spPr>
          <a:xfrm>
            <a:off x="923625" y="1196026"/>
            <a:ext cx="982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6" name="Google Shape;96;p6"/>
          <p:cNvSpPr txBox="1">
            <a:spLocks noGrp="1"/>
          </p:cNvSpPr>
          <p:nvPr>
            <p:ph type="subTitle" idx="1"/>
          </p:nvPr>
        </p:nvSpPr>
        <p:spPr>
          <a:xfrm>
            <a:off x="923637" y="1684093"/>
            <a:ext cx="26205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7" name="Google Shape;97;p6"/>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8" name="Google Shape;98;p6"/>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9" name="Google Shape;99;p6"/>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00" name="Google Shape;100;p6"/>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6"/>
          <p:cNvGrpSpPr/>
          <p:nvPr/>
        </p:nvGrpSpPr>
        <p:grpSpPr>
          <a:xfrm>
            <a:off x="6626134" y="-164562"/>
            <a:ext cx="121172" cy="760495"/>
            <a:chOff x="5245196" y="3136513"/>
            <a:chExt cx="121172" cy="760495"/>
          </a:xfrm>
        </p:grpSpPr>
        <p:sp>
          <p:nvSpPr>
            <p:cNvPr id="105" name="Google Shape;105;p6"/>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 name="Google Shape;107;p6"/>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6"/>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09"/>
        <p:cNvGrpSpPr/>
        <p:nvPr/>
      </p:nvGrpSpPr>
      <p:grpSpPr>
        <a:xfrm>
          <a:off x="0" y="0"/>
          <a:ext cx="0" cy="0"/>
          <a:chOff x="0" y="0"/>
          <a:chExt cx="0" cy="0"/>
        </a:xfrm>
      </p:grpSpPr>
      <p:sp>
        <p:nvSpPr>
          <p:cNvPr id="110" name="Google Shape;110;p7"/>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1" name="Google Shape;111;p7"/>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2" name="Google Shape;112;p7"/>
          <p:cNvSpPr txBox="1">
            <a:spLocks noGrp="1"/>
          </p:cNvSpPr>
          <p:nvPr>
            <p:ph type="ctrTitle" idx="2"/>
          </p:nvPr>
        </p:nvSpPr>
        <p:spPr>
          <a:xfrm>
            <a:off x="6054555"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3" name="Google Shape;113;p7"/>
          <p:cNvSpPr txBox="1">
            <a:spLocks noGrp="1"/>
          </p:cNvSpPr>
          <p:nvPr>
            <p:ph type="subTitle" idx="3"/>
          </p:nvPr>
        </p:nvSpPr>
        <p:spPr>
          <a:xfrm>
            <a:off x="6054555"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4" name="Google Shape;114;p7"/>
          <p:cNvSpPr txBox="1">
            <a:spLocks noGrp="1"/>
          </p:cNvSpPr>
          <p:nvPr>
            <p:ph type="ctrTitle" idx="4"/>
          </p:nvPr>
        </p:nvSpPr>
        <p:spPr>
          <a:xfrm>
            <a:off x="1218541"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5" name="Google Shape;115;p7"/>
          <p:cNvSpPr txBox="1">
            <a:spLocks noGrp="1"/>
          </p:cNvSpPr>
          <p:nvPr>
            <p:ph type="subTitle" idx="5"/>
          </p:nvPr>
        </p:nvSpPr>
        <p:spPr>
          <a:xfrm>
            <a:off x="1116841" y="3271106"/>
            <a:ext cx="2084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6" name="Google Shape;116;p7"/>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7" name="Google Shape;117;p7"/>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8" name="Google Shape;118;p7"/>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19" name="Google Shape;119;p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31" name="Google Shape;131;p8"/>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1"/>
        <p:cNvGrpSpPr/>
        <p:nvPr/>
      </p:nvGrpSpPr>
      <p:grpSpPr>
        <a:xfrm>
          <a:off x="0" y="0"/>
          <a:ext cx="0" cy="0"/>
          <a:chOff x="0" y="0"/>
          <a:chExt cx="0" cy="0"/>
        </a:xfrm>
      </p:grpSpPr>
      <p:sp>
        <p:nvSpPr>
          <p:cNvPr id="142" name="Google Shape;142;p9"/>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9"/>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4" name="Google Shape;144;p9"/>
          <p:cNvGrpSpPr/>
          <p:nvPr/>
        </p:nvGrpSpPr>
        <p:grpSpPr>
          <a:xfrm>
            <a:off x="8263682" y="-434366"/>
            <a:ext cx="188886" cy="1181532"/>
            <a:chOff x="2877432" y="975334"/>
            <a:chExt cx="188886" cy="1181532"/>
          </a:xfrm>
        </p:grpSpPr>
        <p:sp>
          <p:nvSpPr>
            <p:cNvPr id="145" name="Google Shape;145;p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9"/>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 name="Google Shape;149;p9"/>
          <p:cNvGrpSpPr/>
          <p:nvPr/>
        </p:nvGrpSpPr>
        <p:grpSpPr>
          <a:xfrm>
            <a:off x="3643898" y="-436198"/>
            <a:ext cx="133252" cy="1952377"/>
            <a:chOff x="6780548" y="337714"/>
            <a:chExt cx="133252" cy="1952377"/>
          </a:xfrm>
        </p:grpSpPr>
        <p:sp>
          <p:nvSpPr>
            <p:cNvPr id="150" name="Google Shape;150;p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9"/>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 name="Google Shape;153;p9"/>
          <p:cNvGrpSpPr/>
          <p:nvPr/>
        </p:nvGrpSpPr>
        <p:grpSpPr>
          <a:xfrm>
            <a:off x="8008096" y="2108910"/>
            <a:ext cx="199001" cy="2139770"/>
            <a:chOff x="8008096" y="2108910"/>
            <a:chExt cx="199001" cy="2139770"/>
          </a:xfrm>
        </p:grpSpPr>
        <p:sp>
          <p:nvSpPr>
            <p:cNvPr id="154" name="Google Shape;154;p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Google Shape;156;p9"/>
          <p:cNvGrpSpPr/>
          <p:nvPr/>
        </p:nvGrpSpPr>
        <p:grpSpPr>
          <a:xfrm>
            <a:off x="520996" y="1091548"/>
            <a:ext cx="199001" cy="2139770"/>
            <a:chOff x="8008096" y="2108910"/>
            <a:chExt cx="199001" cy="2139770"/>
          </a:xfrm>
        </p:grpSpPr>
        <p:sp>
          <p:nvSpPr>
            <p:cNvPr id="157" name="Google Shape;157;p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 name="Google Shape;159;p9"/>
          <p:cNvSpPr txBox="1">
            <a:spLocks noGrp="1"/>
          </p:cNvSpPr>
          <p:nvPr>
            <p:ph type="ctrTitle"/>
          </p:nvPr>
        </p:nvSpPr>
        <p:spPr>
          <a:xfrm>
            <a:off x="2031287" y="1742775"/>
            <a:ext cx="2622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160" name="Google Shape;160;p9"/>
          <p:cNvSpPr txBox="1">
            <a:spLocks noGrp="1"/>
          </p:cNvSpPr>
          <p:nvPr>
            <p:ph type="subTitle" idx="1"/>
          </p:nvPr>
        </p:nvSpPr>
        <p:spPr>
          <a:xfrm>
            <a:off x="1791587" y="2417450"/>
            <a:ext cx="3101400" cy="104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1" name="Google Shape;161;p9"/>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a:spLocks noGrp="1"/>
          </p:cNvSpPr>
          <p:nvPr>
            <p:ph type="pic" idx="2"/>
          </p:nvPr>
        </p:nvSpPr>
        <p:spPr>
          <a:xfrm>
            <a:off x="0" y="0"/>
            <a:ext cx="9144000" cy="5143500"/>
          </a:xfrm>
          <a:prstGeom prst="rect">
            <a:avLst/>
          </a:prstGeom>
          <a:noFill/>
          <a:ln>
            <a:noFill/>
          </a:ln>
        </p:spPr>
      </p:sp>
      <p:sp>
        <p:nvSpPr>
          <p:cNvPr id="164" name="Google Shape;164;p10"/>
          <p:cNvSpPr txBox="1">
            <a:spLocks noGrp="1"/>
          </p:cNvSpPr>
          <p:nvPr>
            <p:ph type="title"/>
          </p:nvPr>
        </p:nvSpPr>
        <p:spPr>
          <a:xfrm>
            <a:off x="581925" y="3391646"/>
            <a:ext cx="4126500" cy="132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subTitle" idx="1"/>
          </p:nvPr>
        </p:nvSpPr>
        <p:spPr>
          <a:xfrm>
            <a:off x="228975" y="3002250"/>
            <a:ext cx="3295500" cy="2139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1400" dirty="0"/>
          </a:p>
        </p:txBody>
      </p:sp>
      <p:sp>
        <p:nvSpPr>
          <p:cNvPr id="432" name="Google Shape;432;p23"/>
          <p:cNvSpPr txBox="1">
            <a:spLocks noGrp="1"/>
          </p:cNvSpPr>
          <p:nvPr>
            <p:ph type="ctrTitle"/>
          </p:nvPr>
        </p:nvSpPr>
        <p:spPr>
          <a:xfrm>
            <a:off x="1485450" y="675688"/>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Predicting </a:t>
            </a:r>
            <a:r>
              <a:rPr lang="en">
                <a:solidFill>
                  <a:schemeClr val="accent2"/>
                </a:solidFill>
              </a:rPr>
              <a:t>Term Deposit</a:t>
            </a:r>
            <a:r>
              <a:rPr lang="en"/>
              <a:t> subscription</a:t>
            </a:r>
            <a:endParaRPr/>
          </a:p>
        </p:txBody>
      </p:sp>
      <p:sp>
        <p:nvSpPr>
          <p:cNvPr id="433" name="Google Shape;433;p23"/>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23"/>
          <p:cNvGrpSpPr/>
          <p:nvPr/>
        </p:nvGrpSpPr>
        <p:grpSpPr>
          <a:xfrm>
            <a:off x="6780548" y="109114"/>
            <a:ext cx="133252" cy="1952377"/>
            <a:chOff x="6780548" y="337714"/>
            <a:chExt cx="133252" cy="1952377"/>
          </a:xfrm>
        </p:grpSpPr>
        <p:sp>
          <p:nvSpPr>
            <p:cNvPr id="435" name="Google Shape;435;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7" name="Google Shape;437;p23"/>
          <p:cNvSpPr txBox="1"/>
          <p:nvPr/>
        </p:nvSpPr>
        <p:spPr>
          <a:xfrm>
            <a:off x="5986650" y="4086363"/>
            <a:ext cx="2448900" cy="8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lt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2"/>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a:t>
            </a:r>
            <a:r>
              <a:rPr lang="en">
                <a:solidFill>
                  <a:schemeClr val="accent2"/>
                </a:solidFill>
              </a:rPr>
              <a:t>Data Analysis</a:t>
            </a:r>
            <a:endParaRPr>
              <a:solidFill>
                <a:schemeClr val="accent2"/>
              </a:solidFill>
            </a:endParaRPr>
          </a:p>
        </p:txBody>
      </p:sp>
      <p:sp>
        <p:nvSpPr>
          <p:cNvPr id="491" name="Google Shape;491;p32"/>
          <p:cNvSpPr txBox="1"/>
          <p:nvPr/>
        </p:nvSpPr>
        <p:spPr>
          <a:xfrm>
            <a:off x="579575" y="1080275"/>
            <a:ext cx="7677900" cy="390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Bivariate Analysis :</a:t>
            </a:r>
            <a:r>
              <a:rPr lang="en" sz="1600">
                <a:solidFill>
                  <a:schemeClr val="lt1"/>
                </a:solidFill>
                <a:latin typeface="Maven Pro"/>
                <a:ea typeface="Maven Pro"/>
                <a:cs typeface="Maven Pro"/>
                <a:sym typeface="Maven Pro"/>
              </a:rPr>
              <a:t> after num vs num, cat vs cat and num vs cat analysis and num vs target we found</a:t>
            </a:r>
            <a:endParaRPr>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chemeClr val="accent3"/>
                </a:solidFill>
                <a:latin typeface="Maven Pro"/>
                <a:ea typeface="Maven Pro"/>
                <a:cs typeface="Maven Pro"/>
                <a:sym typeface="Maven Pro"/>
              </a:rPr>
              <a:t>Key findings</a:t>
            </a:r>
            <a:r>
              <a:rPr lang="en" sz="1600" b="1">
                <a:solidFill>
                  <a:schemeClr val="accent3"/>
                </a:solidFill>
                <a:latin typeface="Maven Pro"/>
                <a:ea typeface="Maven Pro"/>
                <a:cs typeface="Maven Pro"/>
                <a:sym typeface="Maven Pro"/>
              </a:rPr>
              <a:t>: (num vs num)</a:t>
            </a:r>
            <a:endParaRPr sz="1600">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Age vs Campaign: Targeting older demographics with concise campaigns can improve efficiency and outcomes, as they require fewer contacts to respond positively. </a:t>
            </a:r>
            <a:endParaRPr sz="1600" b="1">
              <a:solidFill>
                <a:schemeClr val="accent3"/>
              </a:solidFill>
              <a:latin typeface="Maven Pro"/>
              <a:ea typeface="Maven Pro"/>
              <a:cs typeface="Maven Pro"/>
              <a:sym typeface="Maven Pro"/>
            </a:endParaRPr>
          </a:p>
          <a:p>
            <a:pPr marL="0" lvl="0" indent="0" algn="l" rtl="0">
              <a:lnSpc>
                <a:spcPct val="115000"/>
              </a:lnSpc>
              <a:spcBef>
                <a:spcPts val="0"/>
              </a:spcBef>
              <a:spcAft>
                <a:spcPts val="0"/>
              </a:spcAft>
              <a:buNone/>
            </a:pPr>
            <a:r>
              <a:rPr lang="en" sz="1600" b="1">
                <a:solidFill>
                  <a:schemeClr val="accent3"/>
                </a:solidFill>
                <a:latin typeface="Maven Pro"/>
                <a:ea typeface="Maven Pro"/>
                <a:cs typeface="Maven Pro"/>
                <a:sym typeface="Maven Pro"/>
              </a:rPr>
              <a:t>Key findings: (cat vs target)</a:t>
            </a:r>
            <a:endParaRPr sz="1600" b="1">
              <a:solidFill>
                <a:schemeClr val="accent3"/>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Clients in 'admin.' and 'technician' roles, as well as those with 'university degrees,' show higher positive ('yes') responses to term deposit offers, indicating these segments are more receptive. Single clients also respond more positively compared to married ones. Clients with housing loans tend to have higher positive responses, suggesting a link between financial stability and interest in term deposits. Additionally, previous successful outcomes indicate the effectiveness of follow-up offers. Tailoring campaigns to address the specific needs and benefits for these responsive segments can optimize campaign success and conversion rates.</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a:t>
            </a:r>
            <a:r>
              <a:rPr lang="en">
                <a:solidFill>
                  <a:schemeClr val="accent2"/>
                </a:solidFill>
              </a:rPr>
              <a:t>Data Analysis</a:t>
            </a:r>
            <a:endParaRPr>
              <a:solidFill>
                <a:schemeClr val="accent2"/>
              </a:solidFill>
            </a:endParaRPr>
          </a:p>
        </p:txBody>
      </p:sp>
      <p:sp>
        <p:nvSpPr>
          <p:cNvPr id="497" name="Google Shape;497;p33"/>
          <p:cNvSpPr txBox="1"/>
          <p:nvPr/>
        </p:nvSpPr>
        <p:spPr>
          <a:xfrm>
            <a:off x="579575" y="1080275"/>
            <a:ext cx="7677900" cy="341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Bivariate Analysis :</a:t>
            </a:r>
            <a:r>
              <a:rPr lang="en" sz="1600">
                <a:solidFill>
                  <a:schemeClr val="lt1"/>
                </a:solidFill>
                <a:latin typeface="Maven Pro"/>
                <a:ea typeface="Maven Pro"/>
                <a:cs typeface="Maven Pro"/>
                <a:sym typeface="Maven Pro"/>
              </a:rPr>
              <a:t> after num vs num, cat vs cat and num vs cat analysis and num vs target we found</a:t>
            </a:r>
            <a:endParaRPr>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chemeClr val="accent3"/>
                </a:solidFill>
                <a:latin typeface="Maven Pro"/>
                <a:ea typeface="Maven Pro"/>
                <a:cs typeface="Maven Pro"/>
                <a:sym typeface="Maven Pro"/>
              </a:rPr>
              <a:t>Key findings</a:t>
            </a:r>
            <a:r>
              <a:rPr lang="en" sz="1600" b="1">
                <a:solidFill>
                  <a:schemeClr val="accent3"/>
                </a:solidFill>
                <a:latin typeface="Maven Pro"/>
                <a:ea typeface="Maven Pro"/>
                <a:cs typeface="Maven Pro"/>
                <a:sym typeface="Maven Pro"/>
              </a:rPr>
              <a:t>: (num vs target)</a:t>
            </a:r>
            <a:endParaRPr sz="1600" b="1">
              <a:solidFill>
                <a:schemeClr val="accent3"/>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Older clients are more likely to subscribe to term deposits, so targeting this demographic can increase subscription rates. Effective early messaging and prioritizing quality over quantity in campaign contacts lead to higher conversions. Initial contact strategies are crucial as clients with no previous contact history are less likely to subscribe. Consistent and meaningful follow-ups correlate with higher subscription rates, especially for clients with prior interactions.</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a:t>
            </a:r>
            <a:r>
              <a:rPr lang="en">
                <a:solidFill>
                  <a:schemeClr val="accent2"/>
                </a:solidFill>
              </a:rPr>
              <a:t>Data Analysis</a:t>
            </a:r>
            <a:endParaRPr>
              <a:solidFill>
                <a:schemeClr val="accent2"/>
              </a:solidFill>
            </a:endParaRPr>
          </a:p>
        </p:txBody>
      </p:sp>
      <p:sp>
        <p:nvSpPr>
          <p:cNvPr id="503" name="Google Shape;503;p34"/>
          <p:cNvSpPr txBox="1"/>
          <p:nvPr/>
        </p:nvSpPr>
        <p:spPr>
          <a:xfrm>
            <a:off x="579575" y="1156475"/>
            <a:ext cx="7677900" cy="351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2"/>
                </a:solidFill>
                <a:latin typeface="Maven Pro"/>
                <a:ea typeface="Maven Pro"/>
                <a:cs typeface="Maven Pro"/>
                <a:sym typeface="Maven Pro"/>
              </a:rPr>
              <a:t>Multivariate Analysis :</a:t>
            </a:r>
            <a:r>
              <a:rPr lang="en" sz="1600">
                <a:solidFill>
                  <a:schemeClr val="lt1"/>
                </a:solidFill>
                <a:latin typeface="Maven Pro"/>
                <a:ea typeface="Maven Pro"/>
                <a:cs typeface="Maven Pro"/>
                <a:sym typeface="Maven Pro"/>
              </a:rPr>
              <a:t> After every combination of categorical , numerical  and target variable with each we found</a:t>
            </a: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chemeClr val="accent3"/>
                </a:solidFill>
                <a:latin typeface="Maven Pro"/>
                <a:ea typeface="Maven Pro"/>
                <a:cs typeface="Maven Pro"/>
                <a:sym typeface="Maven Pro"/>
              </a:rPr>
              <a:t>Key findings</a:t>
            </a:r>
            <a:r>
              <a:rPr lang="en" sz="1600" b="1">
                <a:solidFill>
                  <a:schemeClr val="accent3"/>
                </a:solidFill>
                <a:latin typeface="Maven Pro"/>
                <a:ea typeface="Maven Pro"/>
                <a:cs typeface="Maven Pro"/>
                <a:sym typeface="Maven Pro"/>
              </a:rPr>
              <a:t>: (cat vs num vs target)</a:t>
            </a:r>
            <a:endParaRPr sz="1600" b="1">
              <a:solidFill>
                <a:schemeClr val="accent3"/>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Target older 'retired' and 'management' clients, as they have higher positive response rates. </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Focus on single clients, as they require fewer contacts for a positive response</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Replicate successful engagement strategies for clients with university degrees, who show higher positive response rates and more previous contacts</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Target clients without housing loans shortly after their last contact, as they have higher positive responses and more recent contacts</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Prioritize clients without personal loans and higher employment variation, as they are more likely to respond positively</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a:p>
            <a:pPr marL="0" lvl="0" indent="0" algn="l" rtl="0">
              <a:lnSpc>
                <a:spcPct val="115000"/>
              </a:lnSpc>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r>
              <a:rPr lang="en" sz="1600" b="1">
                <a:solidFill>
                  <a:schemeClr val="accent2"/>
                </a:solidFill>
                <a:latin typeface="Maven Pro"/>
                <a:ea typeface="Maven Pro"/>
                <a:cs typeface="Maven Pro"/>
                <a:sym typeface="Maven Pro"/>
              </a:rPr>
              <a:t> </a:t>
            </a:r>
            <a:endParaRPr sz="1600" b="1">
              <a:solidFill>
                <a:schemeClr val="accent2"/>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5"/>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a:t>
            </a:r>
            <a:r>
              <a:rPr lang="en">
                <a:solidFill>
                  <a:schemeClr val="accent2"/>
                </a:solidFill>
              </a:rPr>
              <a:t>Preprocessing</a:t>
            </a:r>
            <a:endParaRPr>
              <a:solidFill>
                <a:schemeClr val="accent2"/>
              </a:solidFill>
            </a:endParaRPr>
          </a:p>
        </p:txBody>
      </p:sp>
      <p:sp>
        <p:nvSpPr>
          <p:cNvPr id="509" name="Google Shape;509;p35"/>
          <p:cNvSpPr txBox="1"/>
          <p:nvPr/>
        </p:nvSpPr>
        <p:spPr>
          <a:xfrm>
            <a:off x="579575" y="1080275"/>
            <a:ext cx="7677900" cy="384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Unknown Values :</a:t>
            </a:r>
            <a:r>
              <a:rPr lang="en" sz="1600">
                <a:solidFill>
                  <a:schemeClr val="lt1"/>
                </a:solidFill>
                <a:latin typeface="Maven Pro"/>
                <a:ea typeface="Maven Pro"/>
                <a:cs typeface="Maven Pro"/>
                <a:sym typeface="Maven Pro"/>
              </a:rPr>
              <a:t> Our categorical columns comprised of unknown values which we converted into null values and then we imputed these null values with the mode of every categorical column respectively.</a:t>
            </a: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endParaRPr sz="160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b="1">
                <a:solidFill>
                  <a:schemeClr val="accent2"/>
                </a:solidFill>
                <a:latin typeface="Maven Pro"/>
                <a:ea typeface="Maven Pro"/>
                <a:cs typeface="Maven Pro"/>
                <a:sym typeface="Maven Pro"/>
              </a:rPr>
              <a:t>Encoding :</a:t>
            </a:r>
            <a:r>
              <a:rPr lang="en" sz="1600">
                <a:solidFill>
                  <a:schemeClr val="lt1"/>
                </a:solidFill>
                <a:latin typeface="Maven Pro"/>
                <a:ea typeface="Maven Pro"/>
                <a:cs typeface="Maven Pro"/>
                <a:sym typeface="Maven Pro"/>
              </a:rPr>
              <a:t> </a:t>
            </a:r>
            <a:endParaRPr sz="160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a:solidFill>
                  <a:schemeClr val="accent3"/>
                </a:solidFill>
                <a:latin typeface="Maven Pro"/>
                <a:ea typeface="Maven Pro"/>
                <a:cs typeface="Maven Pro"/>
                <a:sym typeface="Maven Pro"/>
              </a:rPr>
              <a:t>Target variable</a:t>
            </a:r>
            <a:r>
              <a:rPr lang="en" sz="1600">
                <a:solidFill>
                  <a:schemeClr val="lt1"/>
                </a:solidFill>
                <a:latin typeface="Maven Pro"/>
                <a:ea typeface="Maven Pro"/>
                <a:cs typeface="Maven Pro"/>
                <a:sym typeface="Maven Pro"/>
              </a:rPr>
              <a:t> - We converted our target variable from object to integer and replaced the values ‘Yes’ and ‘No’ with 1 and 0 respectively.</a:t>
            </a:r>
            <a:endParaRPr sz="160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a:solidFill>
                  <a:schemeClr val="accent3"/>
                </a:solidFill>
                <a:latin typeface="Maven Pro"/>
                <a:ea typeface="Maven Pro"/>
                <a:cs typeface="Maven Pro"/>
                <a:sym typeface="Maven Pro"/>
              </a:rPr>
              <a:t>Categorical Variable</a:t>
            </a:r>
            <a:r>
              <a:rPr lang="en" sz="1600">
                <a:solidFill>
                  <a:schemeClr val="lt1"/>
                </a:solidFill>
                <a:latin typeface="Maven Pro"/>
                <a:ea typeface="Maven Pro"/>
                <a:cs typeface="Maven Pro"/>
                <a:sym typeface="Maven Pro"/>
              </a:rPr>
              <a:t> - We encoded all the categorical variables using (n-1) get_dummies encoding.</a:t>
            </a:r>
            <a:endParaRPr sz="1600">
              <a:solidFill>
                <a:schemeClr val="lt1"/>
              </a:solidFill>
              <a:latin typeface="Maven Pro"/>
              <a:ea typeface="Maven Pro"/>
              <a:cs typeface="Maven Pro"/>
              <a:sym typeface="Maven Pro"/>
            </a:endParaRPr>
          </a:p>
          <a:p>
            <a:pPr marL="0" lvl="0" indent="0" algn="l" rtl="0">
              <a:spcBef>
                <a:spcPts val="0"/>
              </a:spcBef>
              <a:spcAft>
                <a:spcPts val="0"/>
              </a:spcAft>
              <a:buNone/>
            </a:pPr>
            <a:endParaRPr sz="160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b="1">
                <a:solidFill>
                  <a:schemeClr val="accent2"/>
                </a:solidFill>
                <a:latin typeface="Maven Pro"/>
                <a:ea typeface="Maven Pro"/>
                <a:cs typeface="Maven Pro"/>
                <a:sym typeface="Maven Pro"/>
              </a:rPr>
              <a:t>Making Target Variable readable : </a:t>
            </a:r>
            <a:r>
              <a:rPr lang="en" sz="1600">
                <a:solidFill>
                  <a:schemeClr val="lt1"/>
                </a:solidFill>
                <a:latin typeface="Maven Pro"/>
                <a:ea typeface="Maven Pro"/>
                <a:cs typeface="Maven Pro"/>
                <a:sym typeface="Maven Pro"/>
              </a:rPr>
              <a:t>Our target variable is a categorical variable containing values as ‘Yes’ and ‘No’. we changed the data type into integer and converted them into ‘1’ and ‘0’ respectively</a:t>
            </a:r>
            <a:endParaRPr sz="1600">
              <a:solidFill>
                <a:schemeClr val="lt1"/>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6"/>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a:t>
            </a:r>
            <a:r>
              <a:rPr lang="en">
                <a:solidFill>
                  <a:schemeClr val="accent2"/>
                </a:solidFill>
              </a:rPr>
              <a:t>Building</a:t>
            </a:r>
            <a:endParaRPr>
              <a:solidFill>
                <a:schemeClr val="accent2"/>
              </a:solidFill>
            </a:endParaRPr>
          </a:p>
        </p:txBody>
      </p:sp>
      <p:sp>
        <p:nvSpPr>
          <p:cNvPr id="515" name="Google Shape;515;p36"/>
          <p:cNvSpPr txBox="1"/>
          <p:nvPr/>
        </p:nvSpPr>
        <p:spPr>
          <a:xfrm>
            <a:off x="579575" y="1156475"/>
            <a:ext cx="7677900" cy="351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Splitting of Data : </a:t>
            </a:r>
            <a:r>
              <a:rPr lang="en" sz="1600">
                <a:solidFill>
                  <a:schemeClr val="lt1"/>
                </a:solidFill>
                <a:latin typeface="Maven Pro"/>
                <a:ea typeface="Maven Pro"/>
                <a:cs typeface="Maven Pro"/>
                <a:sym typeface="Maven Pro"/>
              </a:rPr>
              <a:t>We have splitted the data into 80% training and 20% testing.</a:t>
            </a: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Base Model</a:t>
            </a:r>
            <a:r>
              <a:rPr lang="en" sz="1600">
                <a:solidFill>
                  <a:schemeClr val="lt1"/>
                </a:solidFill>
                <a:latin typeface="Maven Pro"/>
                <a:ea typeface="Maven Pro"/>
                <a:cs typeface="Maven Pro"/>
                <a:sym typeface="Maven Pro"/>
              </a:rPr>
              <a:t> : </a:t>
            </a:r>
            <a:endParaRPr sz="1600">
              <a:solidFill>
                <a:schemeClr val="lt1"/>
              </a:solidFill>
              <a:latin typeface="Maven Pro"/>
              <a:ea typeface="Maven Pro"/>
              <a:cs typeface="Maven Pro"/>
              <a:sym typeface="Maven Pro"/>
            </a:endParaRPr>
          </a:p>
          <a:p>
            <a:pPr marL="457200" lvl="0" indent="-330200" algn="l" rtl="0">
              <a:lnSpc>
                <a:spcPct val="115000"/>
              </a:lnSpc>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We have used Logistic Regression algorithm as our base model as it is a classification problem </a:t>
            </a:r>
            <a:endParaRPr sz="1600">
              <a:solidFill>
                <a:schemeClr val="lt1"/>
              </a:solidFill>
              <a:latin typeface="Maven Pro"/>
              <a:ea typeface="Maven Pro"/>
              <a:cs typeface="Maven Pro"/>
              <a:sym typeface="Maven Pro"/>
            </a:endParaRPr>
          </a:p>
          <a:p>
            <a:pPr marL="457200" lvl="0" indent="-330200" algn="l" rtl="0">
              <a:lnSpc>
                <a:spcPct val="115000"/>
              </a:lnSpc>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Class 1 contains the customers who subscribed the term deposit and Class 0 contains the customers who did not subscribe to the term deposit.</a:t>
            </a: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endParaRPr sz="1600">
              <a:solidFill>
                <a:schemeClr val="lt1"/>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a:p>
            <a:pPr marL="0" lvl="0" indent="0" algn="l" rtl="0">
              <a:lnSpc>
                <a:spcPct val="115000"/>
              </a:lnSpc>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r>
              <a:rPr lang="en" sz="1600" b="1">
                <a:solidFill>
                  <a:schemeClr val="accent2"/>
                </a:solidFill>
                <a:latin typeface="Maven Pro"/>
                <a:ea typeface="Maven Pro"/>
                <a:cs typeface="Maven Pro"/>
                <a:sym typeface="Maven Pro"/>
              </a:rPr>
              <a:t> </a:t>
            </a:r>
            <a:endParaRPr sz="1600" b="1">
              <a:solidFill>
                <a:schemeClr val="accent2"/>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a:t>
            </a:r>
            <a:r>
              <a:rPr lang="en">
                <a:solidFill>
                  <a:schemeClr val="accent2"/>
                </a:solidFill>
              </a:rPr>
              <a:t>Evaluation Technique</a:t>
            </a:r>
            <a:endParaRPr>
              <a:solidFill>
                <a:schemeClr val="accent2"/>
              </a:solidFill>
            </a:endParaRPr>
          </a:p>
        </p:txBody>
      </p:sp>
      <p:sp>
        <p:nvSpPr>
          <p:cNvPr id="521" name="Google Shape;521;p37"/>
          <p:cNvSpPr txBox="1"/>
          <p:nvPr/>
        </p:nvSpPr>
        <p:spPr>
          <a:xfrm>
            <a:off x="579575" y="1156475"/>
            <a:ext cx="7677900" cy="351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a:solidFill>
                  <a:schemeClr val="accent2"/>
                </a:solidFill>
                <a:latin typeface="Maven Pro"/>
                <a:ea typeface="Maven Pro"/>
                <a:cs typeface="Maven Pro"/>
                <a:sym typeface="Maven Pro"/>
              </a:rPr>
              <a:t>Evaluation Metric : </a:t>
            </a:r>
            <a:r>
              <a:rPr lang="en" sz="1600" dirty="0">
                <a:solidFill>
                  <a:schemeClr val="lt1"/>
                </a:solidFill>
                <a:latin typeface="Maven Pro"/>
                <a:ea typeface="Maven Pro"/>
                <a:cs typeface="Maven Pro"/>
                <a:sym typeface="Maven Pro"/>
              </a:rPr>
              <a:t>We used Classification Report for both training and testing data. As our target variable is imbalanced we can’t rely on accuracy so we are relying on f1_score and also plotted the confusion matrix.</a:t>
            </a:r>
            <a:endParaRPr sz="1600"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endParaRPr sz="1600" dirty="0">
              <a:solidFill>
                <a:srgbClr val="FF9973"/>
              </a:solidFill>
              <a:latin typeface="Maven Pro"/>
              <a:ea typeface="Maven Pro"/>
              <a:cs typeface="Maven Pro"/>
              <a:sym typeface="Maven Pro"/>
            </a:endParaRPr>
          </a:p>
          <a:p>
            <a:pPr marL="0" lvl="0" indent="0" algn="l" rtl="0">
              <a:lnSpc>
                <a:spcPct val="115000"/>
              </a:lnSpc>
              <a:spcBef>
                <a:spcPts val="0"/>
              </a:spcBef>
              <a:spcAft>
                <a:spcPts val="0"/>
              </a:spcAft>
              <a:buNone/>
            </a:pPr>
            <a:r>
              <a:rPr lang="en" sz="1600" b="1" dirty="0">
                <a:solidFill>
                  <a:schemeClr val="accent3"/>
                </a:solidFill>
                <a:latin typeface="Maven Pro"/>
                <a:ea typeface="Maven Pro"/>
                <a:cs typeface="Maven Pro"/>
                <a:sym typeface="Maven Pro"/>
              </a:rPr>
              <a:t>Result</a:t>
            </a:r>
            <a:r>
              <a:rPr lang="en" sz="1600" dirty="0">
                <a:solidFill>
                  <a:schemeClr val="lt1"/>
                </a:solidFill>
                <a:latin typeface="Maven Pro"/>
                <a:ea typeface="Maven Pro"/>
                <a:cs typeface="Maven Pro"/>
                <a:sym typeface="Maven Pro"/>
              </a:rPr>
              <a:t> : </a:t>
            </a:r>
            <a:endParaRPr sz="1600" dirty="0">
              <a:solidFill>
                <a:schemeClr val="lt1"/>
              </a:solidFill>
              <a:latin typeface="Maven Pro"/>
              <a:ea typeface="Maven Pro"/>
              <a:cs typeface="Maven Pro"/>
              <a:sym typeface="Maven Pro"/>
            </a:endParaRPr>
          </a:p>
          <a:p>
            <a:pPr marL="457200" lvl="0" indent="-330200" algn="l" rtl="0">
              <a:lnSpc>
                <a:spcPct val="115000"/>
              </a:lnSpc>
              <a:spcBef>
                <a:spcPts val="0"/>
              </a:spcBef>
              <a:spcAft>
                <a:spcPts val="0"/>
              </a:spcAft>
              <a:buClr>
                <a:schemeClr val="lt1"/>
              </a:buClr>
              <a:buSzPts val="1600"/>
              <a:buFont typeface="Maven Pro"/>
              <a:buChar char="●"/>
            </a:pPr>
            <a:r>
              <a:rPr lang="en" sz="1600" dirty="0">
                <a:solidFill>
                  <a:schemeClr val="lt1"/>
                </a:solidFill>
                <a:latin typeface="Maven Pro"/>
                <a:ea typeface="Maven Pro"/>
                <a:cs typeface="Maven Pro"/>
                <a:sym typeface="Maven Pro"/>
              </a:rPr>
              <a:t>From classification report we found out that training accuracy is 0.87 and testing accuracy is 0.87. </a:t>
            </a:r>
            <a:endParaRPr sz="1600" dirty="0">
              <a:solidFill>
                <a:schemeClr val="lt1"/>
              </a:solidFill>
              <a:latin typeface="Maven Pro"/>
              <a:ea typeface="Maven Pro"/>
              <a:cs typeface="Maven Pro"/>
              <a:sym typeface="Maven Pro"/>
            </a:endParaRPr>
          </a:p>
          <a:p>
            <a:pPr marL="457200" lvl="0" indent="-330200" algn="l" rtl="0">
              <a:lnSpc>
                <a:spcPct val="115000"/>
              </a:lnSpc>
              <a:spcBef>
                <a:spcPts val="0"/>
              </a:spcBef>
              <a:spcAft>
                <a:spcPts val="0"/>
              </a:spcAft>
              <a:buClr>
                <a:schemeClr val="lt1"/>
              </a:buClr>
              <a:buSzPts val="1600"/>
              <a:buFont typeface="Maven Pro"/>
              <a:buChar char="●"/>
            </a:pPr>
            <a:r>
              <a:rPr lang="en" sz="1600" dirty="0">
                <a:solidFill>
                  <a:schemeClr val="lt1"/>
                </a:solidFill>
                <a:latin typeface="Maven Pro"/>
                <a:ea typeface="Maven Pro"/>
                <a:cs typeface="Maven Pro"/>
                <a:sym typeface="Maven Pro"/>
              </a:rPr>
              <a:t>So we checked the values of confusion matrix to see which records are under True positive, False positive, False negative and True Negative.</a:t>
            </a: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endParaRPr sz="1600" b="1" dirty="0">
              <a:solidFill>
                <a:schemeClr val="accent2"/>
              </a:solidFill>
              <a:latin typeface="Maven Pro"/>
              <a:ea typeface="Maven Pro"/>
              <a:cs typeface="Maven Pro"/>
              <a:sym typeface="Maven Pro"/>
            </a:endParaRPr>
          </a:p>
          <a:p>
            <a:pPr marL="0" lvl="0" indent="0" algn="l" rtl="0">
              <a:lnSpc>
                <a:spcPct val="115000"/>
              </a:lnSpc>
              <a:spcBef>
                <a:spcPts val="0"/>
              </a:spcBef>
              <a:spcAft>
                <a:spcPts val="0"/>
              </a:spcAft>
              <a:buNone/>
            </a:pPr>
            <a:endParaRPr sz="1600" b="1" dirty="0">
              <a:solidFill>
                <a:schemeClr val="accent3"/>
              </a:solidFill>
              <a:latin typeface="Maven Pro"/>
              <a:ea typeface="Maven Pro"/>
              <a:cs typeface="Maven Pro"/>
              <a:sym typeface="Maven Pro"/>
            </a:endParaRPr>
          </a:p>
          <a:p>
            <a:pPr marL="0" lvl="0" indent="0" algn="l" rtl="0">
              <a:spcBef>
                <a:spcPts val="0"/>
              </a:spcBef>
              <a:spcAft>
                <a:spcPts val="0"/>
              </a:spcAft>
              <a:buNone/>
            </a:pPr>
            <a:endParaRPr sz="1600" b="1" dirty="0">
              <a:solidFill>
                <a:schemeClr val="accent3"/>
              </a:solidFill>
              <a:latin typeface="Maven Pro"/>
              <a:ea typeface="Maven Pro"/>
              <a:cs typeface="Maven Pro"/>
              <a:sym typeface="Maven Pro"/>
            </a:endParaRPr>
          </a:p>
          <a:p>
            <a:pPr marL="0" lvl="0" indent="0" algn="l" rtl="0">
              <a:spcBef>
                <a:spcPts val="0"/>
              </a:spcBef>
              <a:spcAft>
                <a:spcPts val="0"/>
              </a:spcAft>
              <a:buNone/>
            </a:pPr>
            <a:r>
              <a:rPr lang="en" sz="1600" b="1" dirty="0">
                <a:solidFill>
                  <a:schemeClr val="accent2"/>
                </a:solidFill>
                <a:latin typeface="Maven Pro"/>
                <a:ea typeface="Maven Pro"/>
                <a:cs typeface="Maven Pro"/>
                <a:sym typeface="Maven Pro"/>
              </a:rPr>
              <a:t> </a:t>
            </a:r>
            <a:endParaRPr sz="1600" b="1" dirty="0">
              <a:solidFill>
                <a:schemeClr val="accent2"/>
              </a:solidFill>
              <a:latin typeface="Maven Pro"/>
              <a:ea typeface="Maven Pro"/>
              <a:cs typeface="Maven Pro"/>
              <a:sym typeface="Maven Pro"/>
            </a:endParaRPr>
          </a:p>
          <a:p>
            <a:pPr marL="0" lvl="0" indent="0" algn="l" rtl="0">
              <a:spcBef>
                <a:spcPts val="0"/>
              </a:spcBef>
              <a:spcAft>
                <a:spcPts val="0"/>
              </a:spcAft>
              <a:buNone/>
            </a:pPr>
            <a:endParaRPr sz="1600" b="1" dirty="0">
              <a:solidFill>
                <a:schemeClr val="accent2"/>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Conclusion and Future Steps</a:t>
            </a:r>
            <a:endParaRPr/>
          </a:p>
          <a:p>
            <a:pPr marL="0" lvl="0" indent="0" algn="l" rtl="0">
              <a:spcBef>
                <a:spcPts val="0"/>
              </a:spcBef>
              <a:spcAft>
                <a:spcPts val="0"/>
              </a:spcAft>
              <a:buNone/>
            </a:pPr>
            <a:endParaRPr/>
          </a:p>
          <a:p>
            <a:pPr marL="0" lvl="0" indent="0" algn="l" rtl="0">
              <a:spcBef>
                <a:spcPts val="0"/>
              </a:spcBef>
              <a:spcAft>
                <a:spcPts val="0"/>
              </a:spcAft>
              <a:buNone/>
            </a:pPr>
            <a:r>
              <a:rPr lang="en"/>
              <a:t>Conclusion </a:t>
            </a:r>
            <a:r>
              <a:rPr lang="en">
                <a:solidFill>
                  <a:schemeClr val="accent2"/>
                </a:solidFill>
              </a:rPr>
              <a:t>and</a:t>
            </a:r>
            <a:r>
              <a:rPr lang="en"/>
              <a:t> Future Steps</a:t>
            </a:r>
            <a:endParaRPr/>
          </a:p>
        </p:txBody>
      </p:sp>
      <p:sp>
        <p:nvSpPr>
          <p:cNvPr id="527" name="Google Shape;527;p38"/>
          <p:cNvSpPr txBox="1"/>
          <p:nvPr/>
        </p:nvSpPr>
        <p:spPr>
          <a:xfrm>
            <a:off x="641050" y="1208900"/>
            <a:ext cx="6640500" cy="2994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We need to build some other models using classification algorithms</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we will compare their metrics and will conclude which model is giving better performance. </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For this hyperparameter tuning is also required. </a:t>
            </a:r>
            <a:endParaRPr sz="1800">
              <a:solidFill>
                <a:schemeClr val="lt1"/>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9"/>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t>Thank</a:t>
            </a:r>
            <a:endParaRPr/>
          </a:p>
          <a:p>
            <a:pPr marL="0" lvl="0" indent="0" algn="ctr" rtl="0">
              <a:lnSpc>
                <a:spcPct val="100000"/>
              </a:lnSpc>
              <a:spcBef>
                <a:spcPts val="0"/>
              </a:spcBef>
              <a:spcAft>
                <a:spcPts val="0"/>
              </a:spcAft>
              <a:buSzPts val="4800"/>
              <a:buNone/>
            </a:pPr>
            <a:r>
              <a:rPr lang="en"/>
              <a:t>You!</a:t>
            </a:r>
            <a:endParaRPr>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4A01C-32B8-317C-D208-49E2231AEDFD}"/>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xmlns="" val="252389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subTitle" idx="1"/>
          </p:nvPr>
        </p:nvSpPr>
        <p:spPr>
          <a:xfrm>
            <a:off x="228975" y="3002250"/>
            <a:ext cx="3295500" cy="213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sz="2400" b="1" dirty="0">
                <a:solidFill>
                  <a:schemeClr val="accent2"/>
                </a:solidFill>
              </a:rPr>
              <a:t>Group 1</a:t>
            </a:r>
            <a:endParaRPr sz="2400" b="1" dirty="0">
              <a:solidFill>
                <a:schemeClr val="accent2"/>
              </a:solidFill>
            </a:endParaRPr>
          </a:p>
          <a:p>
            <a:pPr marL="0" lvl="0" indent="0" algn="ctr" rtl="0">
              <a:lnSpc>
                <a:spcPct val="100000"/>
              </a:lnSpc>
              <a:spcBef>
                <a:spcPts val="0"/>
              </a:spcBef>
              <a:spcAft>
                <a:spcPts val="0"/>
              </a:spcAft>
              <a:buSzPts val="2800"/>
              <a:buNone/>
            </a:pPr>
            <a:r>
              <a:rPr lang="en" sz="1400" dirty="0"/>
              <a:t>Shaik Shameer (TL)</a:t>
            </a:r>
            <a:endParaRPr sz="1400" dirty="0"/>
          </a:p>
          <a:p>
            <a:pPr marL="0" lvl="0" indent="0" algn="ctr" rtl="0">
              <a:lnSpc>
                <a:spcPct val="100000"/>
              </a:lnSpc>
              <a:spcBef>
                <a:spcPts val="0"/>
              </a:spcBef>
              <a:spcAft>
                <a:spcPts val="0"/>
              </a:spcAft>
              <a:buSzPts val="2800"/>
              <a:buNone/>
            </a:pPr>
            <a:r>
              <a:rPr lang="en" sz="1400" dirty="0"/>
              <a:t>S P Gajapathii</a:t>
            </a:r>
            <a:endParaRPr sz="1400" dirty="0"/>
          </a:p>
          <a:p>
            <a:pPr marL="0" lvl="0" indent="0" algn="ctr" rtl="0">
              <a:lnSpc>
                <a:spcPct val="100000"/>
              </a:lnSpc>
              <a:spcBef>
                <a:spcPts val="0"/>
              </a:spcBef>
              <a:spcAft>
                <a:spcPts val="0"/>
              </a:spcAft>
              <a:buSzPts val="2800"/>
              <a:buNone/>
            </a:pPr>
            <a:r>
              <a:rPr lang="en" sz="1400" dirty="0"/>
              <a:t>Bhushan Choudhary</a:t>
            </a:r>
            <a:endParaRPr sz="1400" dirty="0"/>
          </a:p>
          <a:p>
            <a:pPr marL="0" lvl="0" indent="0" algn="ctr" rtl="0">
              <a:lnSpc>
                <a:spcPct val="100000"/>
              </a:lnSpc>
              <a:spcBef>
                <a:spcPts val="0"/>
              </a:spcBef>
              <a:spcAft>
                <a:spcPts val="0"/>
              </a:spcAft>
              <a:buSzPts val="2800"/>
              <a:buNone/>
            </a:pPr>
            <a:r>
              <a:rPr lang="en" sz="1400" dirty="0"/>
              <a:t>Shreya Bhatkande</a:t>
            </a:r>
            <a:endParaRPr sz="1400" dirty="0"/>
          </a:p>
          <a:p>
            <a:pPr marL="0" lvl="0" indent="0" algn="ctr" rtl="0">
              <a:lnSpc>
                <a:spcPct val="100000"/>
              </a:lnSpc>
              <a:spcBef>
                <a:spcPts val="0"/>
              </a:spcBef>
              <a:spcAft>
                <a:spcPts val="0"/>
              </a:spcAft>
              <a:buSzPts val="2800"/>
              <a:buNone/>
            </a:pPr>
            <a:r>
              <a:rPr lang="en" sz="1400" dirty="0"/>
              <a:t>Purva vaishnav</a:t>
            </a:r>
            <a:endParaRPr sz="1400" dirty="0"/>
          </a:p>
          <a:p>
            <a:pPr marL="0" lvl="0" indent="0" algn="ctr" rtl="0">
              <a:lnSpc>
                <a:spcPct val="100000"/>
              </a:lnSpc>
              <a:spcBef>
                <a:spcPts val="0"/>
              </a:spcBef>
              <a:spcAft>
                <a:spcPts val="0"/>
              </a:spcAft>
              <a:buSzPts val="2800"/>
              <a:buNone/>
            </a:pPr>
            <a:r>
              <a:rPr lang="en" sz="1400" dirty="0"/>
              <a:t>Sam Wilkerson</a:t>
            </a:r>
            <a:endParaRPr sz="1400" dirty="0"/>
          </a:p>
          <a:p>
            <a:pPr marL="0" lvl="0" indent="0" algn="ctr" rtl="0">
              <a:lnSpc>
                <a:spcPct val="100000"/>
              </a:lnSpc>
              <a:spcBef>
                <a:spcPts val="0"/>
              </a:spcBef>
              <a:spcAft>
                <a:spcPts val="0"/>
              </a:spcAft>
              <a:buSzPts val="2800"/>
              <a:buNone/>
            </a:pPr>
            <a:endParaRPr sz="1400" dirty="0"/>
          </a:p>
        </p:txBody>
      </p:sp>
      <p:sp>
        <p:nvSpPr>
          <p:cNvPr id="432" name="Google Shape;432;p23"/>
          <p:cNvSpPr txBox="1">
            <a:spLocks noGrp="1"/>
          </p:cNvSpPr>
          <p:nvPr>
            <p:ph type="ctrTitle"/>
          </p:nvPr>
        </p:nvSpPr>
        <p:spPr>
          <a:xfrm>
            <a:off x="1485450" y="675688"/>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Predicting </a:t>
            </a:r>
            <a:r>
              <a:rPr lang="en" dirty="0">
                <a:solidFill>
                  <a:schemeClr val="accent2"/>
                </a:solidFill>
              </a:rPr>
              <a:t>Term </a:t>
            </a:r>
            <a:r>
              <a:rPr lang="en" dirty="0">
                <a:solidFill>
                  <a:srgbClr val="00CFCC"/>
                </a:solidFill>
              </a:rPr>
              <a:t>Deposit</a:t>
            </a:r>
            <a:r>
              <a:rPr lang="en" dirty="0"/>
              <a:t> subscription</a:t>
            </a:r>
            <a:endParaRPr dirty="0"/>
          </a:p>
        </p:txBody>
      </p:sp>
      <p:sp>
        <p:nvSpPr>
          <p:cNvPr id="433" name="Google Shape;433;p23"/>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23"/>
          <p:cNvGrpSpPr/>
          <p:nvPr/>
        </p:nvGrpSpPr>
        <p:grpSpPr>
          <a:xfrm>
            <a:off x="6780548" y="109114"/>
            <a:ext cx="133252" cy="1952377"/>
            <a:chOff x="6780548" y="337714"/>
            <a:chExt cx="133252" cy="1952377"/>
          </a:xfrm>
        </p:grpSpPr>
        <p:sp>
          <p:nvSpPr>
            <p:cNvPr id="435" name="Google Shape;435;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7" name="Google Shape;437;p23"/>
          <p:cNvSpPr txBox="1"/>
          <p:nvPr/>
        </p:nvSpPr>
        <p:spPr>
          <a:xfrm>
            <a:off x="5986650" y="4086363"/>
            <a:ext cx="2448900" cy="8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Maven Pro"/>
                <a:ea typeface="Maven Pro"/>
                <a:cs typeface="Maven Pro"/>
                <a:sym typeface="Maven Pro"/>
              </a:rPr>
              <a:t>Mentor:</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r>
              <a:rPr lang="en" sz="1800">
                <a:solidFill>
                  <a:schemeClr val="lt1"/>
                </a:solidFill>
                <a:latin typeface="Maven Pro"/>
                <a:ea typeface="Maven Pro"/>
                <a:cs typeface="Maven Pro"/>
                <a:sym typeface="Maven Pro"/>
              </a:rPr>
              <a:t>Ms. Anjana Agrawal</a:t>
            </a:r>
            <a:endParaRPr sz="1800">
              <a:solidFill>
                <a:schemeClr val="lt1"/>
              </a:solidFill>
              <a:latin typeface="Maven Pro"/>
              <a:ea typeface="Maven Pro"/>
              <a:cs typeface="Maven Pro"/>
              <a:sym typeface="Maven Pro"/>
            </a:endParaRPr>
          </a:p>
        </p:txBody>
      </p:sp>
    </p:spTree>
    <p:extLst>
      <p:ext uri="{BB962C8B-B14F-4D97-AF65-F5344CB8AC3E}">
        <p14:creationId xmlns:p14="http://schemas.microsoft.com/office/powerpoint/2010/main" xmlns="" val="415730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4"/>
          <p:cNvSpPr txBox="1">
            <a:spLocks noGrp="1"/>
          </p:cNvSpPr>
          <p:nvPr>
            <p:ph type="body" idx="1"/>
          </p:nvPr>
        </p:nvSpPr>
        <p:spPr>
          <a:xfrm>
            <a:off x="597375" y="1292125"/>
            <a:ext cx="7866900" cy="292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0"/>
              </a:spcAft>
              <a:buSzPts val="1000"/>
              <a:buNone/>
            </a:pPr>
            <a:r>
              <a:rPr lang="en" sz="1500" b="1">
                <a:solidFill>
                  <a:schemeClr val="accent2"/>
                </a:solidFill>
              </a:rPr>
              <a:t>Business Problem</a:t>
            </a:r>
            <a:endParaRPr sz="1500" b="1">
              <a:solidFill>
                <a:schemeClr val="accent2"/>
              </a:solidFill>
            </a:endParaRPr>
          </a:p>
          <a:p>
            <a:pPr marL="0" lvl="0" indent="0" algn="l" rtl="0">
              <a:lnSpc>
                <a:spcPct val="100000"/>
              </a:lnSpc>
              <a:spcBef>
                <a:spcPts val="1600"/>
              </a:spcBef>
              <a:spcAft>
                <a:spcPts val="0"/>
              </a:spcAft>
              <a:buSzPts val="1000"/>
              <a:buNone/>
            </a:pPr>
            <a:r>
              <a:rPr lang="en" sz="1400"/>
              <a:t>The project focuses on analyzing a data set from a direct marketing campaign of a Portuguese banking institution. The campaign, executed through phone calls, aimed to persuade clients to subscribe to a term deposit.</a:t>
            </a:r>
            <a:r>
              <a:rPr lang="en" sz="1300"/>
              <a:t> </a:t>
            </a:r>
            <a:endParaRPr sz="1300"/>
          </a:p>
          <a:p>
            <a:pPr marL="0" lvl="0" indent="0" algn="l" rtl="0">
              <a:spcBef>
                <a:spcPts val="1600"/>
              </a:spcBef>
              <a:spcAft>
                <a:spcPts val="0"/>
              </a:spcAft>
              <a:buSzPts val="1000"/>
              <a:buNone/>
            </a:pPr>
            <a:r>
              <a:rPr lang="en" sz="1400"/>
              <a:t>The primary objective is predicting whether a client will subscribe to the term deposit based on various input features. </a:t>
            </a:r>
            <a:endParaRPr sz="1300"/>
          </a:p>
          <a:p>
            <a:pPr marL="0" lvl="0" indent="0" algn="l" rtl="0">
              <a:lnSpc>
                <a:spcPct val="100000"/>
              </a:lnSpc>
              <a:spcBef>
                <a:spcPts val="1600"/>
              </a:spcBef>
              <a:spcAft>
                <a:spcPts val="0"/>
              </a:spcAft>
              <a:buSzPts val="1000"/>
              <a:buNone/>
            </a:pPr>
            <a:endParaRPr sz="1300"/>
          </a:p>
          <a:p>
            <a:pPr marL="0" lvl="0" indent="0" algn="l" rtl="0">
              <a:lnSpc>
                <a:spcPct val="100000"/>
              </a:lnSpc>
              <a:spcBef>
                <a:spcPts val="1600"/>
              </a:spcBef>
              <a:spcAft>
                <a:spcPts val="1600"/>
              </a:spcAft>
              <a:buSzPts val="1000"/>
              <a:buNone/>
            </a:pPr>
            <a:endParaRPr/>
          </a:p>
        </p:txBody>
      </p:sp>
      <p:sp>
        <p:nvSpPr>
          <p:cNvPr id="443" name="Google Shape;443;p24"/>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Problem </a:t>
            </a:r>
            <a:r>
              <a:rPr lang="en" b="1">
                <a:solidFill>
                  <a:schemeClr val="accent2"/>
                </a:solidFill>
              </a:rPr>
              <a:t>Statement</a:t>
            </a:r>
            <a:endParaRPr b="1">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a:t>
            </a:r>
            <a:r>
              <a:rPr lang="en" dirty="0">
                <a:solidFill>
                  <a:schemeClr val="accent2"/>
                </a:solidFill>
              </a:rPr>
              <a:t>Definition</a:t>
            </a:r>
            <a:endParaRPr lang="en-IN" dirty="0"/>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Problem Statement:</a:t>
            </a:r>
            <a:r>
              <a:rPr lang="en-IN" sz="1600" dirty="0">
                <a:solidFill>
                  <a:schemeClr val="bg1"/>
                </a:solidFill>
                <a:latin typeface="Maven Pro" panose="020B0604020202020204" charset="0"/>
              </a:rPr>
              <a:t> Predict whether a customer will subscribe to a term deposit based on their attributes and past campaign outcomes.</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Importance:</a:t>
            </a:r>
            <a:r>
              <a:rPr lang="en-IN" sz="1600" dirty="0">
                <a:solidFill>
                  <a:schemeClr val="bg1"/>
                </a:solidFill>
                <a:latin typeface="Maven Pro" panose="020B0604020202020204" charset="0"/>
              </a:rPr>
              <a:t> Enhances the effectiveness of marketing campaigns and optimizes resources by targeting customers likely to subscribe.</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Value Additions:</a:t>
            </a:r>
            <a:r>
              <a:rPr lang="en-IN" sz="1600" dirty="0">
                <a:solidFill>
                  <a:schemeClr val="bg1"/>
                </a:solidFill>
                <a:latin typeface="Maven Pro" panose="020B0604020202020204" charset="0"/>
              </a:rPr>
              <a:t> Improves customer segmentation, tailors marketing strategies, and boosts subscription rates.</a:t>
            </a:r>
          </a:p>
        </p:txBody>
      </p:sp>
    </p:spTree>
    <p:extLst>
      <p:ext uri="{BB962C8B-B14F-4D97-AF65-F5344CB8AC3E}">
        <p14:creationId xmlns:p14="http://schemas.microsoft.com/office/powerpoint/2010/main" xmlns="" val="260669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Importance of </a:t>
            </a:r>
            <a:r>
              <a:rPr lang="en" dirty="0">
                <a:solidFill>
                  <a:srgbClr val="00CFCC"/>
                </a:solidFill>
              </a:rPr>
              <a:t>Problem</a:t>
            </a:r>
            <a:endParaRPr lang="en-IN" dirty="0">
              <a:solidFill>
                <a:srgbClr val="00CFCC"/>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Business Impact:</a:t>
            </a:r>
            <a:r>
              <a:rPr lang="en-IN" sz="1600" dirty="0">
                <a:solidFill>
                  <a:schemeClr val="bg1"/>
                </a:solidFill>
                <a:latin typeface="Maven Pro" panose="020B0604020202020204" charset="0"/>
              </a:rPr>
              <a:t> Increases bank revenue by identifying potential subscribers, thus enabling focused marketing efforts.</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Technology Impact:</a:t>
            </a:r>
            <a:r>
              <a:rPr lang="en-IN" sz="1600" dirty="0">
                <a:solidFill>
                  <a:schemeClr val="bg1"/>
                </a:solidFill>
                <a:latin typeface="Maven Pro" panose="020B0604020202020204" charset="0"/>
              </a:rPr>
              <a:t> Utilizes machine learning to </a:t>
            </a:r>
            <a:r>
              <a:rPr lang="en-IN" sz="1600" dirty="0" err="1">
                <a:solidFill>
                  <a:schemeClr val="bg1"/>
                </a:solidFill>
                <a:latin typeface="Maven Pro" panose="020B0604020202020204" charset="0"/>
              </a:rPr>
              <a:t>analyze</a:t>
            </a:r>
            <a:r>
              <a:rPr lang="en-IN" sz="1600" dirty="0">
                <a:solidFill>
                  <a:schemeClr val="bg1"/>
                </a:solidFill>
                <a:latin typeface="Maven Pro" panose="020B0604020202020204" charset="0"/>
              </a:rPr>
              <a:t> historical data, leading to data-driven decision-making.</a:t>
            </a:r>
          </a:p>
        </p:txBody>
      </p:sp>
    </p:spTree>
    <p:extLst>
      <p:ext uri="{BB962C8B-B14F-4D97-AF65-F5344CB8AC3E}">
        <p14:creationId xmlns:p14="http://schemas.microsoft.com/office/powerpoint/2010/main" xmlns="" val="1545666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Suggested </a:t>
            </a:r>
            <a:r>
              <a:rPr lang="en" dirty="0">
                <a:solidFill>
                  <a:srgbClr val="00CFCC"/>
                </a:solidFill>
              </a:rPr>
              <a:t>Solution</a:t>
            </a:r>
            <a:endParaRPr lang="en-IN" dirty="0">
              <a:solidFill>
                <a:srgbClr val="00CFCC"/>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Solution Overview:</a:t>
            </a:r>
            <a:r>
              <a:rPr lang="en-IN" sz="1600" dirty="0">
                <a:solidFill>
                  <a:schemeClr val="bg1"/>
                </a:solidFill>
                <a:latin typeface="Maven Pro" panose="020B0604020202020204" charset="0"/>
              </a:rPr>
              <a:t> Develop a predictive model using machine learning to forecast customer subscription behaviour.</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Objectives:</a:t>
            </a:r>
            <a:r>
              <a:rPr lang="en-IN" sz="1600" dirty="0">
                <a:solidFill>
                  <a:schemeClr val="bg1"/>
                </a:solidFill>
                <a:latin typeface="Maven Pro" panose="020B0604020202020204" charset="0"/>
              </a:rPr>
              <a:t> Maximize the accuracy of predicting customer subscriptions and enhance marketing efficiency.</a:t>
            </a:r>
          </a:p>
        </p:txBody>
      </p:sp>
    </p:spTree>
    <p:extLst>
      <p:ext uri="{BB962C8B-B14F-4D97-AF65-F5344CB8AC3E}">
        <p14:creationId xmlns:p14="http://schemas.microsoft.com/office/powerpoint/2010/main" xmlns="" val="419773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Datasets </a:t>
            </a:r>
            <a:r>
              <a:rPr lang="en" dirty="0">
                <a:solidFill>
                  <a:srgbClr val="00CFCC"/>
                </a:solidFill>
              </a:rPr>
              <a:t>Considered</a:t>
            </a:r>
            <a:endParaRPr lang="en-IN" dirty="0">
              <a:solidFill>
                <a:srgbClr val="00CFCC"/>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600" b="1" dirty="0">
                <a:solidFill>
                  <a:schemeClr val="accent2"/>
                </a:solidFill>
                <a:latin typeface="Maven Pro"/>
                <a:ea typeface="Maven Pro"/>
                <a:cs typeface="Maven Pro"/>
                <a:sym typeface="Maven Pro"/>
              </a:rPr>
              <a:t>Description of the dataset</a:t>
            </a:r>
            <a:r>
              <a:rPr lang="en-IN" sz="1600" dirty="0">
                <a:solidFill>
                  <a:schemeClr val="lt1"/>
                </a:solidFill>
                <a:latin typeface="Maven Pro"/>
                <a:ea typeface="Maven Pro"/>
                <a:cs typeface="Maven Pro"/>
                <a:sym typeface="Maven Pro"/>
              </a:rPr>
              <a:t>  </a:t>
            </a:r>
          </a:p>
          <a:p>
            <a:pPr marL="0" lvl="0" indent="0" algn="l" rtl="0">
              <a:spcBef>
                <a:spcPts val="0"/>
              </a:spcBef>
              <a:spcAft>
                <a:spcPts val="0"/>
              </a:spcAft>
              <a:buNone/>
            </a:pPr>
            <a:r>
              <a:rPr lang="en-IN" sz="1600" dirty="0">
                <a:solidFill>
                  <a:schemeClr val="lt1"/>
                </a:solidFill>
                <a:latin typeface="Maven Pro"/>
                <a:ea typeface="Maven Pro"/>
                <a:cs typeface="Maven Pro"/>
                <a:sym typeface="Maven Pro"/>
              </a:rPr>
              <a:t>The dataset contains information on bank marketing campaigns and customer responses.</a:t>
            </a:r>
          </a:p>
          <a:p>
            <a:pPr marL="0" lvl="0" indent="0" algn="l" rtl="0">
              <a:spcBef>
                <a:spcPts val="0"/>
              </a:spcBef>
              <a:spcAft>
                <a:spcPts val="0"/>
              </a:spcAft>
              <a:buNone/>
            </a:pPr>
            <a:endParaRPr lang="en-IN" sz="16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IN" sz="1600" b="1" dirty="0">
                <a:solidFill>
                  <a:schemeClr val="accent2"/>
                </a:solidFill>
                <a:latin typeface="Maven Pro"/>
                <a:ea typeface="Maven Pro"/>
                <a:cs typeface="Maven Pro"/>
                <a:sym typeface="Maven Pro"/>
              </a:rPr>
              <a:t>Source</a:t>
            </a:r>
            <a:r>
              <a:rPr lang="en-IN" sz="1600" dirty="0">
                <a:solidFill>
                  <a:schemeClr val="lt1"/>
                </a:solidFill>
                <a:latin typeface="Maven Pro"/>
                <a:ea typeface="Maven Pro"/>
                <a:cs typeface="Maven Pro"/>
                <a:sym typeface="Maven Pro"/>
              </a:rPr>
              <a:t>: UCI Machine Learning Repository</a:t>
            </a:r>
          </a:p>
          <a:p>
            <a:pPr marL="0" lvl="0" indent="0" algn="l" rtl="0">
              <a:spcBef>
                <a:spcPts val="0"/>
              </a:spcBef>
              <a:spcAft>
                <a:spcPts val="0"/>
              </a:spcAft>
              <a:buNone/>
            </a:pPr>
            <a:endParaRPr lang="en-IN" sz="1600"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IN" sz="1600" b="1" dirty="0">
                <a:solidFill>
                  <a:schemeClr val="accent2"/>
                </a:solidFill>
                <a:latin typeface="Maven Pro"/>
                <a:ea typeface="Maven Pro"/>
                <a:cs typeface="Maven Pro"/>
                <a:sym typeface="Maven Pro"/>
              </a:rPr>
              <a:t>Key features:</a:t>
            </a:r>
            <a:r>
              <a:rPr lang="en-IN" sz="1600" dirty="0">
                <a:solidFill>
                  <a:schemeClr val="lt1"/>
                </a:solidFill>
                <a:latin typeface="Maven Pro"/>
                <a:ea typeface="Maven Pro"/>
                <a:cs typeface="Maven Pro"/>
                <a:sym typeface="Maven Pro"/>
              </a:rPr>
              <a:t> </a:t>
            </a:r>
          </a:p>
          <a:p>
            <a:pPr marL="0" lvl="0" indent="0" algn="l" rtl="0">
              <a:spcBef>
                <a:spcPts val="0"/>
              </a:spcBef>
              <a:spcAft>
                <a:spcPts val="0"/>
              </a:spcAft>
              <a:buNone/>
            </a:pPr>
            <a:r>
              <a:rPr lang="en-IN" sz="1600" dirty="0">
                <a:solidFill>
                  <a:schemeClr val="lt1"/>
                </a:solidFill>
                <a:latin typeface="Maven Pro"/>
                <a:ea typeface="Maven Pro"/>
                <a:cs typeface="Maven Pro"/>
                <a:sym typeface="Maven Pro"/>
              </a:rPr>
              <a:t>Age, job, marital status, education, default, housing loan, personal loan, contact method, campaign details, previous outcomes, economic indicators, target variable (term deposit subscription).</a:t>
            </a:r>
          </a:p>
          <a:p>
            <a:pPr marL="0" lvl="0" indent="0" algn="l" rtl="0">
              <a:spcBef>
                <a:spcPts val="0"/>
              </a:spcBef>
              <a:spcAft>
                <a:spcPts val="0"/>
              </a:spcAft>
              <a:buNone/>
            </a:pPr>
            <a:endParaRPr lang="en-IN" sz="16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IN" sz="1600" b="1" dirty="0">
                <a:solidFill>
                  <a:schemeClr val="accent2"/>
                </a:solidFill>
                <a:latin typeface="Maven Pro"/>
                <a:ea typeface="Maven Pro"/>
                <a:cs typeface="Maven Pro"/>
                <a:sym typeface="Maven Pro"/>
              </a:rPr>
              <a:t>Data Size:</a:t>
            </a:r>
            <a:r>
              <a:rPr lang="en-IN" sz="1600" dirty="0">
                <a:solidFill>
                  <a:schemeClr val="lt1"/>
                </a:solidFill>
                <a:latin typeface="Maven Pro"/>
                <a:ea typeface="Maven Pro"/>
                <a:cs typeface="Maven Pro"/>
                <a:sym typeface="Maven Pro"/>
              </a:rPr>
              <a:t> Approximately 41,000 rows and 20 columns</a:t>
            </a:r>
          </a:p>
          <a:p>
            <a:endParaRPr lang="en-IN" sz="1600" dirty="0">
              <a:solidFill>
                <a:schemeClr val="bg1"/>
              </a:solidFill>
              <a:latin typeface="Maven Pro" panose="020B0604020202020204" charset="0"/>
            </a:endParaRPr>
          </a:p>
        </p:txBody>
      </p:sp>
    </p:spTree>
    <p:extLst>
      <p:ext uri="{BB962C8B-B14F-4D97-AF65-F5344CB8AC3E}">
        <p14:creationId xmlns:p14="http://schemas.microsoft.com/office/powerpoint/2010/main" xmlns="" val="1618346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a:t>
            </a:r>
            <a:r>
              <a:rPr lang="en" dirty="0">
                <a:solidFill>
                  <a:srgbClr val="00CFCC"/>
                </a:solidFill>
              </a:rPr>
              <a:t>Data Analysis </a:t>
            </a:r>
            <a:r>
              <a:rPr lang="en" dirty="0">
                <a:solidFill>
                  <a:schemeClr val="bg1"/>
                </a:solidFill>
              </a:rPr>
              <a:t>(EDA)</a:t>
            </a:r>
            <a:endParaRPr lang="en-IN" dirty="0">
              <a:solidFill>
                <a:schemeClr val="bg1"/>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(EDA) Initial Findings:</a:t>
            </a:r>
            <a:r>
              <a:rPr lang="en-IN" sz="1600" dirty="0">
                <a:solidFill>
                  <a:schemeClr val="bg1"/>
                </a:solidFill>
                <a:latin typeface="Maven Pro" panose="020B0604020202020204" charset="0"/>
              </a:rPr>
              <a:t> Identified key features influencing customer subscriptions, such as age, job, and previous campaign outcomes.</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Visualizations:</a:t>
            </a:r>
            <a:r>
              <a:rPr lang="en-IN" sz="1600" dirty="0">
                <a:solidFill>
                  <a:schemeClr val="bg1"/>
                </a:solidFill>
                <a:latin typeface="Maven Pro" panose="020B0604020202020204" charset="0"/>
              </a:rPr>
              <a:t> Show distribution of customer attributes, correlations between features, and subscription rates.</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Challenges:</a:t>
            </a:r>
            <a:r>
              <a:rPr lang="en-IN" sz="1600" dirty="0">
                <a:solidFill>
                  <a:schemeClr val="bg1"/>
                </a:solidFill>
                <a:latin typeface="Maven Pro" panose="020B0604020202020204" charset="0"/>
              </a:rPr>
              <a:t> Handling imbalanced data and missing values, normalizing data for better model performance.</a:t>
            </a:r>
          </a:p>
        </p:txBody>
      </p:sp>
    </p:spTree>
    <p:extLst>
      <p:ext uri="{BB962C8B-B14F-4D97-AF65-F5344CB8AC3E}">
        <p14:creationId xmlns:p14="http://schemas.microsoft.com/office/powerpoint/2010/main" xmlns="" val="2426836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Algorithm </a:t>
            </a:r>
            <a:r>
              <a:rPr lang="en" dirty="0">
                <a:solidFill>
                  <a:srgbClr val="00CFCC"/>
                </a:solidFill>
              </a:rPr>
              <a:t>Considered</a:t>
            </a:r>
            <a:endParaRPr lang="en-IN" dirty="0">
              <a:solidFill>
                <a:schemeClr val="bg1"/>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List of Algorithms:</a:t>
            </a:r>
            <a:r>
              <a:rPr lang="en-IN" sz="1600" dirty="0">
                <a:solidFill>
                  <a:schemeClr val="bg1"/>
                </a:solidFill>
                <a:latin typeface="Maven Pro" panose="020B0604020202020204" charset="0"/>
              </a:rPr>
              <a:t> Logistic Regression, Decision Trees, Random Forests, Support Vector Machines (SVM).</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Pros and Cons: </a:t>
            </a:r>
            <a:endParaRPr lang="en-IN" sz="1600" dirty="0">
              <a:solidFill>
                <a:srgbClr val="00CFCC"/>
              </a:solidFill>
              <a:latin typeface="Maven Pro" panose="020B0604020202020204" charset="0"/>
            </a:endParaRPr>
          </a:p>
          <a:p>
            <a:r>
              <a:rPr lang="en-IN" sz="1600" dirty="0">
                <a:solidFill>
                  <a:schemeClr val="bg1"/>
                </a:solidFill>
                <a:latin typeface="Maven Pro" panose="020B0604020202020204" charset="0"/>
              </a:rPr>
              <a:t>Logistic Regression: Simple, interpretable but may underfit.</a:t>
            </a:r>
          </a:p>
          <a:p>
            <a:r>
              <a:rPr lang="en-IN" sz="1600" dirty="0">
                <a:solidFill>
                  <a:schemeClr val="bg1"/>
                </a:solidFill>
                <a:latin typeface="Maven Pro" panose="020B0604020202020204" charset="0"/>
              </a:rPr>
              <a:t>Decision Trees: Easy to visualize but prone to overfitting.</a:t>
            </a:r>
          </a:p>
          <a:p>
            <a:r>
              <a:rPr lang="en-IN" sz="1600" dirty="0">
                <a:solidFill>
                  <a:schemeClr val="bg1"/>
                </a:solidFill>
                <a:latin typeface="Maven Pro" panose="020B0604020202020204" charset="0"/>
              </a:rPr>
              <a:t>Random Forests: Robust and accurate but computationally intensive.</a:t>
            </a:r>
          </a:p>
          <a:p>
            <a:r>
              <a:rPr lang="en-IN" sz="1600" dirty="0">
                <a:solidFill>
                  <a:schemeClr val="bg1"/>
                </a:solidFill>
                <a:latin typeface="Maven Pro" panose="020B0604020202020204" charset="0"/>
              </a:rPr>
              <a:t>SVM: Effective for high-dimensional data but complex to tune.</a:t>
            </a:r>
          </a:p>
        </p:txBody>
      </p:sp>
    </p:spTree>
    <p:extLst>
      <p:ext uri="{BB962C8B-B14F-4D97-AF65-F5344CB8AC3E}">
        <p14:creationId xmlns:p14="http://schemas.microsoft.com/office/powerpoint/2010/main" xmlns="" val="3604459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a:t>
            </a:r>
            <a:r>
              <a:rPr lang="en" dirty="0">
                <a:solidFill>
                  <a:srgbClr val="00CFCC"/>
                </a:solidFill>
              </a:rPr>
              <a:t>Architecture</a:t>
            </a:r>
            <a:endParaRPr lang="en-IN" dirty="0">
              <a:solidFill>
                <a:schemeClr val="bg1"/>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Technical Architecture:</a:t>
            </a:r>
            <a:r>
              <a:rPr lang="en-IN" sz="1600" dirty="0">
                <a:solidFill>
                  <a:schemeClr val="bg1"/>
                </a:solidFill>
                <a:latin typeface="Maven Pro" panose="020B0604020202020204" charset="0"/>
              </a:rPr>
              <a:t> Data preprocessing, feature selection, model training, validation, and testing.</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Functional Architecture:</a:t>
            </a:r>
            <a:r>
              <a:rPr lang="en-IN" sz="1600" dirty="0">
                <a:solidFill>
                  <a:schemeClr val="bg1"/>
                </a:solidFill>
                <a:latin typeface="Maven Pro" panose="020B0604020202020204" charset="0"/>
              </a:rPr>
              <a:t> Input raw data, preprocess, apply predictive model, output subscription predictions.</a:t>
            </a:r>
          </a:p>
        </p:txBody>
      </p:sp>
    </p:spTree>
    <p:extLst>
      <p:ext uri="{BB962C8B-B14F-4D97-AF65-F5344CB8AC3E}">
        <p14:creationId xmlns:p14="http://schemas.microsoft.com/office/powerpoint/2010/main" xmlns="" val="2333221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lang="en-IN" dirty="0">
              <a:solidFill>
                <a:schemeClr val="bg1"/>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Performance Metrics:</a:t>
            </a:r>
          </a:p>
          <a:p>
            <a:endParaRPr lang="en-IN" sz="1600" dirty="0">
              <a:solidFill>
                <a:schemeClr val="bg1"/>
              </a:solidFill>
              <a:latin typeface="Maven Pro" panose="020B0604020202020204" charset="0"/>
            </a:endParaRPr>
          </a:p>
          <a:p>
            <a:r>
              <a:rPr lang="en-IN" sz="1600" dirty="0">
                <a:solidFill>
                  <a:schemeClr val="bg1"/>
                </a:solidFill>
                <a:latin typeface="Maven Pro" panose="020B0604020202020204" charset="0"/>
              </a:rPr>
              <a:t>Accuracy: [Value]</a:t>
            </a:r>
          </a:p>
          <a:p>
            <a:r>
              <a:rPr lang="en-IN" sz="1600" dirty="0">
                <a:solidFill>
                  <a:schemeClr val="bg1"/>
                </a:solidFill>
                <a:latin typeface="Maven Pro" panose="020B0604020202020204" charset="0"/>
              </a:rPr>
              <a:t>Precision: [Value]</a:t>
            </a:r>
          </a:p>
          <a:p>
            <a:r>
              <a:rPr lang="en-IN" sz="1600" dirty="0">
                <a:solidFill>
                  <a:schemeClr val="bg1"/>
                </a:solidFill>
                <a:latin typeface="Maven Pro" panose="020B0604020202020204" charset="0"/>
              </a:rPr>
              <a:t>Recall: [Value]</a:t>
            </a:r>
          </a:p>
          <a:p>
            <a:r>
              <a:rPr lang="en-IN" sz="1600" dirty="0">
                <a:solidFill>
                  <a:schemeClr val="bg1"/>
                </a:solidFill>
                <a:latin typeface="Maven Pro" panose="020B0604020202020204" charset="0"/>
              </a:rPr>
              <a:t>F1 Score: [Value]</a:t>
            </a:r>
          </a:p>
          <a:p>
            <a:r>
              <a:rPr lang="en-IN" sz="1600" dirty="0">
                <a:solidFill>
                  <a:schemeClr val="bg1"/>
                </a:solidFill>
                <a:latin typeface="Maven Pro" panose="020B0604020202020204" charset="0"/>
              </a:rPr>
              <a:t>Key Insights: [Key insights derived from the results]</a:t>
            </a:r>
          </a:p>
        </p:txBody>
      </p:sp>
    </p:spTree>
    <p:extLst>
      <p:ext uri="{BB962C8B-B14F-4D97-AF65-F5344CB8AC3E}">
        <p14:creationId xmlns:p14="http://schemas.microsoft.com/office/powerpoint/2010/main" xmlns="" val="253557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8"/>
          <p:cNvSpPr txBox="1">
            <a:spLocks noGrp="1"/>
          </p:cNvSpPr>
          <p:nvPr>
            <p:ph type="ctrTitle" idx="7"/>
          </p:nvPr>
        </p:nvSpPr>
        <p:spPr>
          <a:xfrm>
            <a:off x="618824" y="411675"/>
            <a:ext cx="56295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lang="en-IN" dirty="0">
              <a:solidFill>
                <a:schemeClr val="bg1"/>
              </a:solidFill>
            </a:endParaRPr>
          </a:p>
        </p:txBody>
      </p:sp>
      <p:sp>
        <p:nvSpPr>
          <p:cNvPr id="527" name="Google Shape;527;p38"/>
          <p:cNvSpPr txBox="1"/>
          <p:nvPr/>
        </p:nvSpPr>
        <p:spPr>
          <a:xfrm>
            <a:off x="277091" y="1208900"/>
            <a:ext cx="8520545" cy="2994300"/>
          </a:xfrm>
          <a:prstGeom prst="rect">
            <a:avLst/>
          </a:prstGeom>
          <a:noFill/>
          <a:ln>
            <a:noFill/>
          </a:ln>
        </p:spPr>
        <p:txBody>
          <a:bodyPr spcFirstLastPara="1" wrap="square" lIns="91425" tIns="91425" rIns="91425" bIns="91425" anchor="t" anchorCtr="0">
            <a:noAutofit/>
          </a:bodyPr>
          <a:lstStyle/>
          <a:p>
            <a:r>
              <a:rPr lang="en-IN" sz="1600" b="1" dirty="0">
                <a:solidFill>
                  <a:srgbClr val="00CFCC"/>
                </a:solidFill>
                <a:latin typeface="Maven Pro" panose="020B0604020202020204" charset="0"/>
              </a:rPr>
              <a:t>Summary:</a:t>
            </a:r>
            <a:r>
              <a:rPr lang="en-IN" sz="1600" dirty="0">
                <a:solidFill>
                  <a:schemeClr val="bg1"/>
                </a:solidFill>
                <a:latin typeface="Maven Pro" panose="020B0604020202020204" charset="0"/>
              </a:rPr>
              <a:t> Successfully developed a predictive model to forecast customer subscriptions, providing actionable insights for marketing campaigns. </a:t>
            </a:r>
          </a:p>
          <a:p>
            <a:endParaRPr lang="en-IN" sz="1600" dirty="0">
              <a:solidFill>
                <a:schemeClr val="bg1"/>
              </a:solidFill>
              <a:latin typeface="Maven Pro" panose="020B0604020202020204" charset="0"/>
            </a:endParaRPr>
          </a:p>
          <a:p>
            <a:r>
              <a:rPr lang="en-IN" sz="1600" b="1" dirty="0">
                <a:solidFill>
                  <a:srgbClr val="00CFCC"/>
                </a:solidFill>
                <a:latin typeface="Maven Pro" panose="020B0604020202020204" charset="0"/>
              </a:rPr>
              <a:t>Future Work:</a:t>
            </a:r>
            <a:r>
              <a:rPr lang="en-IN" sz="1600" dirty="0">
                <a:solidFill>
                  <a:schemeClr val="bg1"/>
                </a:solidFill>
                <a:latin typeface="Maven Pro" panose="020B0604020202020204" charset="0"/>
              </a:rPr>
              <a:t> Further refine the model, explore additional features, and apply segmentation analysis for better-targeted campaigns.</a:t>
            </a:r>
          </a:p>
        </p:txBody>
      </p:sp>
    </p:spTree>
    <p:extLst>
      <p:ext uri="{BB962C8B-B14F-4D97-AF65-F5344CB8AC3E}">
        <p14:creationId xmlns:p14="http://schemas.microsoft.com/office/powerpoint/2010/main" xmlns="" val="399216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25"/>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Project </a:t>
            </a:r>
            <a:r>
              <a:rPr lang="en">
                <a:solidFill>
                  <a:schemeClr val="accent2"/>
                </a:solidFill>
              </a:rPr>
              <a:t>Life Cycle</a:t>
            </a:r>
            <a:endParaRPr>
              <a:solidFill>
                <a:schemeClr val="accent2"/>
              </a:solidFill>
            </a:endParaRPr>
          </a:p>
        </p:txBody>
      </p:sp>
      <p:sp>
        <p:nvSpPr>
          <p:cNvPr id="449" name="Google Shape;449;p25"/>
          <p:cNvSpPr txBox="1"/>
          <p:nvPr/>
        </p:nvSpPr>
        <p:spPr>
          <a:xfrm>
            <a:off x="472650" y="1308875"/>
            <a:ext cx="8233800" cy="3218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Data Collection</a:t>
            </a:r>
            <a:endParaRPr sz="1800">
              <a:solidFill>
                <a:schemeClr val="lt1"/>
              </a:solidFill>
              <a:latin typeface="Maven Pro"/>
              <a:ea typeface="Maven Pro"/>
              <a:cs typeface="Maven Pro"/>
              <a:sym typeface="Maven Pro"/>
            </a:endParaRPr>
          </a:p>
          <a:p>
            <a:pPr marL="457200" lvl="0" indent="-342900" algn="l" rtl="0">
              <a:lnSpc>
                <a:spcPct val="15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Data Cleaning</a:t>
            </a:r>
            <a:endParaRPr sz="1800">
              <a:solidFill>
                <a:schemeClr val="lt1"/>
              </a:solidFill>
              <a:latin typeface="Maven Pro"/>
              <a:ea typeface="Maven Pro"/>
              <a:cs typeface="Maven Pro"/>
              <a:sym typeface="Maven Pro"/>
            </a:endParaRPr>
          </a:p>
          <a:p>
            <a:pPr marL="457200" lvl="0" indent="-342900" algn="l" rtl="0">
              <a:lnSpc>
                <a:spcPct val="15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Exploratory Data Analysis (EDA)</a:t>
            </a:r>
            <a:endParaRPr sz="1800">
              <a:solidFill>
                <a:schemeClr val="lt1"/>
              </a:solidFill>
              <a:latin typeface="Maven Pro"/>
              <a:ea typeface="Maven Pro"/>
              <a:cs typeface="Maven Pro"/>
              <a:sym typeface="Maven Pro"/>
            </a:endParaRPr>
          </a:p>
          <a:p>
            <a:pPr marL="457200" lvl="0" indent="-342900" algn="l" rtl="0">
              <a:lnSpc>
                <a:spcPct val="15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Data Preprocessing</a:t>
            </a:r>
            <a:endParaRPr sz="1800">
              <a:solidFill>
                <a:schemeClr val="lt1"/>
              </a:solidFill>
              <a:latin typeface="Maven Pro"/>
              <a:ea typeface="Maven Pro"/>
              <a:cs typeface="Maven Pro"/>
              <a:sym typeface="Maven Pro"/>
            </a:endParaRPr>
          </a:p>
          <a:p>
            <a:pPr marL="457200" lvl="0" indent="-342900" algn="l" rtl="0">
              <a:lnSpc>
                <a:spcPct val="15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Model Building</a:t>
            </a:r>
            <a:endParaRPr sz="1800">
              <a:solidFill>
                <a:schemeClr val="lt1"/>
              </a:solidFill>
              <a:latin typeface="Maven Pro"/>
              <a:ea typeface="Maven Pro"/>
              <a:cs typeface="Maven Pro"/>
              <a:sym typeface="Maven Pro"/>
            </a:endParaRPr>
          </a:p>
          <a:p>
            <a:pPr marL="457200" lvl="0" indent="-342900" algn="l" rtl="0">
              <a:lnSpc>
                <a:spcPct val="15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Model Evaluation</a:t>
            </a:r>
            <a:endParaRPr sz="1800">
              <a:solidFill>
                <a:schemeClr val="lt1"/>
              </a:solidFill>
              <a:latin typeface="Maven Pro"/>
              <a:ea typeface="Maven Pro"/>
              <a:cs typeface="Maven Pro"/>
              <a:sym typeface="Maven Pro"/>
            </a:endParaRPr>
          </a:p>
          <a:p>
            <a:pPr marL="457200" lvl="0" indent="-342900" algn="l" rtl="0">
              <a:lnSpc>
                <a:spcPct val="15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Business Insights</a:t>
            </a:r>
            <a:endParaRPr sz="18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6"/>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a:t>
            </a:r>
            <a:r>
              <a:rPr lang="en">
                <a:solidFill>
                  <a:schemeClr val="accent2"/>
                </a:solidFill>
              </a:rPr>
              <a:t>Collection</a:t>
            </a:r>
            <a:endParaRPr>
              <a:solidFill>
                <a:schemeClr val="accent2"/>
              </a:solidFill>
            </a:endParaRPr>
          </a:p>
        </p:txBody>
      </p:sp>
      <p:sp>
        <p:nvSpPr>
          <p:cNvPr id="455" name="Google Shape;455;p26"/>
          <p:cNvSpPr txBox="1"/>
          <p:nvPr/>
        </p:nvSpPr>
        <p:spPr>
          <a:xfrm>
            <a:off x="579575" y="1156475"/>
            <a:ext cx="7677900" cy="351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a:solidFill>
                  <a:schemeClr val="accent2"/>
                </a:solidFill>
                <a:latin typeface="Maven Pro"/>
                <a:ea typeface="Maven Pro"/>
                <a:cs typeface="Maven Pro"/>
                <a:sym typeface="Maven Pro"/>
              </a:rPr>
              <a:t>Description of the dataset</a:t>
            </a:r>
            <a:r>
              <a:rPr lang="en" sz="1600" dirty="0">
                <a:solidFill>
                  <a:schemeClr val="lt1"/>
                </a:solidFill>
                <a:latin typeface="Maven Pro"/>
                <a:ea typeface="Maven Pro"/>
                <a:cs typeface="Maven Pro"/>
                <a:sym typeface="Maven Pro"/>
              </a:rPr>
              <a:t>  </a:t>
            </a: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dirty="0">
                <a:solidFill>
                  <a:schemeClr val="lt1"/>
                </a:solidFill>
                <a:latin typeface="Maven Pro"/>
                <a:ea typeface="Maven Pro"/>
                <a:cs typeface="Maven Pro"/>
                <a:sym typeface="Maven Pro"/>
              </a:rPr>
              <a:t>The dataset contains information on bank marketing campaigns and customer responses.</a:t>
            </a: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b="1" dirty="0">
                <a:solidFill>
                  <a:schemeClr val="accent2"/>
                </a:solidFill>
                <a:latin typeface="Maven Pro"/>
                <a:ea typeface="Maven Pro"/>
                <a:cs typeface="Maven Pro"/>
                <a:sym typeface="Maven Pro"/>
              </a:rPr>
              <a:t>Source</a:t>
            </a:r>
            <a:r>
              <a:rPr lang="en" sz="1600" dirty="0">
                <a:solidFill>
                  <a:schemeClr val="lt1"/>
                </a:solidFill>
                <a:latin typeface="Maven Pro"/>
                <a:ea typeface="Maven Pro"/>
                <a:cs typeface="Maven Pro"/>
                <a:sym typeface="Maven Pro"/>
              </a:rPr>
              <a:t>: UCI Machine Learning Repository</a:t>
            </a: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endParaRPr sz="1600" dirty="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sz="1600" b="1" dirty="0">
                <a:solidFill>
                  <a:schemeClr val="accent2"/>
                </a:solidFill>
                <a:latin typeface="Maven Pro"/>
                <a:ea typeface="Maven Pro"/>
                <a:cs typeface="Maven Pro"/>
                <a:sym typeface="Maven Pro"/>
              </a:rPr>
              <a:t>Key features:</a:t>
            </a:r>
            <a:r>
              <a:rPr lang="en" sz="1600" dirty="0">
                <a:solidFill>
                  <a:schemeClr val="lt1"/>
                </a:solidFill>
                <a:latin typeface="Maven Pro"/>
                <a:ea typeface="Maven Pro"/>
                <a:cs typeface="Maven Pro"/>
                <a:sym typeface="Maven Pro"/>
              </a:rPr>
              <a:t> </a:t>
            </a: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dirty="0">
                <a:solidFill>
                  <a:schemeClr val="lt1"/>
                </a:solidFill>
                <a:latin typeface="Maven Pro"/>
                <a:ea typeface="Maven Pro"/>
                <a:cs typeface="Maven Pro"/>
                <a:sym typeface="Maven Pro"/>
              </a:rPr>
              <a:t>Age, job, marital status, education, default, housing loan, personal loan, contact method, campaign details, previous outcomes, economic indicators, target variable (term deposit subscription).</a:t>
            </a: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 sz="1600" b="1" dirty="0">
                <a:solidFill>
                  <a:schemeClr val="accent2"/>
                </a:solidFill>
                <a:latin typeface="Maven Pro"/>
                <a:ea typeface="Maven Pro"/>
                <a:cs typeface="Maven Pro"/>
                <a:sym typeface="Maven Pro"/>
              </a:rPr>
              <a:t>Data Size:</a:t>
            </a:r>
            <a:r>
              <a:rPr lang="en" sz="1600" dirty="0">
                <a:solidFill>
                  <a:schemeClr val="lt1"/>
                </a:solidFill>
                <a:latin typeface="Maven Pro"/>
                <a:ea typeface="Maven Pro"/>
                <a:cs typeface="Maven Pro"/>
                <a:sym typeface="Maven Pro"/>
              </a:rPr>
              <a:t> Approximately 41,000 rows and 20 columns</a:t>
            </a:r>
            <a:endParaRPr sz="1600" dirty="0">
              <a:solidFill>
                <a:schemeClr val="lt1"/>
              </a:solidFill>
              <a:latin typeface="Maven Pro"/>
              <a:ea typeface="Maven Pro"/>
              <a:cs typeface="Maven Pro"/>
              <a:sym typeface="Maven Pro"/>
            </a:endParaRPr>
          </a:p>
          <a:p>
            <a:pPr marL="0" lvl="0" indent="0" algn="l" rtl="0">
              <a:spcBef>
                <a:spcPts val="0"/>
              </a:spcBef>
              <a:spcAft>
                <a:spcPts val="0"/>
              </a:spcAft>
              <a:buNone/>
            </a:pPr>
            <a:endParaRPr sz="1800" dirty="0">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a:t>
            </a:r>
            <a:r>
              <a:rPr lang="en">
                <a:solidFill>
                  <a:schemeClr val="accent2"/>
                </a:solidFill>
              </a:rPr>
              <a:t>Cleaning</a:t>
            </a:r>
            <a:endParaRPr>
              <a:solidFill>
                <a:schemeClr val="accent2"/>
              </a:solidFill>
            </a:endParaRPr>
          </a:p>
        </p:txBody>
      </p:sp>
      <p:sp>
        <p:nvSpPr>
          <p:cNvPr id="461" name="Google Shape;461;p27"/>
          <p:cNvSpPr txBox="1"/>
          <p:nvPr/>
        </p:nvSpPr>
        <p:spPr>
          <a:xfrm>
            <a:off x="579575" y="1156475"/>
            <a:ext cx="7677900" cy="351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Handling Missing values :</a:t>
            </a:r>
            <a:r>
              <a:rPr lang="en" sz="1600">
                <a:solidFill>
                  <a:schemeClr val="lt1"/>
                </a:solidFill>
                <a:latin typeface="Maven Pro"/>
                <a:ea typeface="Maven Pro"/>
                <a:cs typeface="Maven Pro"/>
                <a:sym typeface="Maven Pro"/>
              </a:rPr>
              <a:t> We has a total of approx 28% of missing values from columns Job, Marital Status, Education, Default, housing, loan.</a:t>
            </a:r>
            <a:endParaRPr sz="1600" b="1">
              <a:solidFill>
                <a:schemeClr val="accent2"/>
              </a:solidFill>
              <a:latin typeface="Maven Pro"/>
              <a:ea typeface="Maven Pro"/>
              <a:cs typeface="Maven Pro"/>
              <a:sym typeface="Maven Pro"/>
            </a:endParaRPr>
          </a:p>
          <a:p>
            <a:pPr marL="0" lvl="0" indent="0" algn="l" rtl="0">
              <a:lnSpc>
                <a:spcPct val="115000"/>
              </a:lnSpc>
              <a:spcBef>
                <a:spcPts val="0"/>
              </a:spcBef>
              <a:spcAft>
                <a:spcPts val="0"/>
              </a:spcAft>
              <a:buNone/>
            </a:pPr>
            <a:endParaRPr sz="1600" b="1">
              <a:solidFill>
                <a:schemeClr val="accent2"/>
              </a:solidFill>
              <a:latin typeface="Maven Pro"/>
              <a:ea typeface="Maven Pro"/>
              <a:cs typeface="Maven Pro"/>
              <a:sym typeface="Maven Pro"/>
            </a:endParaRPr>
          </a:p>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Checking Special characters :</a:t>
            </a:r>
            <a:r>
              <a:rPr lang="en" sz="1600">
                <a:solidFill>
                  <a:schemeClr val="lt1"/>
                </a:solidFill>
                <a:latin typeface="Maven Pro"/>
                <a:ea typeface="Maven Pro"/>
                <a:cs typeface="Maven Pro"/>
                <a:sym typeface="Maven Pro"/>
              </a:rPr>
              <a:t> our dataset does not contain any special characters like %,$ etc and we did not find any strings also.</a:t>
            </a:r>
            <a:endParaRPr sz="1600">
              <a:solidFill>
                <a:schemeClr val="lt1"/>
              </a:solidFill>
              <a:latin typeface="Maven Pro"/>
              <a:ea typeface="Maven Pro"/>
              <a:cs typeface="Maven Pro"/>
              <a:sym typeface="Maven Pro"/>
            </a:endParaRPr>
          </a:p>
          <a:p>
            <a:pPr marL="0" lvl="0" indent="0" algn="l" rtl="0">
              <a:spcBef>
                <a:spcPts val="0"/>
              </a:spcBef>
              <a:spcAft>
                <a:spcPts val="0"/>
              </a:spcAft>
              <a:buNone/>
            </a:pP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Removing duplicates :</a:t>
            </a:r>
            <a:r>
              <a:rPr lang="en" sz="1600">
                <a:solidFill>
                  <a:schemeClr val="lt1"/>
                </a:solidFill>
                <a:latin typeface="Maven Pro"/>
                <a:ea typeface="Maven Pro"/>
                <a:cs typeface="Maven Pro"/>
                <a:sym typeface="Maven Pro"/>
              </a:rPr>
              <a:t> Our dataset consists of 2118 duplicate values.</a:t>
            </a:r>
            <a:endParaRPr sz="1600">
              <a:solidFill>
                <a:schemeClr val="lt1"/>
              </a:solidFill>
              <a:latin typeface="Maven Pro"/>
              <a:ea typeface="Maven Pro"/>
              <a:cs typeface="Maven Pro"/>
              <a:sym typeface="Maven Pro"/>
            </a:endParaRPr>
          </a:p>
          <a:p>
            <a:pPr marL="0" lvl="0" indent="0" algn="l" rtl="0">
              <a:spcBef>
                <a:spcPts val="0"/>
              </a:spcBef>
              <a:spcAft>
                <a:spcPts val="0"/>
              </a:spcAft>
              <a:buNone/>
            </a:pPr>
            <a:endParaRPr sz="16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a:t>
            </a:r>
            <a:r>
              <a:rPr lang="en">
                <a:solidFill>
                  <a:schemeClr val="accent2"/>
                </a:solidFill>
              </a:rPr>
              <a:t>Data Analysis</a:t>
            </a:r>
            <a:endParaRPr>
              <a:solidFill>
                <a:schemeClr val="accent2"/>
              </a:solidFill>
            </a:endParaRPr>
          </a:p>
        </p:txBody>
      </p:sp>
      <p:sp>
        <p:nvSpPr>
          <p:cNvPr id="467" name="Google Shape;467;p28"/>
          <p:cNvSpPr txBox="1"/>
          <p:nvPr/>
        </p:nvSpPr>
        <p:spPr>
          <a:xfrm>
            <a:off x="579575" y="1156475"/>
            <a:ext cx="7677900" cy="339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Univariate Analysis :</a:t>
            </a:r>
            <a:r>
              <a:rPr lang="en" sz="1600">
                <a:solidFill>
                  <a:schemeClr val="lt1"/>
                </a:solidFill>
                <a:latin typeface="Maven Pro"/>
                <a:ea typeface="Maven Pro"/>
                <a:cs typeface="Maven Pro"/>
                <a:sym typeface="Maven Pro"/>
              </a:rPr>
              <a:t> we did univariate analysis for every categorical and numerical variables separately. </a:t>
            </a: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chemeClr val="accent3"/>
                </a:solidFill>
                <a:latin typeface="Maven Pro"/>
                <a:ea typeface="Maven Pro"/>
                <a:cs typeface="Maven Pro"/>
                <a:sym typeface="Maven Pro"/>
              </a:rPr>
              <a:t>Key findings</a:t>
            </a:r>
            <a:r>
              <a:rPr lang="en" sz="1600" b="1">
                <a:solidFill>
                  <a:schemeClr val="accent3"/>
                </a:solidFill>
                <a:latin typeface="Maven Pro"/>
                <a:ea typeface="Maven Pro"/>
                <a:cs typeface="Maven Pro"/>
                <a:sym typeface="Maven Pro"/>
              </a:rPr>
              <a:t>:</a:t>
            </a:r>
            <a:endParaRPr>
              <a:solidFill>
                <a:schemeClr val="lt1"/>
              </a:solidFill>
              <a:latin typeface="Maven Pro"/>
              <a:ea typeface="Maven Pro"/>
              <a:cs typeface="Maven Pro"/>
              <a:sym typeface="Maven Pro"/>
            </a:endParaRPr>
          </a:p>
          <a:p>
            <a:pPr marL="0" lvl="0" indent="0" algn="l" rtl="0">
              <a:spcBef>
                <a:spcPts val="0"/>
              </a:spcBef>
              <a:spcAft>
                <a:spcPts val="0"/>
              </a:spcAft>
              <a:buNone/>
            </a:pPr>
            <a:r>
              <a:rPr lang="en">
                <a:solidFill>
                  <a:schemeClr val="lt1"/>
                </a:solidFill>
                <a:latin typeface="Maven Pro"/>
                <a:ea typeface="Maven Pro"/>
                <a:cs typeface="Maven Pro"/>
                <a:sym typeface="Maven Pro"/>
              </a:rPr>
              <a:t>For numerical - </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Age: Right-skewed customer base. Focus marketing on the majority younger</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Campaign Contacts: Enhancing initial contacts is crucial as most clients were contacted only a few times.</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Pdays: Focus on initial engagement to convert the majority of new customers with no prior contact.</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Previous Contacts:Increase follow-up contacts to improve conversion rates, as most clients had few previous contacts.</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a:p>
            <a:pPr marL="0" lvl="0" indent="0" algn="l" rtl="0">
              <a:lnSpc>
                <a:spcPct val="115000"/>
              </a:lnSpc>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r>
              <a:rPr lang="en" sz="1600" b="1">
                <a:solidFill>
                  <a:schemeClr val="accent2"/>
                </a:solidFill>
                <a:latin typeface="Maven Pro"/>
                <a:ea typeface="Maven Pro"/>
                <a:cs typeface="Maven Pro"/>
                <a:sym typeface="Maven Pro"/>
              </a:rPr>
              <a:t> </a:t>
            </a:r>
            <a:endParaRPr sz="1600" b="1">
              <a:solidFill>
                <a:schemeClr val="accent2"/>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9"/>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a:t>
            </a:r>
            <a:r>
              <a:rPr lang="en">
                <a:solidFill>
                  <a:schemeClr val="accent2"/>
                </a:solidFill>
              </a:rPr>
              <a:t>Data Analysis</a:t>
            </a:r>
            <a:endParaRPr>
              <a:solidFill>
                <a:schemeClr val="accent2"/>
              </a:solidFill>
            </a:endParaRPr>
          </a:p>
        </p:txBody>
      </p:sp>
      <p:sp>
        <p:nvSpPr>
          <p:cNvPr id="473" name="Google Shape;473;p29"/>
          <p:cNvSpPr txBox="1"/>
          <p:nvPr/>
        </p:nvSpPr>
        <p:spPr>
          <a:xfrm>
            <a:off x="579575" y="1156475"/>
            <a:ext cx="7677900" cy="34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Univariate Analysis :</a:t>
            </a:r>
            <a:r>
              <a:rPr lang="en" sz="1600">
                <a:solidFill>
                  <a:schemeClr val="lt1"/>
                </a:solidFill>
                <a:latin typeface="Maven Pro"/>
                <a:ea typeface="Maven Pro"/>
                <a:cs typeface="Maven Pro"/>
                <a:sym typeface="Maven Pro"/>
              </a:rPr>
              <a:t> we did univariate analysis for every categorical and numerical variables separately. </a:t>
            </a:r>
            <a:endParaRPr sz="1600">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chemeClr val="accent3"/>
                </a:solidFill>
                <a:latin typeface="Maven Pro"/>
                <a:ea typeface="Maven Pro"/>
                <a:cs typeface="Maven Pro"/>
                <a:sym typeface="Maven Pro"/>
              </a:rPr>
              <a:t>Key findings</a:t>
            </a:r>
            <a:r>
              <a:rPr lang="en" sz="1600" b="1">
                <a:solidFill>
                  <a:schemeClr val="accent3"/>
                </a:solidFill>
                <a:latin typeface="Maven Pro"/>
                <a:ea typeface="Maven Pro"/>
                <a:cs typeface="Maven Pro"/>
                <a:sym typeface="Maven Pro"/>
              </a:rPr>
              <a:t>:</a:t>
            </a:r>
            <a:r>
              <a:rPr lang="en" sz="1600">
                <a:solidFill>
                  <a:schemeClr val="lt1"/>
                </a:solidFill>
                <a:latin typeface="Maven Pro"/>
                <a:ea typeface="Maven Pro"/>
                <a:cs typeface="Maven Pro"/>
                <a:sym typeface="Maven Pro"/>
              </a:rPr>
              <a:t> </a:t>
            </a:r>
            <a:endParaRPr>
              <a:solidFill>
                <a:schemeClr val="lt1"/>
              </a:solidFill>
              <a:latin typeface="Maven Pro"/>
              <a:ea typeface="Maven Pro"/>
              <a:cs typeface="Maven Pro"/>
              <a:sym typeface="Maven Pro"/>
            </a:endParaRPr>
          </a:p>
          <a:p>
            <a:pPr marL="0" lvl="0" indent="0" algn="l" rtl="0">
              <a:spcBef>
                <a:spcPts val="0"/>
              </a:spcBef>
              <a:spcAft>
                <a:spcPts val="0"/>
              </a:spcAft>
              <a:buNone/>
            </a:pPr>
            <a:r>
              <a:rPr lang="en">
                <a:solidFill>
                  <a:schemeClr val="lt1"/>
                </a:solidFill>
                <a:latin typeface="Maven Pro"/>
                <a:ea typeface="Maven Pro"/>
                <a:cs typeface="Maven Pro"/>
                <a:sym typeface="Maven Pro"/>
              </a:rPr>
              <a:t>For categorical - </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Job Types: Tailor campaigns to 'blue-collar' and 'management' clients to boost engagement and response rates.</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Marital Status: Design campaigns for married clients to enhance effectiveness and appeal</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Preferred Contact Method:Prioritize 'cellular' contact to enhance engagement and conversion rates.</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Education Levels: Tailor content to resonate with clients holding 'university.degree' or 'high.school' education</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Peak Contact Month: Focus marketing efforts in May to capitalize on high customer responsiveness.</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a:p>
            <a:pPr marL="0" lvl="0" indent="0" algn="l" rtl="0">
              <a:lnSpc>
                <a:spcPct val="115000"/>
              </a:lnSpc>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r>
              <a:rPr lang="en" sz="1600" b="1">
                <a:solidFill>
                  <a:schemeClr val="accent2"/>
                </a:solidFill>
                <a:latin typeface="Maven Pro"/>
                <a:ea typeface="Maven Pro"/>
                <a:cs typeface="Maven Pro"/>
                <a:sym typeface="Maven Pro"/>
              </a:rPr>
              <a:t> </a:t>
            </a:r>
            <a:endParaRPr sz="1600" b="1">
              <a:solidFill>
                <a:schemeClr val="accent2"/>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0"/>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a:t>
            </a:r>
            <a:r>
              <a:rPr lang="en">
                <a:solidFill>
                  <a:schemeClr val="accent2"/>
                </a:solidFill>
              </a:rPr>
              <a:t>Data Analysis</a:t>
            </a:r>
            <a:endParaRPr>
              <a:solidFill>
                <a:schemeClr val="accent2"/>
              </a:solidFill>
            </a:endParaRPr>
          </a:p>
        </p:txBody>
      </p:sp>
      <p:sp>
        <p:nvSpPr>
          <p:cNvPr id="479" name="Google Shape;479;p30"/>
          <p:cNvSpPr txBox="1"/>
          <p:nvPr/>
        </p:nvSpPr>
        <p:spPr>
          <a:xfrm>
            <a:off x="579575" y="1156475"/>
            <a:ext cx="7677900" cy="351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Bivariate Analysis :</a:t>
            </a:r>
            <a:r>
              <a:rPr lang="en" sz="1600">
                <a:solidFill>
                  <a:schemeClr val="lt1"/>
                </a:solidFill>
                <a:latin typeface="Maven Pro"/>
                <a:ea typeface="Maven Pro"/>
                <a:cs typeface="Maven Pro"/>
                <a:sym typeface="Maven Pro"/>
              </a:rPr>
              <a:t> after num vs num, cat vs cat and num vs cat analysis and num vs target we found</a:t>
            </a:r>
            <a:endParaRPr>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chemeClr val="accent3"/>
                </a:solidFill>
                <a:latin typeface="Maven Pro"/>
                <a:ea typeface="Maven Pro"/>
                <a:cs typeface="Maven Pro"/>
                <a:sym typeface="Maven Pro"/>
              </a:rPr>
              <a:t>Key findings</a:t>
            </a:r>
            <a:r>
              <a:rPr lang="en" sz="1600" b="1">
                <a:solidFill>
                  <a:schemeClr val="accent3"/>
                </a:solidFill>
                <a:latin typeface="Maven Pro"/>
                <a:ea typeface="Maven Pro"/>
                <a:cs typeface="Maven Pro"/>
                <a:sym typeface="Maven Pro"/>
              </a:rPr>
              <a:t>: (cat vs cat)</a:t>
            </a:r>
            <a:endParaRPr sz="1600">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Job vs Marital: Tailor marketing to the family-oriented needs of married 'blue-collar' and 'management' clients.</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Education vs Loan: Emphasize savings and investment products for educated clients with fewer personal loans.</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Month vs Contact: Prioritize mobile outreach for improved campaign reach and effectiveness over all months.</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Default vs Housing: Target financially stable clients for mortgage products, especially those without credit defaults.</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a:p>
            <a:pPr marL="0" lvl="0" indent="0" algn="l" rtl="0">
              <a:lnSpc>
                <a:spcPct val="115000"/>
              </a:lnSpc>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r>
              <a:rPr lang="en" sz="1600" b="1">
                <a:solidFill>
                  <a:schemeClr val="accent2"/>
                </a:solidFill>
                <a:latin typeface="Maven Pro"/>
                <a:ea typeface="Maven Pro"/>
                <a:cs typeface="Maven Pro"/>
                <a:sym typeface="Maven Pro"/>
              </a:rPr>
              <a:t> </a:t>
            </a:r>
            <a:endParaRPr sz="1600" b="1">
              <a:solidFill>
                <a:schemeClr val="accent2"/>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1"/>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a:t>
            </a:r>
            <a:r>
              <a:rPr lang="en">
                <a:solidFill>
                  <a:schemeClr val="accent2"/>
                </a:solidFill>
              </a:rPr>
              <a:t>Data Analysis</a:t>
            </a:r>
            <a:endParaRPr>
              <a:solidFill>
                <a:schemeClr val="accent2"/>
              </a:solidFill>
            </a:endParaRPr>
          </a:p>
        </p:txBody>
      </p:sp>
      <p:sp>
        <p:nvSpPr>
          <p:cNvPr id="485" name="Google Shape;485;p31"/>
          <p:cNvSpPr txBox="1"/>
          <p:nvPr/>
        </p:nvSpPr>
        <p:spPr>
          <a:xfrm>
            <a:off x="579575" y="1156475"/>
            <a:ext cx="7677900" cy="351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2"/>
                </a:solidFill>
                <a:latin typeface="Maven Pro"/>
                <a:ea typeface="Maven Pro"/>
                <a:cs typeface="Maven Pro"/>
                <a:sym typeface="Maven Pro"/>
              </a:rPr>
              <a:t>Bivariate Analysis :</a:t>
            </a:r>
            <a:r>
              <a:rPr lang="en" sz="1600">
                <a:solidFill>
                  <a:schemeClr val="lt1"/>
                </a:solidFill>
                <a:latin typeface="Maven Pro"/>
                <a:ea typeface="Maven Pro"/>
                <a:cs typeface="Maven Pro"/>
                <a:sym typeface="Maven Pro"/>
              </a:rPr>
              <a:t> after num vs num, cat vs cat and num vs cat analysis and num vs target we found</a:t>
            </a:r>
            <a:endParaRPr>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r>
              <a:rPr lang="en" b="1">
                <a:solidFill>
                  <a:schemeClr val="accent3"/>
                </a:solidFill>
                <a:latin typeface="Maven Pro"/>
                <a:ea typeface="Maven Pro"/>
                <a:cs typeface="Maven Pro"/>
                <a:sym typeface="Maven Pro"/>
              </a:rPr>
              <a:t>Key findings</a:t>
            </a:r>
            <a:r>
              <a:rPr lang="en" sz="1600" b="1">
                <a:solidFill>
                  <a:schemeClr val="accent3"/>
                </a:solidFill>
                <a:latin typeface="Maven Pro"/>
                <a:ea typeface="Maven Pro"/>
                <a:cs typeface="Maven Pro"/>
                <a:sym typeface="Maven Pro"/>
              </a:rPr>
              <a:t>: (num vs cat)</a:t>
            </a:r>
            <a:endParaRPr sz="1600">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Age vs Job: Tailor messages to career stages for increased engagement: older in 'management' or 'self-employed', younger in 'student' or 'blue-collar' roles.</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Campaign vs Education: Higher education levels correspond to fewer required contacts for a positive response.</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Pdays vs Housing: Tailor follow-up frequency based on loan status to enhance engagement, considering varying pdays values among clients with housing loans.</a:t>
            </a:r>
            <a:endParaRPr>
              <a:solidFill>
                <a:schemeClr val="lt1"/>
              </a:solidFill>
              <a:latin typeface="Maven Pro"/>
              <a:ea typeface="Maven Pro"/>
              <a:cs typeface="Maven Pro"/>
              <a:sym typeface="Maven Pro"/>
            </a:endParaRPr>
          </a:p>
          <a:p>
            <a:pPr marL="457200" lvl="0" indent="-317500" algn="l" rtl="0">
              <a:lnSpc>
                <a:spcPct val="115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Previous vs Contact: Leveraging 'cellular' contacts expands reach and effectiveness with clients showing diverse prior contacts.</a:t>
            </a:r>
            <a:endParaRPr>
              <a:solidFill>
                <a:schemeClr val="lt1"/>
              </a:solidFill>
              <a:latin typeface="Maven Pro"/>
              <a:ea typeface="Maven Pro"/>
              <a:cs typeface="Maven Pro"/>
              <a:sym typeface="Maven Pro"/>
            </a:endParaRPr>
          </a:p>
          <a:p>
            <a:pPr marL="0" lvl="0" indent="0" algn="l" rtl="0">
              <a:lnSpc>
                <a:spcPct val="115000"/>
              </a:lnSpc>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3"/>
              </a:solidFill>
              <a:latin typeface="Maven Pro"/>
              <a:ea typeface="Maven Pro"/>
              <a:cs typeface="Maven Pro"/>
              <a:sym typeface="Maven Pro"/>
            </a:endParaRPr>
          </a:p>
          <a:p>
            <a:pPr marL="0" lvl="0" indent="0" algn="l" rtl="0">
              <a:spcBef>
                <a:spcPts val="0"/>
              </a:spcBef>
              <a:spcAft>
                <a:spcPts val="0"/>
              </a:spcAft>
              <a:buNone/>
            </a:pPr>
            <a:r>
              <a:rPr lang="en" sz="1600" b="1">
                <a:solidFill>
                  <a:schemeClr val="accent2"/>
                </a:solidFill>
                <a:latin typeface="Maven Pro"/>
                <a:ea typeface="Maven Pro"/>
                <a:cs typeface="Maven Pro"/>
                <a:sym typeface="Maven Pro"/>
              </a:rPr>
              <a:t> </a:t>
            </a:r>
            <a:endParaRPr sz="1600" b="1">
              <a:solidFill>
                <a:schemeClr val="accent2"/>
              </a:solidFill>
              <a:latin typeface="Maven Pro"/>
              <a:ea typeface="Maven Pro"/>
              <a:cs typeface="Maven Pro"/>
              <a:sym typeface="Maven Pro"/>
            </a:endParaRPr>
          </a:p>
          <a:p>
            <a:pPr marL="0" lvl="0" indent="0" algn="l" rtl="0">
              <a:spcBef>
                <a:spcPts val="0"/>
              </a:spcBef>
              <a:spcAft>
                <a:spcPts val="0"/>
              </a:spcAft>
              <a:buNone/>
            </a:pPr>
            <a:endParaRPr sz="1600" b="1">
              <a:solidFill>
                <a:schemeClr val="accent2"/>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1828</Words>
  <Application>Microsoft Office PowerPoint</Application>
  <PresentationFormat>On-screen Show (16:9)</PresentationFormat>
  <Paragraphs>199</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Maven Pro</vt:lpstr>
      <vt:lpstr>Share Tech</vt:lpstr>
      <vt:lpstr>Livvic Light</vt:lpstr>
      <vt:lpstr>Nunito Light</vt:lpstr>
      <vt:lpstr>Advent Pro SemiBold</vt:lpstr>
      <vt:lpstr>Fira Sans Extra Condensed Medium</vt:lpstr>
      <vt:lpstr>Fira Sans Condensed Medium</vt:lpstr>
      <vt:lpstr>Data Science Consulting by Slidesgo</vt:lpstr>
      <vt:lpstr>Predicting Term Deposit subscription</vt:lpstr>
      <vt:lpstr>Problem Statement</vt:lpstr>
      <vt:lpstr>Project Life Cycle</vt:lpstr>
      <vt:lpstr>Data Collection</vt:lpstr>
      <vt:lpstr>Data Cleaning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Preprocessing</vt:lpstr>
      <vt:lpstr>Model Building</vt:lpstr>
      <vt:lpstr>Model Evaluation Technique</vt:lpstr>
      <vt:lpstr>3. Conclusion and Future Steps  Conclusion and Future Steps</vt:lpstr>
      <vt:lpstr>Thank You!</vt:lpstr>
      <vt:lpstr>Slide 18</vt:lpstr>
      <vt:lpstr>Predicting Term Deposit subscription</vt:lpstr>
      <vt:lpstr>Problem Definition</vt:lpstr>
      <vt:lpstr>Importance of Problem</vt:lpstr>
      <vt:lpstr>Suggested Solution</vt:lpstr>
      <vt:lpstr>Datasets Considered</vt:lpstr>
      <vt:lpstr>Exploratory Data Analysis (EDA)</vt:lpstr>
      <vt:lpstr>Algorithm Considered</vt:lpstr>
      <vt:lpstr>Solution Architecture</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Term Deposit subscription</dc:title>
  <dc:creator>shreya</dc:creator>
  <cp:lastModifiedBy>shreya</cp:lastModifiedBy>
  <cp:revision>2</cp:revision>
  <dcterms:modified xsi:type="dcterms:W3CDTF">2024-09-09T08:49:18Z</dcterms:modified>
</cp:coreProperties>
</file>