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Lst>
  <p:sldSz cy="5143500" cx="9144000"/>
  <p:notesSz cx="6858000" cy="9144000"/>
  <p:embeddedFontLst>
    <p:embeddedFont>
      <p:font typeface="Roboto"/>
      <p:regular r:id="rId9"/>
      <p:bold r:id="rId10"/>
      <p:italic r:id="rId11"/>
      <p:boldItalic r:id="rId12"/>
    </p:embeddedFon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hXcbgCqZMRiQ2O6gsZyIppZdkb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EBC6D7-EFB5-44FA-B507-EEAE3F0CF7FD}">
  <a:tblStyle styleId="{47EBC6D7-EFB5-44FA-B507-EEAE3F0CF7F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Merriweather-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oboto-regular.fntdata"/><Relationship Id="rId15" Type="http://schemas.openxmlformats.org/officeDocument/2006/relationships/font" Target="fonts/Merriweather-italic.fntdata"/><Relationship Id="rId14" Type="http://schemas.openxmlformats.org/officeDocument/2006/relationships/font" Target="fonts/Merriweather-bold.fntdata"/><Relationship Id="rId17" Type="http://customschemas.google.com/relationships/presentationmetadata" Target="metadata"/><Relationship Id="rId16"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9" name="Google Shape;5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0" name="Shape 60"/>
        <p:cNvGrpSpPr/>
        <p:nvPr/>
      </p:nvGrpSpPr>
      <p:grpSpPr>
        <a:xfrm>
          <a:off x="0" y="0"/>
          <a:ext cx="0" cy="0"/>
          <a:chOff x="0" y="0"/>
          <a:chExt cx="0" cy="0"/>
        </a:xfrm>
      </p:grpSpPr>
      <p:sp>
        <p:nvSpPr>
          <p:cNvPr id="61" name="Google Shape;61;p1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62" name="Google Shape;62;p1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 name="Google Shape;16;p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360"/>
              </a:spcBef>
              <a:spcAft>
                <a:spcPts val="0"/>
              </a:spcAft>
              <a:buClr>
                <a:schemeClr val="dk1"/>
              </a:buClr>
              <a:buSzPts val="1800"/>
              <a:buChar char="○"/>
              <a:defRPr/>
            </a:lvl2pPr>
            <a:lvl3pPr indent="-342900" lvl="2" marL="1371600" algn="l">
              <a:lnSpc>
                <a:spcPct val="115000"/>
              </a:lnSpc>
              <a:spcBef>
                <a:spcPts val="360"/>
              </a:spcBef>
              <a:spcAft>
                <a:spcPts val="0"/>
              </a:spcAft>
              <a:buClr>
                <a:schemeClr val="dk1"/>
              </a:buClr>
              <a:buSzPts val="1800"/>
              <a:buChar char="■"/>
              <a:defRPr/>
            </a:lvl3pPr>
            <a:lvl4pPr indent="-342900" lvl="3" marL="1828800" algn="l">
              <a:lnSpc>
                <a:spcPct val="115000"/>
              </a:lnSpc>
              <a:spcBef>
                <a:spcPts val="360"/>
              </a:spcBef>
              <a:spcAft>
                <a:spcPts val="0"/>
              </a:spcAft>
              <a:buClr>
                <a:schemeClr val="dk1"/>
              </a:buClr>
              <a:buSzPts val="1800"/>
              <a:buChar char="●"/>
              <a:defRPr/>
            </a:lvl4pPr>
            <a:lvl5pPr indent="-342900" lvl="4" marL="2286000" algn="l">
              <a:lnSpc>
                <a:spcPct val="115000"/>
              </a:lnSpc>
              <a:spcBef>
                <a:spcPts val="360"/>
              </a:spcBef>
              <a:spcAft>
                <a:spcPts val="0"/>
              </a:spcAft>
              <a:buClr>
                <a:schemeClr val="dk1"/>
              </a:buClr>
              <a:buSzPts val="1800"/>
              <a:buChar char="○"/>
              <a:defRPr/>
            </a:lvl5pPr>
            <a:lvl6pPr indent="-342900" lvl="5" marL="2743200" algn="l">
              <a:lnSpc>
                <a:spcPct val="115000"/>
              </a:lnSpc>
              <a:spcBef>
                <a:spcPts val="360"/>
              </a:spcBef>
              <a:spcAft>
                <a:spcPts val="0"/>
              </a:spcAft>
              <a:buClr>
                <a:schemeClr val="dk1"/>
              </a:buClr>
              <a:buSzPts val="1800"/>
              <a:buChar char="■"/>
              <a:defRPr/>
            </a:lvl6pPr>
            <a:lvl7pPr indent="-342900" lvl="6" marL="3200400" algn="l">
              <a:lnSpc>
                <a:spcPct val="115000"/>
              </a:lnSpc>
              <a:spcBef>
                <a:spcPts val="1600"/>
              </a:spcBef>
              <a:spcAft>
                <a:spcPts val="0"/>
              </a:spcAft>
              <a:buClr>
                <a:schemeClr val="dk1"/>
              </a:buClr>
              <a:buSzPts val="1800"/>
              <a:buChar char="●"/>
              <a:defRPr/>
            </a:lvl7pPr>
            <a:lvl8pPr indent="-342900" lvl="7" marL="3657600" algn="l">
              <a:lnSpc>
                <a:spcPct val="115000"/>
              </a:lnSpc>
              <a:spcBef>
                <a:spcPts val="1600"/>
              </a:spcBef>
              <a:spcAft>
                <a:spcPts val="0"/>
              </a:spcAft>
              <a:buClr>
                <a:schemeClr val="dk1"/>
              </a:buClr>
              <a:buSzPts val="1800"/>
              <a:buChar char="○"/>
              <a:defRPr/>
            </a:lvl8pPr>
            <a:lvl9pPr indent="-342900" lvl="8" marL="4114800" algn="l">
              <a:lnSpc>
                <a:spcPct val="115000"/>
              </a:lnSpc>
              <a:spcBef>
                <a:spcPts val="1600"/>
              </a:spcBef>
              <a:spcAft>
                <a:spcPts val="1600"/>
              </a:spcAft>
              <a:buClr>
                <a:schemeClr val="dk1"/>
              </a:buClr>
              <a:buSzPts val="1800"/>
              <a:buChar char="■"/>
              <a:defRPr/>
            </a:lvl9pPr>
          </a:lstStyle>
          <a:p/>
        </p:txBody>
      </p:sp>
      <p:sp>
        <p:nvSpPr>
          <p:cNvPr id="17" name="Google Shape;17;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0" name="Shape 20"/>
        <p:cNvGrpSpPr/>
        <p:nvPr/>
      </p:nvGrpSpPr>
      <p:grpSpPr>
        <a:xfrm>
          <a:off x="0" y="0"/>
          <a:ext cx="0" cy="0"/>
          <a:chOff x="0" y="0"/>
          <a:chExt cx="0" cy="0"/>
        </a:xfrm>
      </p:grpSpPr>
      <p:sp>
        <p:nvSpPr>
          <p:cNvPr id="21" name="Google Shape;21;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2" name="Google Shape;22;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3" name="Google Shape;23;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8" name="Google Shape;28;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9" name="Google Shape;29;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 name="Google Shape;30;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8"/>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6" name="Google Shape;36;p8"/>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1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5" name="Google Shape;45;p1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3" name="Google Shape;53;p1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4" name="Google Shape;54;p1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11700" y="447600"/>
            <a:ext cx="8520600" cy="92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2400">
                <a:solidFill>
                  <a:schemeClr val="dk1"/>
                </a:solidFill>
                <a:latin typeface="Arial"/>
                <a:ea typeface="Arial"/>
                <a:cs typeface="Arial"/>
                <a:sym typeface="Arial"/>
              </a:rPr>
              <a:t>NYPL Business Model Canvas</a:t>
            </a:r>
            <a:endParaRPr sz="24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rPr lang="en" sz="2400">
                <a:solidFill>
                  <a:schemeClr val="dk1"/>
                </a:solidFill>
                <a:latin typeface="Arial"/>
                <a:ea typeface="Arial"/>
                <a:cs typeface="Arial"/>
                <a:sym typeface="Arial"/>
              </a:rPr>
              <a:t>ITP Fall 2020</a:t>
            </a:r>
            <a:endParaRPr sz="2400">
              <a:solidFill>
                <a:schemeClr val="dk1"/>
              </a:solidFill>
              <a:latin typeface="Arial"/>
              <a:ea typeface="Arial"/>
              <a:cs typeface="Arial"/>
              <a:sym typeface="Arial"/>
            </a:endParaRPr>
          </a:p>
        </p:txBody>
      </p:sp>
      <p:sp>
        <p:nvSpPr>
          <p:cNvPr id="71" name="Google Shape;71;p1"/>
          <p:cNvSpPr txBox="1"/>
          <p:nvPr>
            <p:ph idx="1" type="subTitle"/>
          </p:nvPr>
        </p:nvSpPr>
        <p:spPr>
          <a:xfrm>
            <a:off x="-264900" y="2006200"/>
            <a:ext cx="7266900" cy="73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1800">
                <a:solidFill>
                  <a:srgbClr val="000000"/>
                </a:solidFill>
                <a:latin typeface="Arial"/>
                <a:ea typeface="Arial"/>
                <a:cs typeface="Arial"/>
                <a:sym typeface="Arial"/>
              </a:rPr>
              <a:t>Abhijeet Sant, Nikita Amlani, Rohit Saraf, Shreya</a:t>
            </a:r>
            <a:endParaRPr sz="1800">
              <a:latin typeface="Arial"/>
              <a:ea typeface="Arial"/>
              <a:cs typeface="Arial"/>
              <a:sym typeface="Arial"/>
            </a:endParaRPr>
          </a:p>
        </p:txBody>
      </p:sp>
      <p:pic>
        <p:nvPicPr>
          <p:cNvPr id="72" name="Google Shape;72;p1"/>
          <p:cNvPicPr preferRelativeResize="0"/>
          <p:nvPr/>
        </p:nvPicPr>
        <p:blipFill rotWithShape="1">
          <a:blip r:embed="rId3">
            <a:alphaModFix/>
          </a:blip>
          <a:srcRect b="0" l="0" r="0" t="0"/>
          <a:stretch/>
        </p:blipFill>
        <p:spPr>
          <a:xfrm>
            <a:off x="6741625" y="3274850"/>
            <a:ext cx="2090675" cy="156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2"/>
          <p:cNvPicPr preferRelativeResize="0"/>
          <p:nvPr/>
        </p:nvPicPr>
        <p:blipFill rotWithShape="1">
          <a:blip r:embed="rId3">
            <a:alphaModFix/>
          </a:blip>
          <a:srcRect b="0" l="0" r="0" t="0"/>
          <a:stretch/>
        </p:blipFill>
        <p:spPr>
          <a:xfrm>
            <a:off x="7191375" y="352425"/>
            <a:ext cx="421481" cy="504825"/>
          </a:xfrm>
          <a:prstGeom prst="rect">
            <a:avLst/>
          </a:prstGeom>
          <a:noFill/>
          <a:ln>
            <a:noFill/>
          </a:ln>
        </p:spPr>
      </p:pic>
      <p:pic>
        <p:nvPicPr>
          <p:cNvPr id="78" name="Google Shape;78;p2"/>
          <p:cNvPicPr preferRelativeResize="0"/>
          <p:nvPr/>
        </p:nvPicPr>
        <p:blipFill rotWithShape="1">
          <a:blip r:embed="rId4">
            <a:alphaModFix/>
          </a:blip>
          <a:srcRect b="0" l="0" r="0" t="0"/>
          <a:stretch/>
        </p:blipFill>
        <p:spPr>
          <a:xfrm>
            <a:off x="3702050" y="309563"/>
            <a:ext cx="381000" cy="397669"/>
          </a:xfrm>
          <a:prstGeom prst="rect">
            <a:avLst/>
          </a:prstGeom>
          <a:noFill/>
          <a:ln>
            <a:noFill/>
          </a:ln>
        </p:spPr>
      </p:pic>
      <p:pic>
        <p:nvPicPr>
          <p:cNvPr id="79" name="Google Shape;79;p2"/>
          <p:cNvPicPr preferRelativeResize="0"/>
          <p:nvPr/>
        </p:nvPicPr>
        <p:blipFill rotWithShape="1">
          <a:blip r:embed="rId5">
            <a:alphaModFix/>
          </a:blip>
          <a:srcRect b="0" l="0" r="0" t="0"/>
          <a:stretch/>
        </p:blipFill>
        <p:spPr>
          <a:xfrm>
            <a:off x="5500688" y="2140744"/>
            <a:ext cx="373856" cy="385763"/>
          </a:xfrm>
          <a:prstGeom prst="rect">
            <a:avLst/>
          </a:prstGeom>
          <a:noFill/>
          <a:ln>
            <a:noFill/>
          </a:ln>
        </p:spPr>
      </p:pic>
      <p:pic>
        <p:nvPicPr>
          <p:cNvPr id="80" name="Google Shape;80;p2"/>
          <p:cNvPicPr preferRelativeResize="0"/>
          <p:nvPr/>
        </p:nvPicPr>
        <p:blipFill rotWithShape="1">
          <a:blip r:embed="rId6">
            <a:alphaModFix/>
          </a:blip>
          <a:srcRect b="0" l="0" r="0" t="0"/>
          <a:stretch/>
        </p:blipFill>
        <p:spPr>
          <a:xfrm>
            <a:off x="5381625" y="261938"/>
            <a:ext cx="419100" cy="429815"/>
          </a:xfrm>
          <a:prstGeom prst="rect">
            <a:avLst/>
          </a:prstGeom>
          <a:noFill/>
          <a:ln>
            <a:noFill/>
          </a:ln>
        </p:spPr>
      </p:pic>
      <p:pic>
        <p:nvPicPr>
          <p:cNvPr id="81" name="Google Shape;81;p2"/>
          <p:cNvPicPr preferRelativeResize="0"/>
          <p:nvPr/>
        </p:nvPicPr>
        <p:blipFill rotWithShape="1">
          <a:blip r:embed="rId7">
            <a:alphaModFix/>
          </a:blip>
          <a:srcRect b="0" l="11171" r="0" t="0"/>
          <a:stretch/>
        </p:blipFill>
        <p:spPr>
          <a:xfrm>
            <a:off x="4633912" y="4085035"/>
            <a:ext cx="452438" cy="429815"/>
          </a:xfrm>
          <a:prstGeom prst="rect">
            <a:avLst/>
          </a:prstGeom>
          <a:noFill/>
          <a:ln>
            <a:noFill/>
          </a:ln>
        </p:spPr>
      </p:pic>
      <p:pic>
        <p:nvPicPr>
          <p:cNvPr id="82" name="Google Shape;82;p2"/>
          <p:cNvPicPr preferRelativeResize="0"/>
          <p:nvPr/>
        </p:nvPicPr>
        <p:blipFill rotWithShape="1">
          <a:blip r:embed="rId8">
            <a:alphaModFix/>
          </a:blip>
          <a:srcRect b="6727" l="0" r="0" t="0"/>
          <a:stretch/>
        </p:blipFill>
        <p:spPr>
          <a:xfrm>
            <a:off x="1918995" y="2212181"/>
            <a:ext cx="671805" cy="445294"/>
          </a:xfrm>
          <a:prstGeom prst="rect">
            <a:avLst/>
          </a:prstGeom>
          <a:noFill/>
          <a:ln>
            <a:noFill/>
          </a:ln>
        </p:spPr>
      </p:pic>
      <p:pic>
        <p:nvPicPr>
          <p:cNvPr id="83" name="Google Shape;83;p2"/>
          <p:cNvPicPr preferRelativeResize="0"/>
          <p:nvPr/>
        </p:nvPicPr>
        <p:blipFill rotWithShape="1">
          <a:blip r:embed="rId9">
            <a:alphaModFix/>
          </a:blip>
          <a:srcRect b="0" l="0" r="0" t="0"/>
          <a:stretch/>
        </p:blipFill>
        <p:spPr>
          <a:xfrm>
            <a:off x="1778812" y="271463"/>
            <a:ext cx="574989" cy="539933"/>
          </a:xfrm>
          <a:prstGeom prst="rect">
            <a:avLst/>
          </a:prstGeom>
          <a:noFill/>
          <a:ln>
            <a:noFill/>
          </a:ln>
        </p:spPr>
      </p:pic>
      <p:pic>
        <p:nvPicPr>
          <p:cNvPr id="84" name="Google Shape;84;p2"/>
          <p:cNvPicPr preferRelativeResize="0"/>
          <p:nvPr/>
        </p:nvPicPr>
        <p:blipFill rotWithShape="1">
          <a:blip r:embed="rId10">
            <a:alphaModFix/>
          </a:blip>
          <a:srcRect b="0" l="0" r="0" t="0"/>
          <a:stretch/>
        </p:blipFill>
        <p:spPr>
          <a:xfrm>
            <a:off x="120650" y="288131"/>
            <a:ext cx="359569" cy="370284"/>
          </a:xfrm>
          <a:prstGeom prst="rect">
            <a:avLst/>
          </a:prstGeom>
          <a:noFill/>
          <a:ln>
            <a:noFill/>
          </a:ln>
        </p:spPr>
      </p:pic>
      <p:pic>
        <p:nvPicPr>
          <p:cNvPr id="85" name="Google Shape;85;p2"/>
          <p:cNvPicPr preferRelativeResize="0"/>
          <p:nvPr/>
        </p:nvPicPr>
        <p:blipFill rotWithShape="1">
          <a:blip r:embed="rId11">
            <a:alphaModFix/>
          </a:blip>
          <a:srcRect b="0" l="0" r="6838" t="8023"/>
          <a:stretch/>
        </p:blipFill>
        <p:spPr>
          <a:xfrm>
            <a:off x="138112" y="4090988"/>
            <a:ext cx="401241" cy="386953"/>
          </a:xfrm>
          <a:prstGeom prst="rect">
            <a:avLst/>
          </a:prstGeom>
          <a:noFill/>
          <a:ln>
            <a:noFill/>
          </a:ln>
        </p:spPr>
      </p:pic>
      <p:sp>
        <p:nvSpPr>
          <p:cNvPr id="86" name="Google Shape;86;p2"/>
          <p:cNvSpPr txBox="1"/>
          <p:nvPr>
            <p:ph type="title"/>
          </p:nvPr>
        </p:nvSpPr>
        <p:spPr>
          <a:xfrm>
            <a:off x="152400" y="91678"/>
            <a:ext cx="8839200" cy="19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 sz="2000"/>
              <a:t>Business Model Canvas - </a:t>
            </a:r>
            <a:endParaRPr sz="2000"/>
          </a:p>
        </p:txBody>
      </p:sp>
      <p:graphicFrame>
        <p:nvGraphicFramePr>
          <p:cNvPr id="87" name="Google Shape;87;p2"/>
          <p:cNvGraphicFramePr/>
          <p:nvPr/>
        </p:nvGraphicFramePr>
        <p:xfrm>
          <a:off x="0" y="342900"/>
          <a:ext cx="3000000" cy="3000000"/>
        </p:xfrm>
        <a:graphic>
          <a:graphicData uri="http://schemas.openxmlformats.org/drawingml/2006/table">
            <a:tbl>
              <a:tblPr>
                <a:noFill/>
                <a:tableStyleId>{47EBC6D7-EFB5-44FA-B507-EEAE3F0CF7FD}</a:tableStyleId>
              </a:tblPr>
              <a:tblGrid>
                <a:gridCol w="1828800"/>
                <a:gridCol w="1828800"/>
                <a:gridCol w="914400"/>
                <a:gridCol w="809625"/>
                <a:gridCol w="1809750"/>
                <a:gridCol w="1952625"/>
              </a:tblGrid>
              <a:tr h="1869275">
                <a:tc rowSpan="2">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Key Partners</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Comic Sans MS"/>
                          <a:ea typeface="Comic Sans MS"/>
                          <a:cs typeface="Comic Sans MS"/>
                          <a:sym typeface="Comic Sans MS"/>
                        </a:rPr>
                        <a:t>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Library</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Student</a:t>
                      </a:r>
                      <a:endParaRPr sz="12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Key Activities</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Comic Sans MS"/>
                          <a:ea typeface="Comic Sans MS"/>
                          <a:cs typeface="Comic Sans MS"/>
                          <a:sym typeface="Comic Sans MS"/>
                        </a:rPr>
                        <a:t>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800"/>
                        <a:buFont typeface="Arial"/>
                        <a:buNone/>
                      </a:pPr>
                      <a:r>
                        <a:rPr lang="en" sz="1000" u="none" cap="none" strike="noStrike">
                          <a:latin typeface="Comic Sans MS"/>
                          <a:ea typeface="Comic Sans MS"/>
                          <a:cs typeface="Comic Sans MS"/>
                          <a:sym typeface="Comic Sans MS"/>
                        </a:rPr>
                        <a:t>Provide a way to increase accessibility of the NYPL site by building an end to end system to automate the process of generating alt text using Machine Learning model and improve the model accuracy by retraining.</a:t>
                      </a:r>
                      <a:endParaRPr sz="10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gridSpan="2" rowSpan="2">
                  <a:txBody>
                    <a:bodyPr/>
                    <a:lstStyle/>
                    <a:p>
                      <a:pPr indent="0" lvl="0" marL="0" marR="0" rtl="0" algn="l">
                        <a:lnSpc>
                          <a:spcPct val="100000"/>
                        </a:lnSpc>
                        <a:spcBef>
                          <a:spcPts val="0"/>
                        </a:spcBef>
                        <a:spcAft>
                          <a:spcPts val="0"/>
                        </a:spcAft>
                        <a:buClr>
                          <a:schemeClr val="dk1"/>
                        </a:buClr>
                        <a:buSzPts val="900"/>
                        <a:buFont typeface="Calibri"/>
                        <a:buNone/>
                      </a:pPr>
                      <a:r>
                        <a:rPr b="1" lang="en" sz="900" u="none" cap="none" strike="noStrike"/>
                        <a:t>             Value Propositions</a:t>
                      </a:r>
                      <a:endParaRPr b="0" i="0" sz="8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dk1"/>
                        </a:buClr>
                        <a:buSzPts val="800"/>
                        <a:buFont typeface="Calibri"/>
                        <a:buNone/>
                      </a:pPr>
                      <a:r>
                        <a:t/>
                      </a:r>
                      <a:endParaRPr b="0" i="0" sz="8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Comic Sans MS"/>
                        <a:buNone/>
                      </a:pPr>
                      <a:r>
                        <a:t/>
                      </a:r>
                      <a:endParaRPr sz="800" u="none" cap="none" strike="noStrike">
                        <a:solidFill>
                          <a:srgbClr val="000000"/>
                        </a:solidFill>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800"/>
                        <a:buFont typeface="Comic Sans MS"/>
                        <a:buNone/>
                      </a:pPr>
                      <a:r>
                        <a:rPr lang="en" sz="1000" u="none" cap="none" strike="noStrike">
                          <a:latin typeface="Comic Sans MS"/>
                          <a:ea typeface="Comic Sans MS"/>
                          <a:cs typeface="Comic Sans MS"/>
                          <a:sym typeface="Comic Sans MS"/>
                        </a:rPr>
                        <a:t>Reduces the effort required to create alt text for their digital collection . </a:t>
                      </a:r>
                      <a:endParaRPr sz="10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800"/>
                        <a:buFont typeface="Comic Sans MS"/>
                        <a:buNone/>
                      </a:pPr>
                      <a:r>
                        <a:t/>
                      </a:r>
                      <a:endParaRPr sz="10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800"/>
                        <a:buFont typeface="Comic Sans MS"/>
                        <a:buNone/>
                      </a:pPr>
                      <a:r>
                        <a:rPr lang="en" sz="1000" u="none" cap="none" strike="noStrike">
                          <a:latin typeface="Comic Sans MS"/>
                          <a:ea typeface="Comic Sans MS"/>
                          <a:cs typeface="Comic Sans MS"/>
                          <a:sym typeface="Comic Sans MS"/>
                        </a:rPr>
                        <a:t>Provides a portal for the users to upload the images interactively or in batches and generate alt text/s using machine learning model. </a:t>
                      </a:r>
                      <a:endParaRPr sz="10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2" hMerge="1"/>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Customer </a:t>
                      </a:r>
                      <a:endParaRPr sz="1100" u="none" cap="none" strike="noStrike"/>
                    </a:p>
                    <a:p>
                      <a:pPr indent="0" lvl="0" marL="0" marR="0" rtl="0" algn="l">
                        <a:lnSpc>
                          <a:spcPct val="100000"/>
                        </a:lnSpc>
                        <a:spcBef>
                          <a:spcPts val="0"/>
                        </a:spcBef>
                        <a:spcAft>
                          <a:spcPts val="0"/>
                        </a:spcAft>
                        <a:buClr>
                          <a:srgbClr val="000000"/>
                        </a:buClr>
                        <a:buSzPts val="900"/>
                        <a:buFont typeface="Arial"/>
                        <a:buNone/>
                      </a:pPr>
                      <a:r>
                        <a:rPr b="1" lang="en" sz="900" u="none" cap="none" strike="noStrike"/>
                        <a:t>             Relationships</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APP</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Web</a:t>
                      </a:r>
                      <a:endParaRPr sz="12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Customer Segments</a:t>
                      </a:r>
                      <a:endParaRPr b="0" sz="9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Expert Librarian</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Users of the site</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16375">
                <a:tc vMerge="1"/>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Key Resources</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Comic Sans MS"/>
                          <a:ea typeface="Comic Sans MS"/>
                          <a:cs typeface="Comic Sans MS"/>
                          <a:sym typeface="Comic Sans MS"/>
                        </a:rPr>
                        <a:t>                     </a:t>
                      </a:r>
                      <a:endParaRPr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Computer devices</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Machine Learning model</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Website providing an end to end system  </a:t>
                      </a:r>
                      <a:endParaRPr sz="12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gridSpan="2" vMerge="1"/>
                <a:tc hMerge="1" vMerge="1"/>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Channels</a:t>
                      </a:r>
                      <a:endParaRPr b="0" sz="9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t/>
                      </a:r>
                      <a:endParaRPr b="0" sz="8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 NYPL API for image extraction </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CNN and LSTM model for alt text generation</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t/>
                      </a:r>
                      <a:endParaRPr sz="1200">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lang="en" sz="1200">
                          <a:latin typeface="Comic Sans MS"/>
                          <a:ea typeface="Comic Sans MS"/>
                          <a:cs typeface="Comic Sans MS"/>
                          <a:sym typeface="Comic Sans MS"/>
                        </a:rPr>
                        <a:t>Website that integrates everything</a:t>
                      </a:r>
                      <a:r>
                        <a:rPr lang="en" sz="1200" u="none" cap="none" strike="noStrike">
                          <a:latin typeface="Comic Sans MS"/>
                          <a:ea typeface="Comic Sans MS"/>
                          <a:cs typeface="Comic Sans MS"/>
                          <a:sym typeface="Comic Sans MS"/>
                        </a:rPr>
                        <a:t> </a:t>
                      </a:r>
                      <a:endParaRPr sz="12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r>
              <a:tr h="1167825">
                <a:tc gridSpan="3">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Cost Structure</a:t>
                      </a:r>
                      <a:endParaRPr b="0" sz="9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900"/>
                        <a:buFont typeface="Arial"/>
                        <a:buNone/>
                      </a:pPr>
                      <a:r>
                        <a:t/>
                      </a:r>
                      <a:endParaRPr b="0" sz="9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900"/>
                        <a:buFont typeface="Arial"/>
                        <a:buNone/>
                      </a:pPr>
                      <a:r>
                        <a:rPr lang="en" sz="900" u="none" cap="none" strike="noStrike">
                          <a:latin typeface="Comic Sans MS"/>
                          <a:ea typeface="Comic Sans MS"/>
                          <a:cs typeface="Comic Sans MS"/>
                          <a:sym typeface="Comic Sans MS"/>
                        </a:rPr>
                        <a:t>                  </a:t>
                      </a:r>
                      <a:r>
                        <a:rPr lang="en" sz="1200" u="none" cap="none" strike="noStrike">
                          <a:latin typeface="Comic Sans MS"/>
                          <a:ea typeface="Comic Sans MS"/>
                          <a:cs typeface="Comic Sans MS"/>
                          <a:sym typeface="Comic Sans MS"/>
                        </a:rPr>
                        <a:t>Cost of labor to gather all the category data</a:t>
                      </a:r>
                      <a:endParaRPr b="0" sz="12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             Cost of Maintenance </a:t>
                      </a:r>
                      <a:endParaRPr sz="12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Comic Sans MS"/>
                          <a:ea typeface="Comic Sans MS"/>
                          <a:cs typeface="Comic Sans MS"/>
                          <a:sym typeface="Comic Sans MS"/>
                        </a:rPr>
                        <a:t>             Cost for server to host the model and site</a:t>
                      </a:r>
                      <a:endParaRPr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c hMerge="1"/>
                <a:tc gridSpan="3">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t>                 Revenue Streams</a:t>
                      </a:r>
                      <a:endParaRPr b="0" sz="9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900"/>
                        <a:buFont typeface="Arial"/>
                        <a:buNone/>
                      </a:pPr>
                      <a:r>
                        <a:t/>
                      </a:r>
                      <a:endParaRPr b="0" sz="9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900"/>
                        <a:buFont typeface="Arial"/>
                        <a:buNone/>
                      </a:pPr>
                      <a:r>
                        <a:rPr lang="en" sz="900" u="none" cap="none" strike="noStrike">
                          <a:latin typeface="Comic Sans MS"/>
                          <a:ea typeface="Comic Sans MS"/>
                          <a:cs typeface="Comic Sans MS"/>
                          <a:sym typeface="Comic Sans MS"/>
                        </a:rPr>
                        <a:t>             </a:t>
                      </a:r>
                      <a:endParaRPr sz="900" u="none" cap="none" strike="noStrike">
                        <a:latin typeface="Comic Sans MS"/>
                        <a:ea typeface="Comic Sans MS"/>
                        <a:cs typeface="Comic Sans MS"/>
                        <a:sym typeface="Comic Sans MS"/>
                      </a:endParaRPr>
                    </a:p>
                    <a:p>
                      <a:pPr indent="0" lvl="0" marL="0" marR="0" rtl="0" algn="just">
                        <a:lnSpc>
                          <a:spcPct val="100000"/>
                        </a:lnSpc>
                        <a:spcBef>
                          <a:spcPts val="0"/>
                        </a:spcBef>
                        <a:spcAft>
                          <a:spcPts val="0"/>
                        </a:spcAft>
                        <a:buClr>
                          <a:srgbClr val="000000"/>
                        </a:buClr>
                        <a:buSzPts val="900"/>
                        <a:buFont typeface="Arial"/>
                        <a:buNone/>
                      </a:pPr>
                      <a:r>
                        <a:rPr lang="en" sz="1200" u="none" cap="none" strike="noStrike">
                          <a:latin typeface="Comic Sans MS"/>
                          <a:ea typeface="Comic Sans MS"/>
                          <a:cs typeface="Comic Sans MS"/>
                          <a:sym typeface="Comic Sans MS"/>
                        </a:rPr>
                        <a:t>Non profit organization receive financial budget from government </a:t>
                      </a:r>
                      <a:endParaRPr b="0" sz="1200" u="none" cap="none" strike="noStrike">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Comic Sans MS"/>
                          <a:ea typeface="Comic Sans MS"/>
                          <a:cs typeface="Comic Sans MS"/>
                          <a:sym typeface="Comic Sans MS"/>
                        </a:rPr>
                        <a:t>  </a:t>
                      </a:r>
                      <a:endParaRPr b="0" sz="800" u="none" cap="none" strike="noStrike">
                        <a:latin typeface="Comic Sans MS"/>
                        <a:ea typeface="Comic Sans MS"/>
                        <a:cs typeface="Comic Sans MS"/>
                        <a:sym typeface="Comic Sans MS"/>
                      </a:endParaRPr>
                    </a:p>
                  </a:txBody>
                  <a:tcPr marT="34300" marB="34300" marR="82300" marL="82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hMerge="1"/>
                <a:tc hMerge="1"/>
              </a:tr>
              <a:tr h="164700">
                <a:tc gridSpan="6">
                  <a:txBody>
                    <a:bodyPr/>
                    <a:lstStyle/>
                    <a:p>
                      <a:pPr indent="0" lvl="0" marL="0" marR="0" rtl="0" algn="r">
                        <a:lnSpc>
                          <a:spcPct val="100000"/>
                        </a:lnSpc>
                        <a:spcBef>
                          <a:spcPts val="0"/>
                        </a:spcBef>
                        <a:spcAft>
                          <a:spcPts val="0"/>
                        </a:spcAft>
                        <a:buClr>
                          <a:schemeClr val="dk1"/>
                        </a:buClr>
                        <a:buSzPts val="500"/>
                        <a:buFont typeface="Calibri"/>
                        <a:buNone/>
                      </a:pPr>
                      <a:r>
                        <a:t/>
                      </a:r>
                      <a:endParaRPr sz="500" u="none" cap="none" strike="noStrike"/>
                    </a:p>
                  </a:txBody>
                  <a:tcPr marT="34300" marB="34300" marR="82300" marL="823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