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21"/>
  </p:notesMasterIdLst>
  <p:sldIdLst>
    <p:sldId id="257" r:id="rId2"/>
    <p:sldId id="274" r:id="rId3"/>
    <p:sldId id="275" r:id="rId4"/>
    <p:sldId id="276" r:id="rId5"/>
    <p:sldId id="258" r:id="rId6"/>
    <p:sldId id="262" r:id="rId7"/>
    <p:sldId id="263" r:id="rId8"/>
    <p:sldId id="259" r:id="rId9"/>
    <p:sldId id="277" r:id="rId10"/>
    <p:sldId id="265" r:id="rId11"/>
    <p:sldId id="278" r:id="rId12"/>
    <p:sldId id="266" r:id="rId13"/>
    <p:sldId id="267" r:id="rId14"/>
    <p:sldId id="268" r:id="rId15"/>
    <p:sldId id="269" r:id="rId16"/>
    <p:sldId id="270"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4660"/>
  </p:normalViewPr>
  <p:slideViewPr>
    <p:cSldViewPr>
      <p:cViewPr>
        <p:scale>
          <a:sx n="63" d="100"/>
          <a:sy n="63" d="100"/>
        </p:scale>
        <p:origin x="-1632" y="-22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492D2E-9258-4580-887F-0AA85C96B645}" type="datetimeFigureOut">
              <a:rPr lang="en-IN" smtClean="0"/>
              <a:t>29-04-2022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F4ED76-4D02-4154-A473-46414E3DFAAF}" type="slidenum">
              <a:rPr lang="en-IN" smtClean="0"/>
              <a:t>‹#›</a:t>
            </a:fld>
            <a:endParaRPr lang="en-IN"/>
          </a:p>
        </p:txBody>
      </p:sp>
    </p:spTree>
    <p:extLst>
      <p:ext uri="{BB962C8B-B14F-4D97-AF65-F5344CB8AC3E}">
        <p14:creationId xmlns:p14="http://schemas.microsoft.com/office/powerpoint/2010/main" val="3573611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9F4ED76-4D02-4154-A473-46414E3DFAAF}" type="slidenum">
              <a:rPr lang="en-IN" smtClean="0"/>
              <a:t>1</a:t>
            </a:fld>
            <a:endParaRPr lang="en-IN" dirty="0"/>
          </a:p>
        </p:txBody>
      </p:sp>
    </p:spTree>
    <p:extLst>
      <p:ext uri="{BB962C8B-B14F-4D97-AF65-F5344CB8AC3E}">
        <p14:creationId xmlns:p14="http://schemas.microsoft.com/office/powerpoint/2010/main" val="3183819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9F4ED76-4D02-4154-A473-46414E3DFAAF}" type="slidenum">
              <a:rPr lang="en-IN" smtClean="0"/>
              <a:t>18</a:t>
            </a:fld>
            <a:endParaRPr lang="en-IN"/>
          </a:p>
        </p:txBody>
      </p:sp>
    </p:spTree>
    <p:extLst>
      <p:ext uri="{BB962C8B-B14F-4D97-AF65-F5344CB8AC3E}">
        <p14:creationId xmlns:p14="http://schemas.microsoft.com/office/powerpoint/2010/main" val="3965425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4/29/2022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4/29/2022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4/29/2022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4/29/2022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4/29/2022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4/29/2022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4/29/2022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smulweb.nl/blog/post/18-common-causes-stress-students"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webmd.com/balance/stress-management/what-is-stress" TargetMode="External"/><Relationship Id="rId5" Type="http://schemas.openxmlformats.org/officeDocument/2006/relationships/hyperlink" Target="https://scholar.google.com/" TargetMode="External"/><Relationship Id="rId4" Type="http://schemas.openxmlformats.org/officeDocument/2006/relationships/hyperlink" Target="https://www.questionpro.com/blog/quantitative-research/"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685800"/>
            <a:ext cx="6400800" cy="4524315"/>
          </a:xfrm>
          <a:prstGeom prst="rect">
            <a:avLst/>
          </a:prstGeom>
          <a:noFill/>
        </p:spPr>
        <p:txBody>
          <a:bodyPr wrap="square" lIns="91440" tIns="45720" rIns="91440" bIns="45720">
            <a:spAutoFit/>
          </a:bodyPr>
          <a:lstStyle/>
          <a:p>
            <a:pPr algn="ctr"/>
            <a:r>
              <a:rPr lang="en-US"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CAUSES OF </a:t>
            </a:r>
            <a:r>
              <a:rPr lang="en-US"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STRESS </a:t>
            </a:r>
            <a:r>
              <a:rPr lang="en-US"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AMONGST COLLEGE STUDENTS</a:t>
            </a:r>
          </a:p>
          <a:p>
            <a:pPr algn="ctr"/>
            <a:endParaRPr lang="en-US"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endParaRPr lang="en-US"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1" y="3276600"/>
            <a:ext cx="2853706" cy="28956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990600" y="4114800"/>
            <a:ext cx="3810000" cy="19050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079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1000"/>
                                        <p:tgtEl>
                                          <p:spTgt spid="1030"/>
                                        </p:tgtEl>
                                      </p:cBhvr>
                                    </p:animEffect>
                                    <p:anim calcmode="lin" valueType="num">
                                      <p:cBhvr>
                                        <p:cTn id="13" dur="1000" fill="hold"/>
                                        <p:tgtEl>
                                          <p:spTgt spid="1030"/>
                                        </p:tgtEl>
                                        <p:attrNameLst>
                                          <p:attrName>ppt_x</p:attrName>
                                        </p:attrNameLst>
                                      </p:cBhvr>
                                      <p:tavLst>
                                        <p:tav tm="0">
                                          <p:val>
                                            <p:strVal val="#ppt_x"/>
                                          </p:val>
                                        </p:tav>
                                        <p:tav tm="100000">
                                          <p:val>
                                            <p:strVal val="#ppt_x"/>
                                          </p:val>
                                        </p:tav>
                                      </p:tavLst>
                                    </p:anim>
                                    <p:anim calcmode="lin" valueType="num">
                                      <p:cBhvr>
                                        <p:cTn id="14"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animEffect transition="in" filter="fade">
                                      <p:cBhvr>
                                        <p:cTn id="19" dur="1000"/>
                                        <p:tgtEl>
                                          <p:spTgt spid="1029"/>
                                        </p:tgtEl>
                                      </p:cBhvr>
                                    </p:animEffect>
                                    <p:anim calcmode="lin" valueType="num">
                                      <p:cBhvr>
                                        <p:cTn id="20" dur="1000" fill="hold"/>
                                        <p:tgtEl>
                                          <p:spTgt spid="1029"/>
                                        </p:tgtEl>
                                        <p:attrNameLst>
                                          <p:attrName>ppt_x</p:attrName>
                                        </p:attrNameLst>
                                      </p:cBhvr>
                                      <p:tavLst>
                                        <p:tav tm="0">
                                          <p:val>
                                            <p:strVal val="#ppt_x"/>
                                          </p:val>
                                        </p:tav>
                                        <p:tav tm="100000">
                                          <p:val>
                                            <p:strVal val="#ppt_x"/>
                                          </p:val>
                                        </p:tav>
                                      </p:tavLst>
                                    </p:anim>
                                    <p:anim calcmode="lin" valueType="num">
                                      <p:cBhvr>
                                        <p:cTn id="21" dur="1000" fill="hold"/>
                                        <p:tgtEl>
                                          <p:spTgt spid="10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05207"/>
            <a:ext cx="8001000" cy="1384995"/>
          </a:xfrm>
          <a:prstGeom prst="rect">
            <a:avLst/>
          </a:prstGeom>
          <a:noFill/>
        </p:spPr>
        <p:txBody>
          <a:bodyPr wrap="square" rtlCol="0">
            <a:spAutoFit/>
          </a:bodyPr>
          <a:lstStyle/>
          <a:p>
            <a:pPr algn="ctr"/>
            <a:r>
              <a:rPr lang="en-US" sz="2800" b="1" dirty="0" smtClean="0">
                <a:solidFill>
                  <a:srgbClr val="FF0000"/>
                </a:solidFill>
                <a:latin typeface="Times New Roman" pitchFamily="18" charset="0"/>
                <a:cs typeface="Times New Roman" pitchFamily="18" charset="0"/>
              </a:rPr>
              <a:t>PURPOSE- CAUSES OF STRESS AMONGST COLLEGE </a:t>
            </a:r>
            <a:r>
              <a:rPr lang="en-US" sz="2800" b="1" dirty="0" smtClean="0">
                <a:solidFill>
                  <a:srgbClr val="FF0000"/>
                </a:solidFill>
                <a:latin typeface="Times New Roman" pitchFamily="18" charset="0"/>
                <a:cs typeface="Times New Roman" pitchFamily="18" charset="0"/>
              </a:rPr>
              <a:t>STUDENTS</a:t>
            </a:r>
          </a:p>
          <a:p>
            <a:pPr algn="ctr"/>
            <a:endParaRPr lang="en-IN" sz="2800" b="1" dirty="0">
              <a:solidFill>
                <a:srgbClr val="FF0000"/>
              </a:solidFill>
              <a:latin typeface="Times New Roman" pitchFamily="18" charset="0"/>
              <a:cs typeface="Times New Roman" pitchFamily="18" charset="0"/>
            </a:endParaRPr>
          </a:p>
        </p:txBody>
      </p:sp>
      <p:sp>
        <p:nvSpPr>
          <p:cNvPr id="4" name="TextBox 3"/>
          <p:cNvSpPr txBox="1"/>
          <p:nvPr/>
        </p:nvSpPr>
        <p:spPr>
          <a:xfrm>
            <a:off x="348343" y="1600200"/>
            <a:ext cx="8382000" cy="3785652"/>
          </a:xfrm>
          <a:prstGeom prst="rect">
            <a:avLst/>
          </a:prstGeom>
          <a:noFill/>
        </p:spPr>
        <p:txBody>
          <a:bodyPr wrap="square" rtlCol="0">
            <a:spAutoFit/>
          </a:bodyPr>
          <a:lstStyle/>
          <a:p>
            <a:pPr marL="285750" indent="-285750">
              <a:buFont typeface="Wingdings" pitchFamily="2" charset="2"/>
              <a:buChar char="§"/>
            </a:pPr>
            <a:r>
              <a:rPr lang="en-US" sz="2400" dirty="0" smtClean="0">
                <a:solidFill>
                  <a:schemeClr val="bg2">
                    <a:lumMod val="10000"/>
                  </a:schemeClr>
                </a:solidFill>
                <a:latin typeface="Times New Roman" pitchFamily="18" charset="0"/>
                <a:cs typeface="Times New Roman" pitchFamily="18" charset="0"/>
              </a:rPr>
              <a:t>Students </a:t>
            </a:r>
            <a:r>
              <a:rPr lang="en-US" sz="2400" dirty="0">
                <a:solidFill>
                  <a:schemeClr val="bg2">
                    <a:lumMod val="10000"/>
                  </a:schemeClr>
                </a:solidFill>
                <a:latin typeface="Times New Roman" pitchFamily="18" charset="0"/>
                <a:cs typeface="Times New Roman" pitchFamily="18" charset="0"/>
              </a:rPr>
              <a:t>suffer from stress because of the </a:t>
            </a:r>
            <a:r>
              <a:rPr lang="en-US" sz="2400" b="1" dirty="0" smtClean="0">
                <a:solidFill>
                  <a:srgbClr val="00B050"/>
                </a:solidFill>
                <a:latin typeface="Times New Roman" pitchFamily="18" charset="0"/>
                <a:cs typeface="Times New Roman" pitchFamily="18" charset="0"/>
              </a:rPr>
              <a:t>ACADEMIC </a:t>
            </a:r>
            <a:r>
              <a:rPr lang="en-US" sz="2400" b="1" dirty="0" smtClean="0">
                <a:solidFill>
                  <a:srgbClr val="00B050"/>
                </a:solidFill>
                <a:latin typeface="Times New Roman" pitchFamily="18" charset="0"/>
                <a:cs typeface="Times New Roman" pitchFamily="18" charset="0"/>
              </a:rPr>
              <a:t>PRESSURE </a:t>
            </a:r>
            <a:r>
              <a:rPr lang="en-US" sz="2400" dirty="0" smtClean="0">
                <a:solidFill>
                  <a:schemeClr val="bg2">
                    <a:lumMod val="10000"/>
                  </a:schemeClr>
                </a:solidFill>
                <a:latin typeface="Times New Roman" pitchFamily="18" charset="0"/>
                <a:cs typeface="Times New Roman" pitchFamily="18" charset="0"/>
              </a:rPr>
              <a:t>whereby </a:t>
            </a:r>
            <a:r>
              <a:rPr lang="en-US" sz="2400" dirty="0">
                <a:solidFill>
                  <a:schemeClr val="bg2">
                    <a:lumMod val="10000"/>
                  </a:schemeClr>
                </a:solidFill>
                <a:latin typeface="Times New Roman" pitchFamily="18" charset="0"/>
                <a:cs typeface="Times New Roman" pitchFamily="18" charset="0"/>
              </a:rPr>
              <a:t>they are involved in tackling very difficult assignment. Also parents and teachers exert a lot of pressure on student to perform better. This makes them to work </a:t>
            </a:r>
            <a:r>
              <a:rPr lang="en-US" sz="2400" dirty="0" smtClean="0">
                <a:solidFill>
                  <a:schemeClr val="bg2">
                    <a:lumMod val="10000"/>
                  </a:schemeClr>
                </a:solidFill>
                <a:latin typeface="Times New Roman" pitchFamily="18" charset="0"/>
                <a:cs typeface="Times New Roman" pitchFamily="18" charset="0"/>
              </a:rPr>
              <a:t>tirelessly; </a:t>
            </a:r>
            <a:r>
              <a:rPr lang="en-US" sz="2400" dirty="0">
                <a:solidFill>
                  <a:schemeClr val="bg2">
                    <a:lumMod val="10000"/>
                  </a:schemeClr>
                </a:solidFill>
                <a:latin typeface="Times New Roman" pitchFamily="18" charset="0"/>
                <a:cs typeface="Times New Roman" pitchFamily="18" charset="0"/>
              </a:rPr>
              <a:t>a situation that ends up creating stress</a:t>
            </a:r>
            <a:r>
              <a:rPr lang="en-US" sz="2400" dirty="0" smtClean="0">
                <a:solidFill>
                  <a:schemeClr val="bg2">
                    <a:lumMod val="10000"/>
                  </a:schemeClr>
                </a:solidFill>
                <a:latin typeface="Times New Roman" pitchFamily="18" charset="0"/>
                <a:cs typeface="Times New Roman" pitchFamily="18" charset="0"/>
              </a:rPr>
              <a:t>.</a:t>
            </a:r>
          </a:p>
          <a:p>
            <a:r>
              <a:rPr lang="en-US" sz="2400" dirty="0">
                <a:solidFill>
                  <a:schemeClr val="tx2">
                    <a:lumMod val="50000"/>
                  </a:schemeClr>
                </a:solidFill>
                <a:latin typeface="Times New Roman" pitchFamily="18" charset="0"/>
                <a:cs typeface="Times New Roman" pitchFamily="18" charset="0"/>
              </a:rPr>
              <a:t> </a:t>
            </a:r>
            <a:endParaRPr lang="en-US" sz="2400" dirty="0" smtClean="0">
              <a:solidFill>
                <a:schemeClr val="tx2">
                  <a:lumMod val="50000"/>
                </a:schemeClr>
              </a:solidFill>
              <a:latin typeface="Times New Roman" pitchFamily="18" charset="0"/>
              <a:cs typeface="Times New Roman" pitchFamily="18" charset="0"/>
            </a:endParaRPr>
          </a:p>
          <a:p>
            <a:pPr marL="285750" indent="-285750">
              <a:buFont typeface="Wingdings" pitchFamily="2" charset="2"/>
              <a:buChar char="§"/>
            </a:pPr>
            <a:r>
              <a:rPr lang="en-US" sz="2400" dirty="0" smtClean="0">
                <a:solidFill>
                  <a:schemeClr val="bg2">
                    <a:lumMod val="10000"/>
                  </a:schemeClr>
                </a:solidFill>
                <a:latin typeface="Times New Roman" pitchFamily="18" charset="0"/>
                <a:cs typeface="Times New Roman" pitchFamily="18" charset="0"/>
              </a:rPr>
              <a:t>Some </a:t>
            </a:r>
            <a:r>
              <a:rPr lang="en-US" sz="2400" dirty="0">
                <a:solidFill>
                  <a:schemeClr val="bg2">
                    <a:lumMod val="10000"/>
                  </a:schemeClr>
                </a:solidFill>
                <a:latin typeface="Times New Roman" pitchFamily="18" charset="0"/>
                <a:cs typeface="Times New Roman" pitchFamily="18" charset="0"/>
              </a:rPr>
              <a:t>students find it difficult to accept the fact that they are moving to </a:t>
            </a:r>
            <a:r>
              <a:rPr lang="en-US" sz="2400" dirty="0" smtClean="0">
                <a:solidFill>
                  <a:schemeClr val="bg2">
                    <a:lumMod val="10000"/>
                  </a:schemeClr>
                </a:solidFill>
                <a:latin typeface="Times New Roman" pitchFamily="18" charset="0"/>
                <a:cs typeface="Times New Roman" pitchFamily="18" charset="0"/>
              </a:rPr>
              <a:t>college, as the </a:t>
            </a:r>
            <a:r>
              <a:rPr lang="en-US" sz="2400" b="1" dirty="0" smtClean="0">
                <a:solidFill>
                  <a:srgbClr val="00B050"/>
                </a:solidFill>
                <a:latin typeface="Times New Roman" pitchFamily="18" charset="0"/>
                <a:cs typeface="Times New Roman" pitchFamily="18" charset="0"/>
              </a:rPr>
              <a:t>ENVIRONMENT </a:t>
            </a:r>
            <a:r>
              <a:rPr lang="en-US" sz="2400" dirty="0" smtClean="0">
                <a:solidFill>
                  <a:schemeClr val="bg2">
                    <a:lumMod val="10000"/>
                  </a:schemeClr>
                </a:solidFill>
                <a:latin typeface="Times New Roman" pitchFamily="18" charset="0"/>
                <a:cs typeface="Times New Roman" pitchFamily="18" charset="0"/>
              </a:rPr>
              <a:t>there is very different from that of school. This </a:t>
            </a:r>
            <a:r>
              <a:rPr lang="en-US" sz="2400" dirty="0">
                <a:solidFill>
                  <a:schemeClr val="bg2">
                    <a:lumMod val="10000"/>
                  </a:schemeClr>
                </a:solidFill>
                <a:latin typeface="Times New Roman" pitchFamily="18" charset="0"/>
                <a:cs typeface="Times New Roman" pitchFamily="18" charset="0"/>
              </a:rPr>
              <a:t>even causes home sicknesses among the majority of the students</a:t>
            </a:r>
            <a:r>
              <a:rPr lang="en-US" sz="2400" dirty="0" smtClean="0">
                <a:solidFill>
                  <a:schemeClr val="bg2">
                    <a:lumMod val="10000"/>
                  </a:schemeClr>
                </a:solidFill>
              </a:rPr>
              <a:t>.</a:t>
            </a:r>
            <a:endParaRPr lang="en-US" sz="2400" dirty="0" smtClean="0">
              <a:solidFill>
                <a:schemeClr val="bg2">
                  <a:lumMod val="10000"/>
                </a:schemeClr>
              </a:solidFill>
            </a:endParaRPr>
          </a:p>
        </p:txBody>
      </p:sp>
    </p:spTree>
    <p:extLst>
      <p:ext uri="{BB962C8B-B14F-4D97-AF65-F5344CB8AC3E}">
        <p14:creationId xmlns:p14="http://schemas.microsoft.com/office/powerpoint/2010/main" val="158040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circle(in)">
                                      <p:cBhvr>
                                        <p:cTn id="11" dur="20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circle(in)">
                                      <p:cBhvr>
                                        <p:cTn id="16" dur="2000"/>
                                        <p:tgtEl>
                                          <p:spTgt spid="4">
                                            <p:txEl>
                                              <p:pRg st="1" end="1"/>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circle(in)">
                                      <p:cBhvr>
                                        <p:cTn id="19"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8305800" cy="6370975"/>
          </a:xfrm>
          <a:prstGeom prst="rect">
            <a:avLst/>
          </a:prstGeom>
          <a:noFill/>
        </p:spPr>
        <p:txBody>
          <a:bodyPr wrap="square" rtlCol="0">
            <a:spAutoFit/>
          </a:bodyPr>
          <a:lstStyle/>
          <a:p>
            <a:pPr marL="285750" indent="-285750">
              <a:buFont typeface="Wingdings" pitchFamily="2" charset="2"/>
              <a:buChar char="§"/>
            </a:pPr>
            <a:r>
              <a:rPr lang="en-US" sz="2400" b="1" dirty="0" smtClean="0">
                <a:solidFill>
                  <a:srgbClr val="00B050"/>
                </a:solidFill>
                <a:latin typeface="Times New Roman" pitchFamily="18" charset="0"/>
                <a:cs typeface="Times New Roman" pitchFamily="18" charset="0"/>
              </a:rPr>
              <a:t>PEER RELATIONSHIPS; </a:t>
            </a:r>
            <a:r>
              <a:rPr lang="en-US" sz="2400" dirty="0" smtClean="0">
                <a:solidFill>
                  <a:schemeClr val="bg2">
                    <a:lumMod val="10000"/>
                  </a:schemeClr>
                </a:solidFill>
                <a:latin typeface="Times New Roman" pitchFamily="18" charset="0"/>
                <a:cs typeface="Times New Roman" pitchFamily="18" charset="0"/>
              </a:rPr>
              <a:t>have </a:t>
            </a:r>
            <a:r>
              <a:rPr lang="en-US" sz="2400" dirty="0">
                <a:solidFill>
                  <a:schemeClr val="bg2">
                    <a:lumMod val="10000"/>
                  </a:schemeClr>
                </a:solidFill>
                <a:latin typeface="Times New Roman" pitchFamily="18" charset="0"/>
                <a:cs typeface="Times New Roman" pitchFamily="18" charset="0"/>
              </a:rPr>
              <a:t>been considered to cause stress, as they apply huge amount of pressure on  </a:t>
            </a:r>
            <a:r>
              <a:rPr lang="en-US" sz="2400" dirty="0" err="1">
                <a:solidFill>
                  <a:schemeClr val="bg2">
                    <a:lumMod val="10000"/>
                  </a:schemeClr>
                </a:solidFill>
                <a:latin typeface="Times New Roman" pitchFamily="18" charset="0"/>
                <a:cs typeface="Times New Roman" pitchFamily="18" charset="0"/>
              </a:rPr>
              <a:t>behaviour</a:t>
            </a:r>
            <a:r>
              <a:rPr lang="en-US" sz="2400" dirty="0">
                <a:solidFill>
                  <a:schemeClr val="bg2">
                    <a:lumMod val="10000"/>
                  </a:schemeClr>
                </a:solidFill>
                <a:latin typeface="Times New Roman" pitchFamily="18" charset="0"/>
                <a:cs typeface="Times New Roman" pitchFamily="18" charset="0"/>
              </a:rPr>
              <a:t>, dressing code, music choice of friends among other factors</a:t>
            </a:r>
            <a:r>
              <a:rPr lang="en-US" sz="2400" dirty="0" smtClean="0">
                <a:solidFill>
                  <a:schemeClr val="bg2">
                    <a:lumMod val="10000"/>
                  </a:schemeClr>
                </a:solidFill>
                <a:latin typeface="Times New Roman" pitchFamily="18" charset="0"/>
                <a:cs typeface="Times New Roman" pitchFamily="18" charset="0"/>
              </a:rPr>
              <a:t>.</a:t>
            </a:r>
          </a:p>
          <a:p>
            <a:endParaRPr lang="en-US" sz="2400" dirty="0">
              <a:solidFill>
                <a:schemeClr val="bg2">
                  <a:lumMod val="10000"/>
                </a:schemeClr>
              </a:solidFill>
              <a:latin typeface="Times New Roman" pitchFamily="18" charset="0"/>
              <a:cs typeface="Times New Roman" pitchFamily="18" charset="0"/>
            </a:endParaRPr>
          </a:p>
          <a:p>
            <a:pPr marL="285750" indent="-285750">
              <a:buFont typeface="Wingdings" pitchFamily="2" charset="2"/>
              <a:buChar char="§"/>
            </a:pPr>
            <a:r>
              <a:rPr lang="en-US" sz="2400" b="1" dirty="0" smtClean="0">
                <a:solidFill>
                  <a:srgbClr val="00B050"/>
                </a:solidFill>
                <a:latin typeface="Times New Roman" pitchFamily="18" charset="0"/>
                <a:cs typeface="Times New Roman" pitchFamily="18" charset="0"/>
              </a:rPr>
              <a:t>FINANCIAL STRESS;</a:t>
            </a:r>
            <a:r>
              <a:rPr lang="en-US" sz="2400" dirty="0" smtClean="0">
                <a:solidFill>
                  <a:schemeClr val="bg2">
                    <a:lumMod val="10000"/>
                  </a:schemeClr>
                </a:solidFill>
                <a:latin typeface="Times New Roman" pitchFamily="18" charset="0"/>
                <a:cs typeface="Times New Roman" pitchFamily="18" charset="0"/>
              </a:rPr>
              <a:t> </a:t>
            </a:r>
            <a:r>
              <a:rPr lang="en-US" sz="2400" dirty="0">
                <a:solidFill>
                  <a:schemeClr val="bg2">
                    <a:lumMod val="10000"/>
                  </a:schemeClr>
                </a:solidFill>
                <a:latin typeface="Times New Roman" pitchFamily="18" charset="0"/>
                <a:cs typeface="Times New Roman" pitchFamily="18" charset="0"/>
              </a:rPr>
              <a:t>Research indicates that students also get stressed because of lack of money. They tend to worry more about raising money for their tuition fee and scholarships</a:t>
            </a:r>
            <a:r>
              <a:rPr lang="en-US" sz="2400" dirty="0" smtClean="0">
                <a:solidFill>
                  <a:schemeClr val="bg2">
                    <a:lumMod val="10000"/>
                  </a:schemeClr>
                </a:solidFill>
                <a:latin typeface="Times New Roman" pitchFamily="18" charset="0"/>
                <a:cs typeface="Times New Roman" pitchFamily="18" charset="0"/>
              </a:rPr>
              <a:t>.</a:t>
            </a:r>
          </a:p>
          <a:p>
            <a:endParaRPr lang="en-US" sz="2400" dirty="0">
              <a:solidFill>
                <a:schemeClr val="bg2">
                  <a:lumMod val="10000"/>
                </a:schemeClr>
              </a:solidFill>
              <a:latin typeface="Times New Roman" pitchFamily="18" charset="0"/>
              <a:cs typeface="Times New Roman" pitchFamily="18" charset="0"/>
            </a:endParaRPr>
          </a:p>
          <a:p>
            <a:pPr marL="285750" indent="-285750">
              <a:buFont typeface="Wingdings" pitchFamily="2" charset="2"/>
              <a:buChar char="§"/>
            </a:pPr>
            <a:r>
              <a:rPr lang="en-US" sz="2400" b="1" dirty="0" smtClean="0">
                <a:solidFill>
                  <a:srgbClr val="00B050"/>
                </a:solidFill>
                <a:latin typeface="Times New Roman" pitchFamily="18" charset="0"/>
                <a:cs typeface="Times New Roman" pitchFamily="18" charset="0"/>
              </a:rPr>
              <a:t>UNHEALTHY COMPETITION; </a:t>
            </a:r>
            <a:r>
              <a:rPr lang="en-US" sz="2400" dirty="0">
                <a:solidFill>
                  <a:schemeClr val="bg2">
                    <a:lumMod val="10000"/>
                  </a:schemeClr>
                </a:solidFill>
                <a:latin typeface="Times New Roman" pitchFamily="18" charset="0"/>
                <a:cs typeface="Times New Roman" pitchFamily="18" charset="0"/>
              </a:rPr>
              <a:t>When the healthy competition among students turns unhealthy which raises eyebrow that brings feelings of resentment and jealousy ends up adding stress to the student.</a:t>
            </a:r>
          </a:p>
          <a:p>
            <a:pPr marL="285750" indent="-285750">
              <a:buFont typeface="Wingdings" pitchFamily="2" charset="2"/>
              <a:buChar char="§"/>
            </a:pPr>
            <a:endParaRPr lang="en-US" sz="2400" dirty="0">
              <a:solidFill>
                <a:schemeClr val="bg2">
                  <a:lumMod val="10000"/>
                </a:schemeClr>
              </a:solidFill>
              <a:latin typeface="Times New Roman" pitchFamily="18" charset="0"/>
              <a:cs typeface="Times New Roman" pitchFamily="18" charset="0"/>
            </a:endParaRPr>
          </a:p>
          <a:p>
            <a:pPr marL="285750" indent="-285750">
              <a:buFont typeface="Wingdings" pitchFamily="2" charset="2"/>
              <a:buChar char="§"/>
            </a:pPr>
            <a:endParaRPr lang="en-US" sz="2400" dirty="0">
              <a:solidFill>
                <a:schemeClr val="bg2">
                  <a:lumMod val="10000"/>
                </a:schemeClr>
              </a:solidFill>
              <a:latin typeface="Times New Roman" pitchFamily="18" charset="0"/>
              <a:cs typeface="Times New Roman" pitchFamily="18" charset="0"/>
            </a:endParaRPr>
          </a:p>
          <a:p>
            <a:pPr marL="285750" indent="-285750">
              <a:buFont typeface="Wingdings" pitchFamily="2" charset="2"/>
              <a:buChar char="§"/>
            </a:pPr>
            <a:endParaRPr lang="en-US" sz="2400" dirty="0">
              <a:solidFill>
                <a:schemeClr val="bg2">
                  <a:lumMod val="10000"/>
                </a:schemeClr>
              </a:solidFill>
              <a:latin typeface="Times New Roman" pitchFamily="18" charset="0"/>
              <a:cs typeface="Times New Roman" pitchFamily="18" charset="0"/>
            </a:endParaRPr>
          </a:p>
          <a:p>
            <a:pPr marL="285750" indent="-285750">
              <a:buFont typeface="Wingdings" pitchFamily="2" charset="2"/>
              <a:buChar char="§"/>
            </a:pPr>
            <a:endParaRPr lang="en-US" sz="24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687565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rms response chart. Question title: Age. Number of responses: 50 respon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7162800" cy="2828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rms response chart. Question title: Location. Number of responses: 50 respon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581400"/>
            <a:ext cx="7391400" cy="28289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09800" y="381000"/>
            <a:ext cx="6781800" cy="707886"/>
          </a:xfrm>
          <a:prstGeom prst="rect">
            <a:avLst/>
          </a:prstGeom>
          <a:noFill/>
        </p:spPr>
        <p:txBody>
          <a:bodyPr wrap="square" rtlCol="0">
            <a:spAutoFit/>
          </a:bodyPr>
          <a:lstStyle/>
          <a:p>
            <a:r>
              <a:rPr lang="en-US" sz="4000" b="1" dirty="0" smtClean="0">
                <a:solidFill>
                  <a:srgbClr val="FF0000"/>
                </a:solidFill>
                <a:latin typeface="Times New Roman" pitchFamily="18" charset="0"/>
                <a:cs typeface="Times New Roman" pitchFamily="18" charset="0"/>
              </a:rPr>
              <a:t>RESULT</a:t>
            </a:r>
            <a:endParaRPr lang="en-IN" sz="40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25226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circle(in)">
                                      <p:cBhvr>
                                        <p:cTn id="11" dur="20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1028"/>
                                        </p:tgtEl>
                                        <p:attrNameLst>
                                          <p:attrName>style.visibility</p:attrName>
                                        </p:attrNameLst>
                                      </p:cBhvr>
                                      <p:to>
                                        <p:strVal val="visible"/>
                                      </p:to>
                                    </p:set>
                                    <p:animEffect transition="in" filter="circle(in)">
                                      <p:cBhvr>
                                        <p:cTn id="16" dur="2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orms response chart. Question title: Gender. Number of responses: 50 respon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572" y="381000"/>
            <a:ext cx="6912428" cy="28289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orms response chart. Question title: I feel extremely stressed at work. Number of responses: 50 respon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177268"/>
            <a:ext cx="8077200" cy="250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73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ircle(in)">
                                      <p:cBhvr>
                                        <p:cTn id="7" dur="20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circle(in)">
                                      <p:cBhvr>
                                        <p:cTn id="12" dur="2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Forms response chart. Question title: I'm regularly facing conflicts leading to stress at work.. Number of responses: 50 respon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956" y="327253"/>
            <a:ext cx="7046686" cy="250507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Forms response chart. Question title: Whenever I'm stressed, I start doing something else like pursuing a hobby.. Number of responses: 50 respons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3505200"/>
            <a:ext cx="6629399" cy="2478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60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circle(in)">
                                      <p:cBhvr>
                                        <p:cTn id="12"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Forms response chart. Question title: I believe stress is largely individualistic in nature.. Number of responses: 50 respon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89856"/>
            <a:ext cx="6781800" cy="2710543"/>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Forms response chart. Question title: Acccording to me, causes of stress are interpersonal differences.. Number of responses: 50 respon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200399"/>
            <a:ext cx="7434978" cy="2629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21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circle(in)">
                                      <p:cBhvr>
                                        <p:cTn id="12"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orms response chart. Question title: I think stress can be managed by changing the direction of mind like reading a good book..... Number of responses: 50 respon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533400"/>
            <a:ext cx="7086600" cy="250507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Forms response chart. Question title: Handling stress is very important for everyone.. Number of responses: 50 respon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276600"/>
            <a:ext cx="7467600" cy="250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00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circle(in)">
                                      <p:cBhvr>
                                        <p:cTn id="7" dur="20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circle(in)">
                                      <p:cBhvr>
                                        <p:cTn id="12" dur="20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370171"/>
            <a:ext cx="4953000" cy="584775"/>
          </a:xfrm>
          <a:prstGeom prst="rect">
            <a:avLst/>
          </a:prstGeom>
          <a:noFill/>
        </p:spPr>
        <p:txBody>
          <a:bodyPr wrap="square" rtlCol="0">
            <a:spAutoFit/>
          </a:bodyPr>
          <a:lstStyle/>
          <a:p>
            <a:pPr algn="ctr"/>
            <a:r>
              <a:rPr lang="en-US" sz="3200" b="1" dirty="0" smtClean="0">
                <a:solidFill>
                  <a:srgbClr val="FF0000"/>
                </a:solidFill>
                <a:latin typeface="Times New Roman" pitchFamily="18" charset="0"/>
                <a:cs typeface="Times New Roman" pitchFamily="18" charset="0"/>
              </a:rPr>
              <a:t>CONCLUSION</a:t>
            </a:r>
            <a:endParaRPr lang="en-IN" sz="3200" b="1" dirty="0">
              <a:solidFill>
                <a:srgbClr val="FF0000"/>
              </a:solidFill>
              <a:latin typeface="Times New Roman" pitchFamily="18" charset="0"/>
              <a:cs typeface="Times New Roman" pitchFamily="18" charset="0"/>
            </a:endParaRPr>
          </a:p>
        </p:txBody>
      </p:sp>
      <p:sp>
        <p:nvSpPr>
          <p:cNvPr id="4" name="TextBox 3"/>
          <p:cNvSpPr txBox="1"/>
          <p:nvPr/>
        </p:nvSpPr>
        <p:spPr>
          <a:xfrm>
            <a:off x="350520" y="954946"/>
            <a:ext cx="8610600" cy="5632311"/>
          </a:xfrm>
          <a:prstGeom prst="rect">
            <a:avLst/>
          </a:prstGeom>
          <a:noFill/>
        </p:spPr>
        <p:txBody>
          <a:bodyPr wrap="square" rtlCol="0">
            <a:spAutoFit/>
          </a:bodyPr>
          <a:lstStyle/>
          <a:p>
            <a:r>
              <a:rPr lang="en-US" dirty="0" smtClean="0"/>
              <a:t> </a:t>
            </a:r>
            <a:r>
              <a:rPr lang="en-US" sz="2400" dirty="0" smtClean="0"/>
              <a:t>The following observations were made through survey:</a:t>
            </a:r>
          </a:p>
          <a:p>
            <a:pPr marL="285750" indent="-285750">
              <a:buFont typeface="Wingdings" pitchFamily="2" charset="2"/>
              <a:buChar char="Ø"/>
            </a:pPr>
            <a:r>
              <a:rPr lang="en-US" sz="2400" dirty="0" smtClean="0"/>
              <a:t>Majority students were from New Delhi.</a:t>
            </a:r>
          </a:p>
          <a:p>
            <a:pPr marL="285750" indent="-285750">
              <a:buFont typeface="Wingdings" pitchFamily="2" charset="2"/>
              <a:buChar char="Ø"/>
            </a:pPr>
            <a:r>
              <a:rPr lang="en-US" sz="2400" dirty="0" smtClean="0"/>
              <a:t>There were total 41 females and 9 males whose response were recorded.</a:t>
            </a:r>
          </a:p>
          <a:p>
            <a:pPr marL="285750" indent="-285750">
              <a:buFont typeface="Wingdings" pitchFamily="2" charset="2"/>
              <a:buChar char="Ø"/>
            </a:pPr>
            <a:r>
              <a:rPr lang="en-US" sz="2400" dirty="0" smtClean="0"/>
              <a:t>Majority students were 18 years old whereas the minority were of age 17, 23 and 27.</a:t>
            </a:r>
          </a:p>
          <a:p>
            <a:pPr marL="285750" indent="-285750">
              <a:buFont typeface="Wingdings" pitchFamily="2" charset="2"/>
              <a:buChar char="Ø"/>
            </a:pPr>
            <a:r>
              <a:rPr lang="en-US" sz="2400" dirty="0" smtClean="0"/>
              <a:t>20% of the population in the survey felt extremely stressed at work.</a:t>
            </a:r>
          </a:p>
          <a:p>
            <a:pPr marL="285750" indent="-285750">
              <a:buFont typeface="Wingdings" pitchFamily="2" charset="2"/>
              <a:buChar char="Ø"/>
            </a:pPr>
            <a:r>
              <a:rPr lang="en-US" sz="2400" dirty="0" smtClean="0"/>
              <a:t>18% were facing conflicts leading to stress at work.</a:t>
            </a:r>
          </a:p>
          <a:p>
            <a:pPr marL="285750" indent="-285750">
              <a:buFont typeface="Wingdings" pitchFamily="2" charset="2"/>
              <a:buChar char="Ø"/>
            </a:pPr>
            <a:r>
              <a:rPr lang="en-US" sz="2400" dirty="0" smtClean="0"/>
              <a:t>62% agreed with pursuing a hobby when stressed.</a:t>
            </a:r>
          </a:p>
          <a:p>
            <a:pPr marL="285750" indent="-285750">
              <a:buFont typeface="Wingdings" pitchFamily="2" charset="2"/>
              <a:buChar char="Ø"/>
            </a:pPr>
            <a:r>
              <a:rPr lang="en-US" sz="2400" dirty="0" smtClean="0"/>
              <a:t>64% believed stress is largely individualistic in nature.</a:t>
            </a:r>
          </a:p>
          <a:p>
            <a:pPr marL="285750" indent="-285750">
              <a:buFont typeface="Wingdings" pitchFamily="2" charset="2"/>
              <a:buChar char="Ø"/>
            </a:pPr>
            <a:r>
              <a:rPr lang="en-US" sz="2400" dirty="0" smtClean="0"/>
              <a:t>40% felt stress was caused by interpersonal differences.</a:t>
            </a:r>
          </a:p>
          <a:p>
            <a:pPr marL="285750" indent="-285750">
              <a:buFont typeface="Wingdings" pitchFamily="2" charset="2"/>
              <a:buChar char="Ø"/>
            </a:pPr>
            <a:r>
              <a:rPr lang="en-US" sz="2400" dirty="0" smtClean="0"/>
              <a:t>62% believed, handling stress is very important for everyone.</a:t>
            </a:r>
          </a:p>
          <a:p>
            <a:endParaRPr lang="en-IN" sz="2400" dirty="0"/>
          </a:p>
        </p:txBody>
      </p:sp>
    </p:spTree>
    <p:extLst>
      <p:ext uri="{BB962C8B-B14F-4D97-AF65-F5344CB8AC3E}">
        <p14:creationId xmlns:p14="http://schemas.microsoft.com/office/powerpoint/2010/main" val="337957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circle(in)">
                                      <p:cBhvr>
                                        <p:cTn id="11" dur="2000"/>
                                        <p:tgtEl>
                                          <p:spTgt spid="4">
                                            <p:txEl>
                                              <p:pRg st="0" end="0"/>
                                            </p:txEl>
                                          </p:spTgt>
                                        </p:tgtEl>
                                      </p:cBhvr>
                                    </p:animEffect>
                                  </p:childTnLst>
                                </p:cTn>
                              </p:par>
                              <p:par>
                                <p:cTn id="12" presetID="6" presetClass="entr" presetSubtype="16" fill="hold"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circle(in)">
                                      <p:cBhvr>
                                        <p:cTn id="14" dur="2000"/>
                                        <p:tgtEl>
                                          <p:spTgt spid="4">
                                            <p:txEl>
                                              <p:pRg st="1" end="1"/>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ircle(in)">
                                      <p:cBhvr>
                                        <p:cTn id="17" dur="2000"/>
                                        <p:tgtEl>
                                          <p:spTgt spid="4">
                                            <p:txEl>
                                              <p:pRg st="2" end="2"/>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circle(in)">
                                      <p:cBhvr>
                                        <p:cTn id="20" dur="2000"/>
                                        <p:tgtEl>
                                          <p:spTgt spid="4">
                                            <p:txEl>
                                              <p:pRg st="3" end="3"/>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circle(in)">
                                      <p:cBhvr>
                                        <p:cTn id="23" dur="2000"/>
                                        <p:tgtEl>
                                          <p:spTgt spid="4">
                                            <p:txEl>
                                              <p:pRg st="4" end="4"/>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circle(in)">
                                      <p:cBhvr>
                                        <p:cTn id="26" dur="2000"/>
                                        <p:tgtEl>
                                          <p:spTgt spid="4">
                                            <p:txEl>
                                              <p:pRg st="5" end="5"/>
                                            </p:txEl>
                                          </p:spTgt>
                                        </p:tgtEl>
                                      </p:cBhvr>
                                    </p:animEffect>
                                  </p:childTnLst>
                                </p:cTn>
                              </p:par>
                              <p:par>
                                <p:cTn id="27" presetID="6" presetClass="entr" presetSubtype="16"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circle(in)">
                                      <p:cBhvr>
                                        <p:cTn id="29" dur="2000"/>
                                        <p:tgtEl>
                                          <p:spTgt spid="4">
                                            <p:txEl>
                                              <p:pRg st="6" end="6"/>
                                            </p:txEl>
                                          </p:spTgt>
                                        </p:tgtEl>
                                      </p:cBhvr>
                                    </p:animEffect>
                                  </p:childTnLst>
                                </p:cTn>
                              </p:par>
                              <p:par>
                                <p:cTn id="30" presetID="6" presetClass="entr" presetSubtype="16" fill="hold"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circle(in)">
                                      <p:cBhvr>
                                        <p:cTn id="32" dur="2000"/>
                                        <p:tgtEl>
                                          <p:spTgt spid="4">
                                            <p:txEl>
                                              <p:pRg st="7" end="7"/>
                                            </p:txEl>
                                          </p:spTgt>
                                        </p:tgtEl>
                                      </p:cBhvr>
                                    </p:animEffect>
                                  </p:childTnLst>
                                </p:cTn>
                              </p:par>
                              <p:par>
                                <p:cTn id="33" presetID="6" presetClass="entr" presetSubtype="16"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circle(in)">
                                      <p:cBhvr>
                                        <p:cTn id="35" dur="2000"/>
                                        <p:tgtEl>
                                          <p:spTgt spid="4">
                                            <p:txEl>
                                              <p:pRg st="8" end="8"/>
                                            </p:txEl>
                                          </p:spTgt>
                                        </p:tgtEl>
                                      </p:cBhvr>
                                    </p:animEffect>
                                  </p:childTnLst>
                                </p:cTn>
                              </p:par>
                              <p:par>
                                <p:cTn id="36" presetID="6" presetClass="entr" presetSubtype="16" fill="hold"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circle(in)">
                                      <p:cBhvr>
                                        <p:cTn id="38" dur="20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499776"/>
            <a:ext cx="5334000" cy="646331"/>
          </a:xfrm>
          <a:prstGeom prst="rect">
            <a:avLst/>
          </a:prstGeom>
          <a:noFill/>
        </p:spPr>
        <p:txBody>
          <a:bodyPr wrap="square" rtlCol="0">
            <a:spAutoFit/>
          </a:bodyPr>
          <a:lstStyle/>
          <a:p>
            <a:pPr algn="ctr"/>
            <a:r>
              <a:rPr lang="en-US" sz="3600" b="1" dirty="0" smtClean="0">
                <a:solidFill>
                  <a:srgbClr val="FF0000"/>
                </a:solidFill>
                <a:latin typeface="Times New Roman" pitchFamily="18" charset="0"/>
                <a:cs typeface="Times New Roman" pitchFamily="18" charset="0"/>
              </a:rPr>
              <a:t>BIBLIOGRAPHY</a:t>
            </a:r>
            <a:endParaRPr lang="en-IN" sz="3600" b="1" dirty="0">
              <a:solidFill>
                <a:srgbClr val="FF0000"/>
              </a:solidFill>
              <a:latin typeface="Times New Roman" pitchFamily="18" charset="0"/>
              <a:cs typeface="Times New Roman" pitchFamily="18" charset="0"/>
            </a:endParaRPr>
          </a:p>
        </p:txBody>
      </p:sp>
      <p:sp>
        <p:nvSpPr>
          <p:cNvPr id="3" name="TextBox 2"/>
          <p:cNvSpPr txBox="1"/>
          <p:nvPr/>
        </p:nvSpPr>
        <p:spPr>
          <a:xfrm>
            <a:off x="685800" y="1600200"/>
            <a:ext cx="6934200" cy="2031325"/>
          </a:xfrm>
          <a:prstGeom prst="rect">
            <a:avLst/>
          </a:prstGeom>
          <a:noFill/>
        </p:spPr>
        <p:txBody>
          <a:bodyPr wrap="square" rtlCol="0">
            <a:spAutoFit/>
          </a:bodyPr>
          <a:lstStyle/>
          <a:p>
            <a:pPr marL="285750" indent="-285750">
              <a:buFont typeface="Wingdings" pitchFamily="2" charset="2"/>
              <a:buChar char="v"/>
            </a:pPr>
            <a:r>
              <a:rPr lang="en-IN" dirty="0">
                <a:hlinkClick r:id="rId3"/>
              </a:rPr>
              <a:t>https://</a:t>
            </a:r>
            <a:r>
              <a:rPr lang="en-IN" dirty="0" smtClean="0">
                <a:hlinkClick r:id="rId3"/>
              </a:rPr>
              <a:t>www.smulweb.nl/blog/post/18-common-causes-stress-students</a:t>
            </a:r>
            <a:endParaRPr lang="en-IN" dirty="0" smtClean="0"/>
          </a:p>
          <a:p>
            <a:pPr marL="285750" indent="-285750">
              <a:buFont typeface="Wingdings" pitchFamily="2" charset="2"/>
              <a:buChar char="v"/>
            </a:pPr>
            <a:r>
              <a:rPr lang="en-IN" dirty="0">
                <a:hlinkClick r:id="rId4"/>
              </a:rPr>
              <a:t>https://www.questionpro.com/blog/quantitative-research</a:t>
            </a:r>
            <a:r>
              <a:rPr lang="en-IN" dirty="0" smtClean="0">
                <a:hlinkClick r:id="rId4"/>
              </a:rPr>
              <a:t>/</a:t>
            </a:r>
            <a:endParaRPr lang="en-IN" dirty="0" smtClean="0"/>
          </a:p>
          <a:p>
            <a:pPr marL="285750" indent="-285750">
              <a:buFont typeface="Wingdings" pitchFamily="2" charset="2"/>
              <a:buChar char="v"/>
            </a:pPr>
            <a:r>
              <a:rPr lang="en-IN" dirty="0">
                <a:hlinkClick r:id="rId5"/>
              </a:rPr>
              <a:t>https://scholar.google.com</a:t>
            </a:r>
            <a:r>
              <a:rPr lang="en-IN" dirty="0" smtClean="0">
                <a:hlinkClick r:id="rId5"/>
              </a:rPr>
              <a:t>/</a:t>
            </a:r>
            <a:endParaRPr lang="en-IN" dirty="0" smtClean="0"/>
          </a:p>
          <a:p>
            <a:pPr marL="285750" indent="-285750">
              <a:buFont typeface="Wingdings" pitchFamily="2" charset="2"/>
              <a:buChar char="v"/>
            </a:pPr>
            <a:r>
              <a:rPr lang="en-US" dirty="0">
                <a:hlinkClick r:id="rId6"/>
              </a:rPr>
              <a:t>Stress - Why It Happens and Common Causes (webmd.com)</a:t>
            </a:r>
            <a:endParaRPr lang="en-IN" dirty="0" smtClean="0"/>
          </a:p>
          <a:p>
            <a:pPr marL="285750" indent="-285750">
              <a:buFont typeface="Wingdings" pitchFamily="2" charset="2"/>
              <a:buChar char="v"/>
            </a:pPr>
            <a:endParaRPr lang="en-US" dirty="0" smtClean="0"/>
          </a:p>
          <a:p>
            <a:pPr marL="285750" indent="-285750">
              <a:buFont typeface="Wingdings" pitchFamily="2" charset="2"/>
              <a:buChar char="v"/>
            </a:pPr>
            <a:endParaRPr lang="en-IN" dirty="0" smtClean="0"/>
          </a:p>
        </p:txBody>
      </p:sp>
    </p:spTree>
    <p:extLst>
      <p:ext uri="{BB962C8B-B14F-4D97-AF65-F5344CB8AC3E}">
        <p14:creationId xmlns:p14="http://schemas.microsoft.com/office/powerpoint/2010/main" val="405626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ircle(in)">
                                      <p:cBhvr>
                                        <p:cTn id="11" dur="2000"/>
                                        <p:tgtEl>
                                          <p:spTgt spid="3">
                                            <p:txEl>
                                              <p:pRg st="0" end="0"/>
                                            </p:txEl>
                                          </p:spTgt>
                                        </p:tgtEl>
                                      </p:cBhvr>
                                    </p:animEffect>
                                  </p:childTnLst>
                                </p:cTn>
                              </p:par>
                              <p:par>
                                <p:cTn id="12" presetID="6" presetClass="entr" presetSubtype="16"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circle(in)">
                                      <p:cBhvr>
                                        <p:cTn id="14" dur="2000"/>
                                        <p:tgtEl>
                                          <p:spTgt spid="3">
                                            <p:txEl>
                                              <p:pRg st="1" end="1"/>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ircle(in)">
                                      <p:cBhvr>
                                        <p:cTn id="20"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2505670"/>
            <a:ext cx="4791697" cy="923330"/>
          </a:xfrm>
          <a:prstGeom prst="rect">
            <a:avLst/>
          </a:prstGeom>
          <a:noFill/>
        </p:spPr>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189434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607367"/>
            <a:ext cx="3886200" cy="523220"/>
          </a:xfrm>
          <a:prstGeom prst="rect">
            <a:avLst/>
          </a:prstGeom>
          <a:noFill/>
        </p:spPr>
        <p:txBody>
          <a:bodyPr wrap="square" rtlCol="0">
            <a:spAutoFit/>
          </a:bodyPr>
          <a:lstStyle/>
          <a:p>
            <a:pPr algn="ctr"/>
            <a:r>
              <a:rPr lang="en-US" sz="2800" b="1" dirty="0" smtClean="0">
                <a:solidFill>
                  <a:srgbClr val="FF0000"/>
                </a:solidFill>
                <a:latin typeface="Times New Roman" pitchFamily="18" charset="0"/>
                <a:cs typeface="Times New Roman" pitchFamily="18" charset="0"/>
              </a:rPr>
              <a:t>INTRODUCTION</a:t>
            </a:r>
            <a:endParaRPr lang="en-IN" sz="2800" b="1" dirty="0">
              <a:solidFill>
                <a:srgbClr val="FF0000"/>
              </a:solidFill>
              <a:latin typeface="Times New Roman" pitchFamily="18" charset="0"/>
              <a:cs typeface="Times New Roman" pitchFamily="18" charset="0"/>
            </a:endParaRPr>
          </a:p>
        </p:txBody>
      </p:sp>
      <p:sp>
        <p:nvSpPr>
          <p:cNvPr id="6" name="TextBox 5"/>
          <p:cNvSpPr txBox="1"/>
          <p:nvPr/>
        </p:nvSpPr>
        <p:spPr>
          <a:xfrm>
            <a:off x="304800" y="1597967"/>
            <a:ext cx="8534400" cy="4154984"/>
          </a:xfrm>
          <a:prstGeom prst="rect">
            <a:avLst/>
          </a:prstGeom>
          <a:noFill/>
        </p:spPr>
        <p:txBody>
          <a:bodyPr wrap="square" rtlCol="0">
            <a:spAutoFit/>
          </a:bodyPr>
          <a:lstStyle/>
          <a:p>
            <a:r>
              <a:rPr lang="en-US" sz="2400" b="1" dirty="0" smtClean="0">
                <a:solidFill>
                  <a:srgbClr val="00B050"/>
                </a:solidFill>
                <a:latin typeface="Times New Roman" pitchFamily="18" charset="0"/>
                <a:cs typeface="Times New Roman" pitchFamily="18" charset="0"/>
              </a:rPr>
              <a:t>WHAT IS STRESS?</a:t>
            </a:r>
          </a:p>
          <a:p>
            <a:pPr marL="342900" indent="-342900">
              <a:buFont typeface="Wingdings" pitchFamily="2" charset="2"/>
              <a:buChar char="Ø"/>
            </a:pPr>
            <a:r>
              <a:rPr lang="en-US" sz="2400" dirty="0">
                <a:solidFill>
                  <a:schemeClr val="bg2">
                    <a:lumMod val="10000"/>
                  </a:schemeClr>
                </a:solidFill>
              </a:rPr>
              <a:t>Stress is your body’s reaction to pressure from a certain situation or event. It can be a physical, mental, or emotional </a:t>
            </a:r>
            <a:r>
              <a:rPr lang="en-US" sz="2400" dirty="0" smtClean="0">
                <a:solidFill>
                  <a:schemeClr val="bg2">
                    <a:lumMod val="10000"/>
                  </a:schemeClr>
                </a:solidFill>
              </a:rPr>
              <a:t>reaction.</a:t>
            </a:r>
          </a:p>
          <a:p>
            <a:pPr marL="342900" indent="-342900">
              <a:buFont typeface="Wingdings" pitchFamily="2" charset="2"/>
              <a:buChar char="Ø"/>
            </a:pPr>
            <a:r>
              <a:rPr lang="en-US" sz="2400" dirty="0" smtClean="0">
                <a:solidFill>
                  <a:schemeClr val="bg2">
                    <a:lumMod val="10000"/>
                  </a:schemeClr>
                </a:solidFill>
              </a:rPr>
              <a:t>We </a:t>
            </a:r>
            <a:r>
              <a:rPr lang="en-US" sz="2400" dirty="0">
                <a:solidFill>
                  <a:schemeClr val="bg2">
                    <a:lumMod val="10000"/>
                  </a:schemeClr>
                </a:solidFill>
              </a:rPr>
              <a:t>all deal with </a:t>
            </a:r>
            <a:r>
              <a:rPr lang="en-US" sz="2400" dirty="0" smtClean="0">
                <a:solidFill>
                  <a:schemeClr val="bg2">
                    <a:lumMod val="10000"/>
                  </a:schemeClr>
                </a:solidFill>
                <a:latin typeface="Times New Roman" pitchFamily="18" charset="0"/>
                <a:cs typeface="Times New Roman" pitchFamily="18" charset="0"/>
              </a:rPr>
              <a:t>stress</a:t>
            </a:r>
            <a:r>
              <a:rPr lang="en-US" sz="2400" dirty="0">
                <a:solidFill>
                  <a:schemeClr val="bg2">
                    <a:lumMod val="10000"/>
                  </a:schemeClr>
                </a:solidFill>
              </a:rPr>
              <a:t> at some point in our lives. Maybe it’s </a:t>
            </a:r>
            <a:r>
              <a:rPr lang="en-US" sz="2400" dirty="0" smtClean="0">
                <a:solidFill>
                  <a:schemeClr val="bg2">
                    <a:lumMod val="10000"/>
                  </a:schemeClr>
                </a:solidFill>
              </a:rPr>
              <a:t>the career, interpersonal relationships and financial issues etc. These </a:t>
            </a:r>
            <a:r>
              <a:rPr lang="en-US" sz="2400" dirty="0">
                <a:solidFill>
                  <a:schemeClr val="bg2">
                    <a:lumMod val="10000"/>
                  </a:schemeClr>
                </a:solidFill>
              </a:rPr>
              <a:t>are common </a:t>
            </a:r>
            <a:r>
              <a:rPr lang="en-US" sz="2400" dirty="0" smtClean="0">
                <a:solidFill>
                  <a:schemeClr val="bg2">
                    <a:lumMod val="10000"/>
                  </a:schemeClr>
                </a:solidFill>
              </a:rPr>
              <a:t>triggers.</a:t>
            </a:r>
          </a:p>
          <a:p>
            <a:pPr marL="342900" indent="-342900">
              <a:buFont typeface="Wingdings" pitchFamily="2" charset="2"/>
              <a:buChar char="Ø"/>
            </a:pPr>
            <a:r>
              <a:rPr lang="en-US" sz="2400" dirty="0" smtClean="0">
                <a:solidFill>
                  <a:schemeClr val="bg2">
                    <a:lumMod val="10000"/>
                  </a:schemeClr>
                </a:solidFill>
              </a:rPr>
              <a:t>Not </a:t>
            </a:r>
            <a:r>
              <a:rPr lang="en-US" sz="2400" dirty="0">
                <a:solidFill>
                  <a:schemeClr val="bg2">
                    <a:lumMod val="10000"/>
                  </a:schemeClr>
                </a:solidFill>
              </a:rPr>
              <a:t>all </a:t>
            </a:r>
            <a:r>
              <a:rPr lang="en-US" sz="2400" dirty="0" smtClean="0">
                <a:solidFill>
                  <a:schemeClr val="bg2">
                    <a:lumMod val="10000"/>
                  </a:schemeClr>
                </a:solidFill>
              </a:rPr>
              <a:t>stress</a:t>
            </a:r>
            <a:r>
              <a:rPr lang="en-US" sz="2400" dirty="0">
                <a:solidFill>
                  <a:schemeClr val="bg2">
                    <a:lumMod val="10000"/>
                  </a:schemeClr>
                </a:solidFill>
              </a:rPr>
              <a:t> is bad. It can make you more aware of things around you and keep you more focused. In some cases stress can give you strength and help you get more done.</a:t>
            </a:r>
            <a:endParaRPr lang="en-US" sz="2400" dirty="0" smtClean="0">
              <a:solidFill>
                <a:schemeClr val="bg2">
                  <a:lumMod val="10000"/>
                </a:schemeClr>
              </a:solidFill>
              <a:latin typeface="Times New Roman" pitchFamily="18" charset="0"/>
              <a:cs typeface="Times New Roman" pitchFamily="18" charset="0"/>
            </a:endParaRPr>
          </a:p>
          <a:p>
            <a:endParaRPr lang="en-IN" sz="24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394410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5600" y="457200"/>
            <a:ext cx="8458200" cy="3477875"/>
          </a:xfrm>
          <a:prstGeom prst="rect">
            <a:avLst/>
          </a:prstGeom>
          <a:noFill/>
        </p:spPr>
        <p:txBody>
          <a:bodyPr wrap="square" rtlCol="0">
            <a:spAutoFit/>
          </a:bodyPr>
          <a:lstStyle/>
          <a:p>
            <a:r>
              <a:rPr lang="en-US" sz="2800" b="1" dirty="0" smtClean="0">
                <a:solidFill>
                  <a:srgbClr val="00B050"/>
                </a:solidFill>
                <a:latin typeface="Times New Roman" pitchFamily="18" charset="0"/>
                <a:cs typeface="Times New Roman" pitchFamily="18" charset="0"/>
              </a:rPr>
              <a:t>ACUTE STRESS</a:t>
            </a:r>
          </a:p>
          <a:p>
            <a:endParaRPr lang="en-US" sz="2400" b="1" dirty="0">
              <a:solidFill>
                <a:srgbClr val="00B050"/>
              </a:solidFill>
              <a:latin typeface="Times New Roman" pitchFamily="18" charset="0"/>
              <a:cs typeface="Times New Roman" pitchFamily="18" charset="0"/>
            </a:endParaRPr>
          </a:p>
          <a:p>
            <a:r>
              <a:rPr lang="en-US" sz="2400" dirty="0">
                <a:solidFill>
                  <a:schemeClr val="bg2">
                    <a:lumMod val="10000"/>
                  </a:schemeClr>
                </a:solidFill>
                <a:latin typeface="Times New Roman" pitchFamily="18" charset="0"/>
                <a:cs typeface="Times New Roman" pitchFamily="18" charset="0"/>
              </a:rPr>
              <a:t>Sometimes you can feel stressed for a short period of time. Usually it’s nothing to worry about. Like when you need to hand in a project, or you have to talk in front of a group of people. Maybe you feel “butterflies” in your stomach and the palms of your hands get sweaty.</a:t>
            </a:r>
          </a:p>
          <a:p>
            <a:r>
              <a:rPr lang="en-US" sz="2400" dirty="0">
                <a:solidFill>
                  <a:schemeClr val="bg2">
                    <a:lumMod val="10000"/>
                  </a:schemeClr>
                </a:solidFill>
                <a:latin typeface="Times New Roman" pitchFamily="18" charset="0"/>
                <a:cs typeface="Times New Roman" pitchFamily="18" charset="0"/>
              </a:rPr>
              <a:t>These types of positive stressors are short-lived, and your body’s way of helping </a:t>
            </a:r>
            <a:r>
              <a:rPr lang="en-US" sz="2400" dirty="0" smtClean="0">
                <a:solidFill>
                  <a:schemeClr val="bg2">
                    <a:lumMod val="10000"/>
                  </a:schemeClr>
                </a:solidFill>
                <a:latin typeface="Times New Roman" pitchFamily="18" charset="0"/>
                <a:cs typeface="Times New Roman" pitchFamily="18" charset="0"/>
              </a:rPr>
              <a:t>you, </a:t>
            </a:r>
            <a:r>
              <a:rPr lang="en-US" sz="2400" dirty="0">
                <a:solidFill>
                  <a:schemeClr val="bg2">
                    <a:lumMod val="10000"/>
                  </a:schemeClr>
                </a:solidFill>
                <a:latin typeface="Times New Roman" pitchFamily="18" charset="0"/>
                <a:cs typeface="Times New Roman" pitchFamily="18" charset="0"/>
              </a:rPr>
              <a:t>get through what could be a tough situat</a:t>
            </a:r>
            <a:r>
              <a:rPr lang="en-US" sz="2400" dirty="0">
                <a:solidFill>
                  <a:schemeClr val="tx2">
                    <a:lumMod val="50000"/>
                  </a:schemeClr>
                </a:solidFill>
                <a:latin typeface="Times New Roman" pitchFamily="18" charset="0"/>
                <a:cs typeface="Times New Roman" pitchFamily="18" charset="0"/>
              </a:rPr>
              <a:t>ion</a:t>
            </a:r>
            <a:r>
              <a:rPr lang="en-US" sz="2400" dirty="0" smtClean="0">
                <a:solidFill>
                  <a:schemeClr val="tx2">
                    <a:lumMod val="50000"/>
                  </a:schemeClr>
                </a:solidFill>
                <a:latin typeface="Times New Roman" pitchFamily="18" charset="0"/>
                <a:cs typeface="Times New Roman" pitchFamily="18" charset="0"/>
              </a:rPr>
              <a:t>.</a:t>
            </a:r>
            <a:endParaRPr lang="en-US" sz="2400"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959574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1543" y="202847"/>
            <a:ext cx="4724400" cy="523220"/>
          </a:xfrm>
          <a:prstGeom prst="rect">
            <a:avLst/>
          </a:prstGeom>
          <a:noFill/>
        </p:spPr>
        <p:txBody>
          <a:bodyPr wrap="square" rtlCol="0">
            <a:spAutoFit/>
          </a:bodyPr>
          <a:lstStyle/>
          <a:p>
            <a:r>
              <a:rPr lang="en-US" sz="2800" b="1" dirty="0" smtClean="0">
                <a:solidFill>
                  <a:srgbClr val="00B050"/>
                </a:solidFill>
                <a:latin typeface="Times New Roman" pitchFamily="18" charset="0"/>
                <a:cs typeface="Times New Roman" pitchFamily="18" charset="0"/>
              </a:rPr>
              <a:t>CHRONIC STRESS</a:t>
            </a:r>
            <a:endParaRPr lang="en-IN" sz="2800" b="1" dirty="0">
              <a:solidFill>
                <a:srgbClr val="00B050"/>
              </a:solidFill>
              <a:latin typeface="Times New Roman" pitchFamily="18" charset="0"/>
              <a:cs typeface="Times New Roman" pitchFamily="18" charset="0"/>
            </a:endParaRPr>
          </a:p>
        </p:txBody>
      </p:sp>
      <p:sp>
        <p:nvSpPr>
          <p:cNvPr id="3" name="TextBox 2"/>
          <p:cNvSpPr txBox="1"/>
          <p:nvPr/>
        </p:nvSpPr>
        <p:spPr>
          <a:xfrm>
            <a:off x="304800" y="726067"/>
            <a:ext cx="8458200" cy="5262979"/>
          </a:xfrm>
          <a:prstGeom prst="rect">
            <a:avLst/>
          </a:prstGeom>
          <a:noFill/>
        </p:spPr>
        <p:txBody>
          <a:bodyPr wrap="square" rtlCol="0">
            <a:spAutoFit/>
          </a:bodyPr>
          <a:lstStyle/>
          <a:p>
            <a:r>
              <a:rPr lang="en-US" sz="2400" dirty="0" smtClean="0">
                <a:solidFill>
                  <a:schemeClr val="bg2">
                    <a:lumMod val="10000"/>
                  </a:schemeClr>
                </a:solidFill>
                <a:latin typeface="Times New Roman" pitchFamily="18" charset="0"/>
                <a:cs typeface="Times New Roman" pitchFamily="18" charset="0"/>
              </a:rPr>
              <a:t>If you let your stress spiral on for too long, it can have damaging effects on your physical, mental, and emotional health, especially if it becomes chronic. You need to be aware of the warning signs of chronic stress so you can take care of it.</a:t>
            </a:r>
          </a:p>
          <a:p>
            <a:r>
              <a:rPr lang="en-US" sz="2400" dirty="0" smtClean="0">
                <a:solidFill>
                  <a:srgbClr val="FF0000"/>
                </a:solidFill>
                <a:latin typeface="Times New Roman" pitchFamily="18" charset="0"/>
                <a:cs typeface="Times New Roman" pitchFamily="18" charset="0"/>
              </a:rPr>
              <a:t>Physical effects of chronic stress include:</a:t>
            </a:r>
          </a:p>
          <a:p>
            <a:r>
              <a:rPr lang="en-US" sz="2400" dirty="0" smtClean="0">
                <a:solidFill>
                  <a:schemeClr val="bg2">
                    <a:lumMod val="10000"/>
                  </a:schemeClr>
                </a:solidFill>
                <a:latin typeface="Times New Roman" pitchFamily="18" charset="0"/>
                <a:cs typeface="Times New Roman" pitchFamily="18" charset="0"/>
              </a:rPr>
              <a:t>Headache, Trouble sleeping or sleeping too much, Muscle pain or tension etc</a:t>
            </a:r>
            <a:r>
              <a:rPr lang="en-US" sz="2400" dirty="0" smtClean="0">
                <a:solidFill>
                  <a:schemeClr val="tx2">
                    <a:lumMod val="50000"/>
                  </a:schemeClr>
                </a:solidFill>
                <a:latin typeface="Times New Roman" pitchFamily="18" charset="0"/>
                <a:cs typeface="Times New Roman" pitchFamily="18" charset="0"/>
              </a:rPr>
              <a:t>.</a:t>
            </a:r>
          </a:p>
          <a:p>
            <a:r>
              <a:rPr lang="en-US" sz="2400" dirty="0" smtClean="0">
                <a:solidFill>
                  <a:srgbClr val="FF0000"/>
                </a:solidFill>
                <a:latin typeface="Times New Roman" pitchFamily="18" charset="0"/>
                <a:cs typeface="Times New Roman" pitchFamily="18" charset="0"/>
              </a:rPr>
              <a:t>Emotional effects of chronic stress include:</a:t>
            </a:r>
          </a:p>
          <a:p>
            <a:r>
              <a:rPr lang="en-US" sz="2400" dirty="0" smtClean="0">
                <a:solidFill>
                  <a:schemeClr val="bg2">
                    <a:lumMod val="10000"/>
                  </a:schemeClr>
                </a:solidFill>
                <a:latin typeface="Times New Roman" pitchFamily="18" charset="0"/>
                <a:cs typeface="Times New Roman" pitchFamily="18" charset="0"/>
              </a:rPr>
              <a:t>Feeling you can’t get things done, moodiness, Anxiety, restlessness, lack of motivation, irritability etc.</a:t>
            </a:r>
          </a:p>
          <a:p>
            <a:r>
              <a:rPr lang="en-US" sz="2400" dirty="0" smtClean="0">
                <a:solidFill>
                  <a:srgbClr val="FF0000"/>
                </a:solidFill>
                <a:latin typeface="Times New Roman" pitchFamily="18" charset="0"/>
                <a:cs typeface="Times New Roman" pitchFamily="18" charset="0"/>
              </a:rPr>
              <a:t>Signs of stress overload include:</a:t>
            </a:r>
          </a:p>
          <a:p>
            <a:r>
              <a:rPr lang="en-US" sz="2400" dirty="0" smtClean="0">
                <a:solidFill>
                  <a:schemeClr val="bg2">
                    <a:lumMod val="10000"/>
                  </a:schemeClr>
                </a:solidFill>
                <a:latin typeface="Times New Roman" pitchFamily="18" charset="0"/>
                <a:cs typeface="Times New Roman" pitchFamily="18" charset="0"/>
              </a:rPr>
              <a:t>Panic attacks, feeling you’re under constant pressure, drinking, smoking or doing drugs, overeating, depression, withdrawal from family and friends etc. </a:t>
            </a:r>
            <a:endParaRPr lang="en-US" sz="24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470545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Forms response chart. Question title: Handling stress is very important for everyone.. Number of responses: 44 responses."/>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4" name="TextBox 3"/>
          <p:cNvSpPr txBox="1"/>
          <p:nvPr/>
        </p:nvSpPr>
        <p:spPr>
          <a:xfrm>
            <a:off x="914400" y="914400"/>
            <a:ext cx="6858000" cy="369332"/>
          </a:xfrm>
          <a:prstGeom prst="rect">
            <a:avLst/>
          </a:prstGeom>
          <a:noFill/>
        </p:spPr>
        <p:txBody>
          <a:bodyPr wrap="square" rtlCol="0">
            <a:spAutoFit/>
          </a:bodyPr>
          <a:lstStyle/>
          <a:p>
            <a:endParaRPr lang="en-IN" dirty="0"/>
          </a:p>
        </p:txBody>
      </p:sp>
      <p:sp>
        <p:nvSpPr>
          <p:cNvPr id="6" name="TextBox 5"/>
          <p:cNvSpPr txBox="1"/>
          <p:nvPr/>
        </p:nvSpPr>
        <p:spPr>
          <a:xfrm>
            <a:off x="155575" y="200266"/>
            <a:ext cx="8759825" cy="2246769"/>
          </a:xfrm>
          <a:prstGeom prst="rect">
            <a:avLst/>
          </a:prstGeom>
          <a:noFill/>
        </p:spPr>
        <p:txBody>
          <a:bodyPr wrap="square" rtlCol="0">
            <a:spAutoFit/>
          </a:bodyPr>
          <a:lstStyle/>
          <a:p>
            <a:r>
              <a:rPr lang="en-US" sz="2400" b="1" dirty="0" smtClean="0">
                <a:solidFill>
                  <a:srgbClr val="002060"/>
                </a:solidFill>
                <a:latin typeface="Times New Roman" pitchFamily="18" charset="0"/>
                <a:cs typeface="Times New Roman" pitchFamily="18" charset="0"/>
              </a:rPr>
              <a:t>A STUDY OF STRESS SOURCES AMONG COLLEGE STUDENTS IN TAIWAN                        </a:t>
            </a:r>
            <a:endParaRPr lang="en-US" sz="2400" b="1" dirty="0" smtClean="0">
              <a:solidFill>
                <a:srgbClr val="002060"/>
              </a:solidFill>
              <a:latin typeface="Times New Roman" pitchFamily="18" charset="0"/>
              <a:cs typeface="Times New Roman" pitchFamily="18" charset="0"/>
            </a:endParaRPr>
          </a:p>
          <a:p>
            <a:r>
              <a:rPr lang="en-US" sz="2400" b="1" dirty="0">
                <a:solidFill>
                  <a:srgbClr val="002060"/>
                </a:solidFill>
                <a:latin typeface="Times New Roman" pitchFamily="18" charset="0"/>
                <a:cs typeface="Times New Roman" pitchFamily="18" charset="0"/>
              </a:rPr>
              <a:t> </a:t>
            </a:r>
            <a:r>
              <a:rPr lang="en-US" sz="2400" b="1" dirty="0" smtClean="0">
                <a:solidFill>
                  <a:srgbClr val="00B050"/>
                </a:solidFill>
                <a:latin typeface="Times New Roman" pitchFamily="18" charset="0"/>
                <a:cs typeface="Times New Roman" pitchFamily="18" charset="0"/>
              </a:rPr>
              <a:t>REF- </a:t>
            </a:r>
            <a:r>
              <a:rPr lang="en-US" sz="2400" b="1" dirty="0" smtClean="0">
                <a:solidFill>
                  <a:srgbClr val="00B050"/>
                </a:solidFill>
                <a:latin typeface="Times New Roman" pitchFamily="18" charset="0"/>
                <a:cs typeface="Times New Roman" pitchFamily="18" charset="0"/>
              </a:rPr>
              <a:t>Journal </a:t>
            </a:r>
            <a:r>
              <a:rPr lang="en-US" sz="2400" b="1" dirty="0">
                <a:solidFill>
                  <a:srgbClr val="00B050"/>
                </a:solidFill>
                <a:latin typeface="Times New Roman" pitchFamily="18" charset="0"/>
                <a:cs typeface="Times New Roman" pitchFamily="18" charset="0"/>
              </a:rPr>
              <a:t>of Academic and Business Ethics</a:t>
            </a:r>
          </a:p>
          <a:p>
            <a:endParaRPr lang="en-US" sz="2400" b="1" dirty="0" smtClean="0">
              <a:solidFill>
                <a:srgbClr val="002060"/>
              </a:solidFill>
              <a:latin typeface="Times New Roman" pitchFamily="18" charset="0"/>
              <a:cs typeface="Times New Roman" pitchFamily="18" charset="0"/>
            </a:endParaRPr>
          </a:p>
          <a:p>
            <a:endParaRPr lang="en-US" sz="2400" b="1" dirty="0" smtClean="0">
              <a:solidFill>
                <a:srgbClr val="002060"/>
              </a:solidFill>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p:txBody>
      </p:sp>
      <p:sp>
        <p:nvSpPr>
          <p:cNvPr id="10" name="TextBox 9"/>
          <p:cNvSpPr txBox="1"/>
          <p:nvPr/>
        </p:nvSpPr>
        <p:spPr>
          <a:xfrm>
            <a:off x="231773" y="1120055"/>
            <a:ext cx="8683627" cy="5201424"/>
          </a:xfrm>
          <a:prstGeom prst="rect">
            <a:avLst/>
          </a:prstGeom>
          <a:noFill/>
        </p:spPr>
        <p:txBody>
          <a:bodyPr wrap="square" rtlCol="0">
            <a:spAutoFit/>
          </a:bodyPr>
          <a:lstStyle/>
          <a:p>
            <a:endParaRPr lang="en-US" sz="2000" b="1" dirty="0" smtClean="0">
              <a:solidFill>
                <a:srgbClr val="FF0000"/>
              </a:solidFill>
              <a:latin typeface="Times New Roman" pitchFamily="18" charset="0"/>
              <a:ea typeface="Adobe Gothic Std B" pitchFamily="34" charset="-128"/>
              <a:cs typeface="Times New Roman" pitchFamily="18" charset="0"/>
            </a:endParaRPr>
          </a:p>
          <a:p>
            <a:r>
              <a:rPr lang="en-US" sz="2400" b="1" dirty="0" smtClean="0">
                <a:solidFill>
                  <a:srgbClr val="FF0000"/>
                </a:solidFill>
                <a:latin typeface="Times New Roman" pitchFamily="18" charset="0"/>
                <a:ea typeface="Adobe Gothic Std B" pitchFamily="34" charset="-128"/>
                <a:cs typeface="Times New Roman" pitchFamily="18" charset="0"/>
              </a:rPr>
              <a:t>LITERATURE REVIEW</a:t>
            </a:r>
            <a:endParaRPr lang="en-US" sz="2400" b="1" dirty="0">
              <a:solidFill>
                <a:srgbClr val="FF0000"/>
              </a:solidFill>
              <a:latin typeface="Lucida Bright" pitchFamily="18" charset="0"/>
              <a:ea typeface="Adobe Gothic Std B" pitchFamily="34" charset="-128"/>
              <a:cs typeface="Times New Roman" pitchFamily="18" charset="0"/>
            </a:endParaRPr>
          </a:p>
          <a:p>
            <a:r>
              <a:rPr lang="en-US" sz="2400" dirty="0">
                <a:solidFill>
                  <a:schemeClr val="bg2">
                    <a:lumMod val="10000"/>
                  </a:schemeClr>
                </a:solidFill>
                <a:latin typeface="Times New Roman" pitchFamily="18" charset="0"/>
                <a:cs typeface="Times New Roman" pitchFamily="18" charset="0"/>
              </a:rPr>
              <a:t>This paper was to investigate the sources of stress among college students in Taiwan. A questionnaire survey was conducted to collect research data. Research findings suggested that male students feel stronger stress from family factor than female ones; students in higher grades feel more stress from physical/mental, school, and emotional factors; students who take a student loan also feel more stress from physical/mental, school, and emotional factors than those who do not. 50.9% thought that their depression is caused by interpersonal </a:t>
            </a:r>
            <a:r>
              <a:rPr lang="en-US" sz="2400" dirty="0" smtClean="0">
                <a:solidFill>
                  <a:schemeClr val="bg2">
                    <a:lumMod val="10000"/>
                  </a:schemeClr>
                </a:solidFill>
                <a:latin typeface="Times New Roman" pitchFamily="18" charset="0"/>
                <a:cs typeface="Times New Roman" pitchFamily="18" charset="0"/>
              </a:rPr>
              <a:t>relations. Among </a:t>
            </a:r>
            <a:r>
              <a:rPr lang="en-US" sz="2400" dirty="0">
                <a:solidFill>
                  <a:schemeClr val="bg2">
                    <a:lumMod val="10000"/>
                  </a:schemeClr>
                </a:solidFill>
                <a:latin typeface="Times New Roman" pitchFamily="18" charset="0"/>
                <a:cs typeface="Times New Roman" pitchFamily="18" charset="0"/>
              </a:rPr>
              <a:t>the causes of suicide or self-injury, relationship problems are the leading cause, followed by depression and academic stress. Thus, stress is the primary cause of suicide (or self-injury) among college/university students</a:t>
            </a:r>
            <a:r>
              <a:rPr lang="en-US" dirty="0">
                <a:solidFill>
                  <a:schemeClr val="bg2">
                    <a:lumMod val="10000"/>
                  </a:schemeClr>
                </a:solidFill>
                <a:latin typeface="Times New Roman" pitchFamily="18" charset="0"/>
                <a:cs typeface="Times New Roman" pitchFamily="18" charset="0"/>
              </a:rPr>
              <a:t>.</a:t>
            </a:r>
            <a:endParaRPr lang="en-IN" dirty="0">
              <a:solidFill>
                <a:schemeClr val="bg2">
                  <a:lumMod val="10000"/>
                </a:schemeClr>
              </a:solidFill>
              <a:latin typeface="Times New Roman" pitchFamily="18" charset="0"/>
              <a:ea typeface="Adobe Gothic Std B" pitchFamily="34" charset="-128"/>
              <a:cs typeface="Times New Roman" pitchFamily="18" charset="0"/>
            </a:endParaRPr>
          </a:p>
        </p:txBody>
      </p:sp>
    </p:spTree>
    <p:extLst>
      <p:ext uri="{BB962C8B-B14F-4D97-AF65-F5344CB8AC3E}">
        <p14:creationId xmlns:p14="http://schemas.microsoft.com/office/powerpoint/2010/main" val="339108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circle(in)">
                                      <p:cBhvr>
                                        <p:cTn id="15" dur="2000"/>
                                        <p:tgtEl>
                                          <p:spTgt spid="10">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circle(in)">
                                      <p:cBhvr>
                                        <p:cTn id="18" dur="20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7873" y="380998"/>
            <a:ext cx="8305800" cy="830997"/>
          </a:xfrm>
          <a:prstGeom prst="rect">
            <a:avLst/>
          </a:prstGeom>
          <a:noFill/>
        </p:spPr>
        <p:txBody>
          <a:bodyPr wrap="square" rtlCol="0">
            <a:spAutoFit/>
          </a:bodyPr>
          <a:lstStyle/>
          <a:p>
            <a:r>
              <a:rPr lang="en-US" sz="2400" b="1" dirty="0" smtClean="0">
                <a:solidFill>
                  <a:srgbClr val="002060"/>
                </a:solidFill>
                <a:latin typeface="Times New Roman" pitchFamily="18" charset="0"/>
                <a:cs typeface="Times New Roman" pitchFamily="18" charset="0"/>
              </a:rPr>
              <a:t>SOURCES OF STRESS AMONG COLLEGE STUDENTS</a:t>
            </a:r>
          </a:p>
          <a:p>
            <a:pPr algn="r"/>
            <a:r>
              <a:rPr lang="en-US" sz="2400" b="1" dirty="0" smtClean="0">
                <a:solidFill>
                  <a:srgbClr val="002060"/>
                </a:solidFill>
                <a:latin typeface="Times New Roman" pitchFamily="18" charset="0"/>
                <a:cs typeface="Times New Roman" pitchFamily="18" charset="0"/>
              </a:rPr>
              <a:t>	</a:t>
            </a:r>
            <a:r>
              <a:rPr lang="en-US" sz="2400" b="1" dirty="0" smtClean="0">
                <a:solidFill>
                  <a:srgbClr val="00B050"/>
                </a:solidFill>
                <a:latin typeface="Times New Roman" pitchFamily="18" charset="0"/>
                <a:cs typeface="Times New Roman" pitchFamily="18" charset="0"/>
              </a:rPr>
              <a:t>REF- </a:t>
            </a:r>
            <a:r>
              <a:rPr lang="en-IN" sz="2400" b="1" dirty="0" smtClean="0">
                <a:solidFill>
                  <a:srgbClr val="00B050"/>
                </a:solidFill>
              </a:rPr>
              <a:t>CVCITC </a:t>
            </a:r>
            <a:r>
              <a:rPr lang="en-IN" sz="2400" b="1" dirty="0">
                <a:solidFill>
                  <a:srgbClr val="00B050"/>
                </a:solidFill>
              </a:rPr>
              <a:t>Research Journal</a:t>
            </a:r>
            <a:endParaRPr lang="en-IN" sz="2400" b="1" dirty="0">
              <a:solidFill>
                <a:srgbClr val="00B050"/>
              </a:solidFill>
              <a:latin typeface="Times New Roman" pitchFamily="18" charset="0"/>
              <a:cs typeface="Times New Roman" pitchFamily="18" charset="0"/>
            </a:endParaRPr>
          </a:p>
        </p:txBody>
      </p:sp>
      <p:sp>
        <p:nvSpPr>
          <p:cNvPr id="6" name="TextBox 5"/>
          <p:cNvSpPr txBox="1"/>
          <p:nvPr/>
        </p:nvSpPr>
        <p:spPr>
          <a:xfrm>
            <a:off x="225136" y="1208027"/>
            <a:ext cx="8842664" cy="5262979"/>
          </a:xfrm>
          <a:prstGeom prst="rect">
            <a:avLst/>
          </a:prstGeom>
          <a:noFill/>
        </p:spPr>
        <p:txBody>
          <a:bodyPr wrap="square" rtlCol="0">
            <a:spAutoFit/>
          </a:bodyPr>
          <a:lstStyle/>
          <a:p>
            <a:r>
              <a:rPr lang="en-US" sz="2400" b="1" dirty="0" smtClean="0">
                <a:solidFill>
                  <a:srgbClr val="FF0000"/>
                </a:solidFill>
                <a:latin typeface="Lucida Bright" pitchFamily="18" charset="0"/>
              </a:rPr>
              <a:t>LITERATURE REVIEW</a:t>
            </a:r>
            <a:endParaRPr lang="en-US" sz="2400" b="1" dirty="0" smtClean="0">
              <a:solidFill>
                <a:srgbClr val="FF0000"/>
              </a:solidFill>
              <a:latin typeface="Lucida Bright" pitchFamily="18" charset="0"/>
            </a:endParaRPr>
          </a:p>
          <a:p>
            <a:r>
              <a:rPr lang="en-US" sz="2400" dirty="0" smtClean="0">
                <a:solidFill>
                  <a:schemeClr val="bg2">
                    <a:lumMod val="10000"/>
                  </a:schemeClr>
                </a:solidFill>
                <a:latin typeface="Times New Roman" pitchFamily="18" charset="0"/>
                <a:cs typeface="Times New Roman" pitchFamily="18" charset="0"/>
              </a:rPr>
              <a:t>There </a:t>
            </a:r>
            <a:r>
              <a:rPr lang="en-US" sz="2400" dirty="0">
                <a:solidFill>
                  <a:schemeClr val="bg2">
                    <a:lumMod val="10000"/>
                  </a:schemeClr>
                </a:solidFill>
                <a:latin typeface="Times New Roman" pitchFamily="18" charset="0"/>
                <a:cs typeface="Times New Roman" pitchFamily="18" charset="0"/>
              </a:rPr>
              <a:t>are common stressors that affect college students: intrapersonal, interpersonal, academic and environmental stressors. The focus of this study is on the pressures affecting the college student in dealing </a:t>
            </a:r>
            <a:r>
              <a:rPr lang="en-US" sz="2400" dirty="0" smtClean="0">
                <a:solidFill>
                  <a:schemeClr val="bg2">
                    <a:lumMod val="10000"/>
                  </a:schemeClr>
                </a:solidFill>
                <a:latin typeface="Times New Roman" pitchFamily="18" charset="0"/>
                <a:cs typeface="Times New Roman" pitchFamily="18" charset="0"/>
              </a:rPr>
              <a:t>with </a:t>
            </a:r>
            <a:r>
              <a:rPr lang="en-US" sz="2400" dirty="0">
                <a:solidFill>
                  <a:schemeClr val="bg2">
                    <a:lumMod val="10000"/>
                  </a:schemeClr>
                </a:solidFill>
                <a:latin typeface="Times New Roman" pitchFamily="18" charset="0"/>
                <a:cs typeface="Times New Roman" pitchFamily="18" charset="0"/>
              </a:rPr>
              <a:t>family, friends and significant persons. </a:t>
            </a:r>
            <a:r>
              <a:rPr lang="en-US" sz="2400" dirty="0" smtClean="0">
                <a:solidFill>
                  <a:schemeClr val="bg2">
                    <a:lumMod val="10000"/>
                  </a:schemeClr>
                </a:solidFill>
                <a:latin typeface="Times New Roman" pitchFamily="18" charset="0"/>
                <a:cs typeface="Times New Roman" pitchFamily="18" charset="0"/>
              </a:rPr>
              <a:t>College </a:t>
            </a:r>
            <a:r>
              <a:rPr lang="en-US" sz="2400" dirty="0">
                <a:solidFill>
                  <a:schemeClr val="bg2">
                    <a:lumMod val="10000"/>
                  </a:schemeClr>
                </a:solidFill>
                <a:latin typeface="Times New Roman" pitchFamily="18" charset="0"/>
                <a:cs typeface="Times New Roman" pitchFamily="18" charset="0"/>
              </a:rPr>
              <a:t>students are prone to stress because of their transitional nature of adjustment to the rudiments of higher education program. This means that a sudden change of a secondary school environment that lacks the use of modern technology to the highly cognition level of learning resulted to stressful situations. As a result, they hardly comprehend with new lessons in classroom and experience cultural </a:t>
            </a:r>
            <a:r>
              <a:rPr lang="en-US" sz="2400" dirty="0" smtClean="0">
                <a:solidFill>
                  <a:schemeClr val="bg2">
                    <a:lumMod val="10000"/>
                  </a:schemeClr>
                </a:solidFill>
                <a:latin typeface="Times New Roman" pitchFamily="18" charset="0"/>
                <a:cs typeface="Times New Roman" pitchFamily="18" charset="0"/>
              </a:rPr>
              <a:t>differences. To survive in </a:t>
            </a:r>
            <a:r>
              <a:rPr lang="en-US" sz="2400" dirty="0">
                <a:solidFill>
                  <a:schemeClr val="bg2">
                    <a:lumMod val="10000"/>
                  </a:schemeClr>
                </a:solidFill>
                <a:latin typeface="Times New Roman" pitchFamily="18" charset="0"/>
                <a:cs typeface="Times New Roman" pitchFamily="18" charset="0"/>
              </a:rPr>
              <a:t>the college environment, </a:t>
            </a:r>
            <a:r>
              <a:rPr lang="en-US" sz="2400" dirty="0" smtClean="0">
                <a:solidFill>
                  <a:schemeClr val="bg2">
                    <a:lumMod val="10000"/>
                  </a:schemeClr>
                </a:solidFill>
                <a:latin typeface="Times New Roman" pitchFamily="18" charset="0"/>
                <a:cs typeface="Times New Roman" pitchFamily="18" charset="0"/>
              </a:rPr>
              <a:t>they  </a:t>
            </a:r>
            <a:r>
              <a:rPr lang="en-US" sz="2400" dirty="0">
                <a:solidFill>
                  <a:schemeClr val="bg2">
                    <a:lumMod val="10000"/>
                  </a:schemeClr>
                </a:solidFill>
                <a:latin typeface="Times New Roman" pitchFamily="18" charset="0"/>
                <a:cs typeface="Times New Roman" pitchFamily="18" charset="0"/>
              </a:rPr>
              <a:t>need to cope with the standards of higher education – the fast-paced teaching-learning conditions and procedures</a:t>
            </a:r>
            <a:r>
              <a:rPr lang="en-US" sz="2400" dirty="0" smtClean="0">
                <a:solidFill>
                  <a:schemeClr val="bg2">
                    <a:lumMod val="10000"/>
                  </a:schemeClr>
                </a:solidFill>
                <a:latin typeface="Times New Roman" pitchFamily="18" charset="0"/>
                <a:cs typeface="Times New Roman" pitchFamily="18" charset="0"/>
              </a:rPr>
              <a:t>.</a:t>
            </a:r>
            <a:r>
              <a:rPr lang="en-US" sz="2400" dirty="0">
                <a:solidFill>
                  <a:schemeClr val="bg2">
                    <a:lumMod val="10000"/>
                  </a:schemeClr>
                </a:solidFill>
                <a:latin typeface="Times New Roman" pitchFamily="18" charset="0"/>
                <a:cs typeface="Times New Roman" pitchFamily="18" charset="0"/>
              </a:rPr>
              <a:t> </a:t>
            </a:r>
            <a:r>
              <a:rPr lang="en-US" sz="2400" dirty="0" smtClean="0">
                <a:solidFill>
                  <a:schemeClr val="bg2">
                    <a:lumMod val="10000"/>
                  </a:schemeClr>
                </a:solidFill>
                <a:latin typeface="Times New Roman" pitchFamily="18" charset="0"/>
                <a:cs typeface="Times New Roman" pitchFamily="18" charset="0"/>
              </a:rPr>
              <a:t>Earning </a:t>
            </a:r>
            <a:r>
              <a:rPr lang="en-US" sz="2400" dirty="0">
                <a:solidFill>
                  <a:schemeClr val="bg2">
                    <a:lumMod val="10000"/>
                  </a:schemeClr>
                </a:solidFill>
                <a:latin typeface="Times New Roman" pitchFamily="18" charset="0"/>
                <a:cs typeface="Times New Roman" pitchFamily="18" charset="0"/>
              </a:rPr>
              <a:t>high grades is a source of stress that affects </a:t>
            </a:r>
            <a:r>
              <a:rPr lang="en-US" sz="2400" dirty="0" smtClean="0">
                <a:solidFill>
                  <a:schemeClr val="bg2">
                    <a:lumMod val="10000"/>
                  </a:schemeClr>
                </a:solidFill>
                <a:latin typeface="Times New Roman" pitchFamily="18" charset="0"/>
                <a:cs typeface="Times New Roman" pitchFamily="18" charset="0"/>
              </a:rPr>
              <a:t>them.</a:t>
            </a:r>
            <a:endParaRPr lang="en-IN" sz="24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85789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6" presetClass="entr" presetSubtype="16"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circle(in)">
                                      <p:cBhvr>
                                        <p:cTn id="11" dur="2000"/>
                                        <p:tgtEl>
                                          <p:spTgt spid="6">
                                            <p:txEl>
                                              <p:pRg st="1" end="1"/>
                                            </p:txEl>
                                          </p:spTgt>
                                        </p:tgtEl>
                                      </p:cBhvr>
                                    </p:animEffect>
                                  </p:childTnLst>
                                </p:cTn>
                              </p:par>
                              <p:par>
                                <p:cTn id="12" presetID="6" presetClass="entr" presetSubtype="16" fill="hold"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circle(in)">
                                      <p:cBhvr>
                                        <p:cTn id="14"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381000"/>
            <a:ext cx="8763000" cy="1138773"/>
          </a:xfrm>
          <a:prstGeom prst="rect">
            <a:avLst/>
          </a:prstGeom>
          <a:noFill/>
        </p:spPr>
        <p:txBody>
          <a:bodyPr wrap="square" rtlCol="0">
            <a:spAutoFit/>
          </a:bodyPr>
          <a:lstStyle/>
          <a:p>
            <a:r>
              <a:rPr lang="en-US" sz="2400" b="1" dirty="0">
                <a:solidFill>
                  <a:srgbClr val="002060"/>
                </a:solidFill>
                <a:latin typeface="Times New Roman" pitchFamily="18" charset="0"/>
                <a:cs typeface="Times New Roman" pitchFamily="18" charset="0"/>
              </a:rPr>
              <a:t>Perceived Academic Stress among Undergraduate Students in a </a:t>
            </a:r>
            <a:r>
              <a:rPr lang="en-US" sz="2400" b="1" dirty="0" smtClean="0">
                <a:solidFill>
                  <a:srgbClr val="002060"/>
                </a:solidFill>
                <a:latin typeface="Times New Roman" pitchFamily="18" charset="0"/>
                <a:cs typeface="Times New Roman" pitchFamily="18" charset="0"/>
              </a:rPr>
              <a:t>Nigerian University                                 </a:t>
            </a:r>
            <a:endParaRPr lang="en-US" sz="2400" b="1" dirty="0" smtClean="0">
              <a:solidFill>
                <a:srgbClr val="002060"/>
              </a:solidFill>
              <a:latin typeface="Times New Roman" pitchFamily="18" charset="0"/>
              <a:cs typeface="Times New Roman" pitchFamily="18" charset="0"/>
            </a:endParaRPr>
          </a:p>
          <a:p>
            <a:r>
              <a:rPr lang="en-US" sz="2000" b="1" dirty="0" smtClean="0">
                <a:solidFill>
                  <a:srgbClr val="00B050"/>
                </a:solidFill>
                <a:latin typeface="Times New Roman" pitchFamily="18" charset="0"/>
                <a:cs typeface="Times New Roman" pitchFamily="18" charset="0"/>
              </a:rPr>
              <a:t>REF- </a:t>
            </a:r>
            <a:r>
              <a:rPr lang="en-US" sz="2000" dirty="0" smtClean="0">
                <a:solidFill>
                  <a:srgbClr val="00B050"/>
                </a:solidFill>
              </a:rPr>
              <a:t>Journal </a:t>
            </a:r>
            <a:r>
              <a:rPr lang="en-US" sz="2000" dirty="0">
                <a:solidFill>
                  <a:srgbClr val="00B050"/>
                </a:solidFill>
              </a:rPr>
              <a:t>of Educational and Social Research </a:t>
            </a:r>
            <a:endParaRPr lang="en-IN" sz="2000" b="1" dirty="0">
              <a:solidFill>
                <a:srgbClr val="00B050"/>
              </a:solidFill>
              <a:latin typeface="Times New Roman" pitchFamily="18" charset="0"/>
              <a:cs typeface="Times New Roman" pitchFamily="18" charset="0"/>
            </a:endParaRPr>
          </a:p>
        </p:txBody>
      </p:sp>
      <p:sp>
        <p:nvSpPr>
          <p:cNvPr id="4" name="TextBox 3"/>
          <p:cNvSpPr txBox="1"/>
          <p:nvPr/>
        </p:nvSpPr>
        <p:spPr>
          <a:xfrm>
            <a:off x="266700" y="1519773"/>
            <a:ext cx="8534400" cy="4893647"/>
          </a:xfrm>
          <a:prstGeom prst="rect">
            <a:avLst/>
          </a:prstGeom>
          <a:noFill/>
        </p:spPr>
        <p:txBody>
          <a:bodyPr wrap="square" rtlCol="0">
            <a:spAutoFit/>
          </a:bodyPr>
          <a:lstStyle/>
          <a:p>
            <a:r>
              <a:rPr lang="en-US" sz="2400" b="1" dirty="0" smtClean="0">
                <a:solidFill>
                  <a:srgbClr val="FF0000"/>
                </a:solidFill>
                <a:latin typeface="Times New Roman" pitchFamily="18" charset="0"/>
                <a:cs typeface="Times New Roman" pitchFamily="18" charset="0"/>
              </a:rPr>
              <a:t>INTRODUCTION</a:t>
            </a:r>
          </a:p>
          <a:p>
            <a:r>
              <a:rPr lang="en-US" sz="2400" dirty="0">
                <a:solidFill>
                  <a:schemeClr val="bg2">
                    <a:lumMod val="10000"/>
                  </a:schemeClr>
                </a:solidFill>
                <a:latin typeface="Times New Roman" pitchFamily="18" charset="0"/>
                <a:cs typeface="Times New Roman" pitchFamily="18" charset="0"/>
              </a:rPr>
              <a:t>The purpose of the study was to investigate the levels of perceived academic stress among undergraduate students in a University in </a:t>
            </a:r>
            <a:r>
              <a:rPr lang="en-US" sz="2400" dirty="0" smtClean="0">
                <a:solidFill>
                  <a:schemeClr val="bg2">
                    <a:lumMod val="10000"/>
                  </a:schemeClr>
                </a:solidFill>
                <a:latin typeface="Times New Roman" pitchFamily="18" charset="0"/>
                <a:cs typeface="Times New Roman" pitchFamily="18" charset="0"/>
              </a:rPr>
              <a:t>Nigeria</a:t>
            </a:r>
            <a:r>
              <a:rPr lang="en-US" sz="2400" dirty="0">
                <a:solidFill>
                  <a:schemeClr val="bg2">
                    <a:lumMod val="10000"/>
                  </a:schemeClr>
                </a:solidFill>
                <a:latin typeface="Times New Roman" pitchFamily="18" charset="0"/>
                <a:cs typeface="Times New Roman" pitchFamily="18" charset="0"/>
              </a:rPr>
              <a:t>. Stress may be defined </a:t>
            </a:r>
            <a:r>
              <a:rPr lang="en-US" sz="2400" dirty="0" smtClean="0">
                <a:solidFill>
                  <a:schemeClr val="bg2">
                    <a:lumMod val="10000"/>
                  </a:schemeClr>
                </a:solidFill>
                <a:latin typeface="Times New Roman" pitchFamily="18" charset="0"/>
                <a:cs typeface="Times New Roman" pitchFamily="18" charset="0"/>
              </a:rPr>
              <a:t> as </a:t>
            </a:r>
            <a:r>
              <a:rPr lang="en-US" sz="2400" dirty="0">
                <a:solidFill>
                  <a:schemeClr val="bg2">
                    <a:lumMod val="10000"/>
                  </a:schemeClr>
                </a:solidFill>
                <a:latin typeface="Times New Roman" pitchFamily="18" charset="0"/>
                <a:cs typeface="Times New Roman" pitchFamily="18" charset="0"/>
              </a:rPr>
              <a:t>any factor acting externally or internally, which makes adaptation to environment difficult and which induces increased effort on the part of the individual to maintain a state of equilibrium between self and the external </a:t>
            </a:r>
            <a:r>
              <a:rPr lang="en-US" sz="2400" dirty="0" smtClean="0">
                <a:solidFill>
                  <a:schemeClr val="bg2">
                    <a:lumMod val="10000"/>
                  </a:schemeClr>
                </a:solidFill>
                <a:latin typeface="Times New Roman" pitchFamily="18" charset="0"/>
                <a:cs typeface="Times New Roman" pitchFamily="18" charset="0"/>
              </a:rPr>
              <a:t>environment</a:t>
            </a:r>
            <a:r>
              <a:rPr lang="en-US" sz="2400" dirty="0">
                <a:solidFill>
                  <a:schemeClr val="bg2">
                    <a:lumMod val="10000"/>
                  </a:schemeClr>
                </a:solidFill>
                <a:latin typeface="Times New Roman" pitchFamily="18" charset="0"/>
                <a:cs typeface="Times New Roman" pitchFamily="18" charset="0"/>
              </a:rPr>
              <a:t>. Academic stress refers to the unpleasant situations that occur due to the many demands made on the </a:t>
            </a:r>
            <a:r>
              <a:rPr lang="en-US" sz="2400" dirty="0" smtClean="0">
                <a:solidFill>
                  <a:schemeClr val="bg2">
                    <a:lumMod val="10000"/>
                  </a:schemeClr>
                </a:solidFill>
                <a:latin typeface="Times New Roman" pitchFamily="18" charset="0"/>
                <a:cs typeface="Times New Roman" pitchFamily="18" charset="0"/>
              </a:rPr>
              <a:t>student </a:t>
            </a:r>
            <a:r>
              <a:rPr lang="en-US" sz="2400" dirty="0">
                <a:solidFill>
                  <a:schemeClr val="bg2">
                    <a:lumMod val="10000"/>
                  </a:schemeClr>
                </a:solidFill>
                <a:latin typeface="Times New Roman" pitchFamily="18" charset="0"/>
                <a:cs typeface="Times New Roman" pitchFamily="18" charset="0"/>
              </a:rPr>
              <a:t>in the form of examinations, maintaining healthy and </a:t>
            </a:r>
            <a:r>
              <a:rPr lang="en-US" sz="2400" dirty="0" smtClean="0">
                <a:solidFill>
                  <a:schemeClr val="bg2">
                    <a:lumMod val="10000"/>
                  </a:schemeClr>
                </a:solidFill>
                <a:latin typeface="Times New Roman" pitchFamily="18" charset="0"/>
                <a:cs typeface="Times New Roman" pitchFamily="18" charset="0"/>
              </a:rPr>
              <a:t>academic, </a:t>
            </a:r>
            <a:r>
              <a:rPr lang="en-US" sz="2400" dirty="0">
                <a:solidFill>
                  <a:schemeClr val="bg2">
                    <a:lumMod val="10000"/>
                  </a:schemeClr>
                </a:solidFill>
                <a:latin typeface="Times New Roman" pitchFamily="18" charset="0"/>
                <a:cs typeface="Times New Roman" pitchFamily="18" charset="0"/>
              </a:rPr>
              <a:t>competing with peers, meeting the academic expectations of teachers and parents as well </a:t>
            </a:r>
            <a:r>
              <a:rPr lang="en-US" sz="2400" dirty="0" smtClean="0">
                <a:solidFill>
                  <a:schemeClr val="bg2">
                    <a:lumMod val="10000"/>
                  </a:schemeClr>
                </a:solidFill>
                <a:latin typeface="Times New Roman" pitchFamily="18" charset="0"/>
                <a:cs typeface="Times New Roman" pitchFamily="18" charset="0"/>
              </a:rPr>
              <a:t>as </a:t>
            </a:r>
            <a:r>
              <a:rPr lang="en-IN" sz="2400" dirty="0" smtClean="0">
                <a:solidFill>
                  <a:schemeClr val="bg2">
                    <a:lumMod val="10000"/>
                  </a:schemeClr>
                </a:solidFill>
                <a:latin typeface="Times New Roman" pitchFamily="18" charset="0"/>
                <a:cs typeface="Times New Roman" pitchFamily="18" charset="0"/>
              </a:rPr>
              <a:t>own </a:t>
            </a:r>
            <a:r>
              <a:rPr lang="en-IN" sz="2400" dirty="0">
                <a:solidFill>
                  <a:schemeClr val="bg2">
                    <a:lumMod val="10000"/>
                  </a:schemeClr>
                </a:solidFill>
                <a:latin typeface="Times New Roman" pitchFamily="18" charset="0"/>
                <a:cs typeface="Times New Roman" pitchFamily="18" charset="0"/>
              </a:rPr>
              <a:t>academic expectations</a:t>
            </a:r>
            <a:r>
              <a:rPr lang="en-IN" sz="2400" dirty="0" smtClean="0">
                <a:solidFill>
                  <a:schemeClr val="bg2">
                    <a:lumMod val="10000"/>
                  </a:schemeClr>
                </a:solidFill>
                <a:latin typeface="Times New Roman" pitchFamily="18" charset="0"/>
                <a:cs typeface="Times New Roman" pitchFamily="18" charset="0"/>
              </a:rPr>
              <a:t>.</a:t>
            </a:r>
            <a:r>
              <a:rPr lang="en-US" sz="2400" dirty="0">
                <a:solidFill>
                  <a:schemeClr val="bg2">
                    <a:lumMod val="10000"/>
                  </a:schemeClr>
                </a:solidFill>
                <a:latin typeface="Times New Roman" pitchFamily="18" charset="0"/>
                <a:cs typeface="Times New Roman" pitchFamily="18" charset="0"/>
              </a:rPr>
              <a:t> Stress is an unavoidable phenomenon in students’ </a:t>
            </a:r>
            <a:r>
              <a:rPr lang="en-US" sz="2400" dirty="0" smtClean="0">
                <a:solidFill>
                  <a:schemeClr val="bg2">
                    <a:lumMod val="10000"/>
                  </a:schemeClr>
                </a:solidFill>
                <a:latin typeface="Times New Roman" pitchFamily="18" charset="0"/>
                <a:cs typeface="Times New Roman" pitchFamily="18" charset="0"/>
              </a:rPr>
              <a:t>lives</a:t>
            </a:r>
            <a:r>
              <a:rPr lang="en-US" sz="2400" dirty="0">
                <a:solidFill>
                  <a:schemeClr val="bg2">
                    <a:lumMod val="10000"/>
                  </a:schemeClr>
                </a:solidFill>
                <a:latin typeface="Times New Roman" pitchFamily="18" charset="0"/>
                <a:cs typeface="Times New Roman" pitchFamily="18" charset="0"/>
              </a:rPr>
              <a:t>.</a:t>
            </a:r>
            <a:endParaRPr lang="en-IN" sz="24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69141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circle(in)">
                                      <p:cBhvr>
                                        <p:cTn id="15" dur="2000"/>
                                        <p:tgtEl>
                                          <p:spTgt spid="4">
                                            <p:txEl>
                                              <p:pRg st="0" end="0"/>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circle(in)">
                                      <p:cBhvr>
                                        <p:cTn id="18"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431407"/>
            <a:ext cx="4800600" cy="584775"/>
          </a:xfrm>
          <a:prstGeom prst="rect">
            <a:avLst/>
          </a:prstGeom>
          <a:noFill/>
        </p:spPr>
        <p:txBody>
          <a:bodyPr wrap="square" rtlCol="0">
            <a:spAutoFit/>
          </a:bodyPr>
          <a:lstStyle/>
          <a:p>
            <a:pPr algn="ctr"/>
            <a:r>
              <a:rPr lang="en-US" sz="3200" b="1" dirty="0" smtClean="0">
                <a:solidFill>
                  <a:srgbClr val="FF0000"/>
                </a:solidFill>
                <a:latin typeface="Times New Roman" pitchFamily="18" charset="0"/>
                <a:cs typeface="Times New Roman" pitchFamily="18" charset="0"/>
              </a:rPr>
              <a:t>  METHODOLOGY</a:t>
            </a:r>
            <a:endParaRPr lang="en-IN" sz="3200" b="1" dirty="0">
              <a:solidFill>
                <a:srgbClr val="FF0000"/>
              </a:solidFill>
              <a:latin typeface="Times New Roman" pitchFamily="18" charset="0"/>
              <a:cs typeface="Times New Roman" pitchFamily="18" charset="0"/>
            </a:endParaRPr>
          </a:p>
        </p:txBody>
      </p:sp>
      <p:sp>
        <p:nvSpPr>
          <p:cNvPr id="3" name="TextBox 2"/>
          <p:cNvSpPr txBox="1"/>
          <p:nvPr/>
        </p:nvSpPr>
        <p:spPr>
          <a:xfrm>
            <a:off x="342900" y="1371600"/>
            <a:ext cx="8420100" cy="3108543"/>
          </a:xfrm>
          <a:prstGeom prst="rect">
            <a:avLst/>
          </a:prstGeom>
          <a:noFill/>
        </p:spPr>
        <p:txBody>
          <a:bodyPr wrap="square" rtlCol="0">
            <a:spAutoFit/>
          </a:bodyPr>
          <a:lstStyle/>
          <a:p>
            <a:r>
              <a:rPr lang="en-US" sz="2800" dirty="0" smtClean="0">
                <a:solidFill>
                  <a:schemeClr val="bg2">
                    <a:lumMod val="10000"/>
                  </a:schemeClr>
                </a:solidFill>
                <a:latin typeface="Times New Roman" pitchFamily="18" charset="0"/>
                <a:cs typeface="Times New Roman" pitchFamily="18" charset="0"/>
              </a:rPr>
              <a:t>The study is done through quantitative research method. </a:t>
            </a:r>
            <a:endParaRPr lang="en-US" sz="2800" dirty="0">
              <a:solidFill>
                <a:schemeClr val="bg2">
                  <a:lumMod val="10000"/>
                </a:schemeClr>
              </a:solidFill>
              <a:latin typeface="Times New Roman" pitchFamily="18" charset="0"/>
              <a:cs typeface="Times New Roman" pitchFamily="18" charset="0"/>
            </a:endParaRPr>
          </a:p>
          <a:p>
            <a:r>
              <a:rPr lang="en-US" sz="2800" dirty="0" smtClean="0">
                <a:solidFill>
                  <a:schemeClr val="bg2">
                    <a:lumMod val="10000"/>
                  </a:schemeClr>
                </a:solidFill>
                <a:latin typeface="Times New Roman" pitchFamily="18" charset="0"/>
                <a:cs typeface="Times New Roman" pitchFamily="18" charset="0"/>
              </a:rPr>
              <a:t>Quantitative research is the process of collecting and analyzing numerical data. This type of research collects information from potential audience using sampling methods and sending out online surveys, online polls, questionnaire etc. This method collects quick, reliable and accurate data. There is wider scope of data analysis</a:t>
            </a:r>
            <a:r>
              <a:rPr lang="en-US" sz="2800" dirty="0" smtClean="0">
                <a:solidFill>
                  <a:schemeClr val="bg2">
                    <a:lumMod val="10000"/>
                  </a:schemeClr>
                </a:solidFill>
                <a:latin typeface="Times New Roman" pitchFamily="18" charset="0"/>
                <a:cs typeface="Times New Roman" pitchFamily="18" charset="0"/>
              </a:rPr>
              <a:t>.</a:t>
            </a:r>
            <a:endParaRPr lang="en-US" sz="2800" dirty="0" smtClean="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22398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ircle(in)">
                                      <p:cBhvr>
                                        <p:cTn id="11" dur="2000"/>
                                        <p:tgtEl>
                                          <p:spTgt spid="3">
                                            <p:txEl>
                                              <p:pRg st="0" end="0"/>
                                            </p:txEl>
                                          </p:spTgt>
                                        </p:tgtEl>
                                      </p:cBhvr>
                                    </p:animEffect>
                                  </p:childTnLst>
                                </p:cTn>
                              </p:par>
                              <p:par>
                                <p:cTn id="12" presetID="6" presetClass="entr" presetSubtype="16"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circle(in)">
                                      <p:cBhvr>
                                        <p:cTn id="14"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502920"/>
            <a:ext cx="8610600" cy="5262979"/>
          </a:xfrm>
          <a:prstGeom prst="rect">
            <a:avLst/>
          </a:prstGeom>
          <a:noFill/>
        </p:spPr>
        <p:txBody>
          <a:bodyPr wrap="square" rtlCol="0">
            <a:spAutoFit/>
          </a:bodyPr>
          <a:lstStyle/>
          <a:p>
            <a:r>
              <a:rPr lang="en-US" sz="2400" dirty="0">
                <a:solidFill>
                  <a:schemeClr val="bg2">
                    <a:lumMod val="10000"/>
                  </a:schemeClr>
                </a:solidFill>
                <a:latin typeface="Times New Roman" pitchFamily="18" charset="0"/>
                <a:cs typeface="Times New Roman" pitchFamily="18" charset="0"/>
              </a:rPr>
              <a:t>In carrying out this research, data were collected from 50 students  through survey by making a suitable questionnaire ( </a:t>
            </a:r>
            <a:r>
              <a:rPr lang="en-US" sz="2400" dirty="0" err="1" smtClean="0">
                <a:solidFill>
                  <a:schemeClr val="bg2">
                    <a:lumMod val="10000"/>
                  </a:schemeClr>
                </a:solidFill>
                <a:latin typeface="Times New Roman" pitchFamily="18" charset="0"/>
                <a:cs typeface="Times New Roman" pitchFamily="18" charset="0"/>
              </a:rPr>
              <a:t>google</a:t>
            </a:r>
            <a:r>
              <a:rPr lang="en-US" sz="2400" dirty="0" smtClean="0">
                <a:solidFill>
                  <a:schemeClr val="bg2">
                    <a:lumMod val="10000"/>
                  </a:schemeClr>
                </a:solidFill>
                <a:latin typeface="Times New Roman" pitchFamily="18" charset="0"/>
                <a:cs typeface="Times New Roman" pitchFamily="18" charset="0"/>
              </a:rPr>
              <a:t> </a:t>
            </a:r>
            <a:r>
              <a:rPr lang="en-US" sz="2400" dirty="0">
                <a:solidFill>
                  <a:schemeClr val="bg2">
                    <a:lumMod val="10000"/>
                  </a:schemeClr>
                </a:solidFill>
                <a:latin typeface="Times New Roman" pitchFamily="18" charset="0"/>
                <a:cs typeface="Times New Roman" pitchFamily="18" charset="0"/>
              </a:rPr>
              <a:t>form). There were total 7 statements and the students were supposed to provide data about their age, location and gender also.</a:t>
            </a:r>
          </a:p>
          <a:p>
            <a:r>
              <a:rPr lang="en-US" sz="2400" dirty="0">
                <a:solidFill>
                  <a:schemeClr val="bg2">
                    <a:lumMod val="10000"/>
                  </a:schemeClr>
                </a:solidFill>
                <a:latin typeface="Times New Roman" pitchFamily="18" charset="0"/>
                <a:cs typeface="Times New Roman" pitchFamily="18" charset="0"/>
              </a:rPr>
              <a:t>The responses were based on 5 options:</a:t>
            </a:r>
          </a:p>
          <a:p>
            <a:pPr marL="342900" indent="-342900">
              <a:buAutoNum type="arabicPeriod"/>
            </a:pPr>
            <a:r>
              <a:rPr lang="en-US" sz="2400" dirty="0">
                <a:solidFill>
                  <a:schemeClr val="bg2">
                    <a:lumMod val="10000"/>
                  </a:schemeClr>
                </a:solidFill>
                <a:latin typeface="Times New Roman" pitchFamily="18" charset="0"/>
                <a:cs typeface="Times New Roman" pitchFamily="18" charset="0"/>
              </a:rPr>
              <a:t>Strongly disagree</a:t>
            </a:r>
          </a:p>
          <a:p>
            <a:pPr marL="342900" indent="-342900">
              <a:buAutoNum type="arabicPeriod"/>
            </a:pPr>
            <a:r>
              <a:rPr lang="en-US" sz="2400" dirty="0">
                <a:solidFill>
                  <a:schemeClr val="bg2">
                    <a:lumMod val="10000"/>
                  </a:schemeClr>
                </a:solidFill>
                <a:latin typeface="Times New Roman" pitchFamily="18" charset="0"/>
                <a:cs typeface="Times New Roman" pitchFamily="18" charset="0"/>
              </a:rPr>
              <a:t>Disagree</a:t>
            </a:r>
          </a:p>
          <a:p>
            <a:pPr marL="342900" indent="-342900">
              <a:buAutoNum type="arabicPeriod"/>
            </a:pPr>
            <a:r>
              <a:rPr lang="en-US" sz="2400" dirty="0">
                <a:solidFill>
                  <a:schemeClr val="bg2">
                    <a:lumMod val="10000"/>
                  </a:schemeClr>
                </a:solidFill>
                <a:latin typeface="Times New Roman" pitchFamily="18" charset="0"/>
                <a:cs typeface="Times New Roman" pitchFamily="18" charset="0"/>
              </a:rPr>
              <a:t>Neutral</a:t>
            </a:r>
          </a:p>
          <a:p>
            <a:pPr marL="342900" indent="-342900">
              <a:buAutoNum type="arabicPeriod"/>
            </a:pPr>
            <a:r>
              <a:rPr lang="en-US" sz="2400" dirty="0">
                <a:solidFill>
                  <a:schemeClr val="bg2">
                    <a:lumMod val="10000"/>
                  </a:schemeClr>
                </a:solidFill>
                <a:latin typeface="Times New Roman" pitchFamily="18" charset="0"/>
                <a:cs typeface="Times New Roman" pitchFamily="18" charset="0"/>
              </a:rPr>
              <a:t>Agree</a:t>
            </a:r>
          </a:p>
          <a:p>
            <a:pPr marL="342900" indent="-342900">
              <a:buAutoNum type="arabicPeriod"/>
            </a:pPr>
            <a:r>
              <a:rPr lang="en-US" sz="2400" dirty="0">
                <a:solidFill>
                  <a:schemeClr val="bg2">
                    <a:lumMod val="10000"/>
                  </a:schemeClr>
                </a:solidFill>
                <a:latin typeface="Times New Roman" pitchFamily="18" charset="0"/>
                <a:cs typeface="Times New Roman" pitchFamily="18" charset="0"/>
              </a:rPr>
              <a:t>Strongly agree</a:t>
            </a:r>
          </a:p>
          <a:p>
            <a:r>
              <a:rPr lang="en-US" sz="2400" dirty="0">
                <a:solidFill>
                  <a:schemeClr val="bg2">
                    <a:lumMod val="10000"/>
                  </a:schemeClr>
                </a:solidFill>
                <a:latin typeface="Times New Roman" pitchFamily="18" charset="0"/>
                <a:cs typeface="Times New Roman" pitchFamily="18" charset="0"/>
              </a:rPr>
              <a:t>Prior to obtaining consent, the purpose of the study was communicated well in advance  to  ensure that the students’ participation in the research was voluntary.</a:t>
            </a:r>
          </a:p>
          <a:p>
            <a:endParaRPr lang="en-IN" sz="24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598047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1889</TotalTime>
  <Words>1019</Words>
  <Application>Microsoft Office PowerPoint</Application>
  <PresentationFormat>On-screen Show (4:3)</PresentationFormat>
  <Paragraphs>74</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Civic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43</cp:revision>
  <dcterms:created xsi:type="dcterms:W3CDTF">2006-08-16T00:00:00Z</dcterms:created>
  <dcterms:modified xsi:type="dcterms:W3CDTF">2022-04-29T08:55:35Z</dcterms:modified>
</cp:coreProperties>
</file>