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aveat"/>
      <p:regular r:id="rId26"/>
      <p:bold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regular.fntdata"/><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font" Target="fonts/Cave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be03d38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be03d38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be03d382f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be03d382f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be03d382f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be03d382f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be03d382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be03d382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be03d382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be03d382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be03d382f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be03d382f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fbe03d382f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fbe03d382f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be03d382f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be03d382f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fbe03d382f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fbe03d382f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be03d382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fbe03d382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16909ca5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16909ca5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fbe03d382f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fbe03d382f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16909ca5e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16909ca5e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16909ca5e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16909ca5e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16909ca5e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16909ca5e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16909ca5e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16909ca5e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16909ca5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16909ca5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16909ca5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16909ca5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be03d382f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be03d382f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22.jpg"/><Relationship Id="rId5"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jpg"/><Relationship Id="rId4" Type="http://schemas.openxmlformats.org/officeDocument/2006/relationships/image" Target="../media/image14.jpg"/><Relationship Id="rId5"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16.jpg"/><Relationship Id="rId5"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jpg"/><Relationship Id="rId4" Type="http://schemas.openxmlformats.org/officeDocument/2006/relationships/image" Target="../media/image18.jpg"/><Relationship Id="rId5"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jpg"/><Relationship Id="rId4" Type="http://schemas.openxmlformats.org/officeDocument/2006/relationships/image" Target="../media/image29.jpg"/><Relationship Id="rId5" Type="http://schemas.openxmlformats.org/officeDocument/2006/relationships/image" Target="../media/image30.jpg"/><Relationship Id="rId6"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jpg"/><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399550" y="3937575"/>
            <a:ext cx="4380600" cy="1108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b="1" lang="en" sz="2400">
                <a:solidFill>
                  <a:srgbClr val="000000"/>
                </a:solidFill>
              </a:rPr>
              <a:t>Shreya Maurya</a:t>
            </a:r>
            <a:endParaRPr b="1" sz="2400">
              <a:solidFill>
                <a:srgbClr val="000000"/>
              </a:solidFill>
            </a:endParaRPr>
          </a:p>
          <a:p>
            <a:pPr indent="-381000" lvl="0" marL="457200" rtl="0" algn="l">
              <a:spcBef>
                <a:spcPts val="0"/>
              </a:spcBef>
              <a:spcAft>
                <a:spcPts val="0"/>
              </a:spcAft>
              <a:buClr>
                <a:srgbClr val="000000"/>
              </a:buClr>
              <a:buSzPts val="2400"/>
              <a:buChar char="-"/>
            </a:pPr>
            <a:r>
              <a:rPr b="1" lang="en" sz="2400">
                <a:solidFill>
                  <a:srgbClr val="000000"/>
                </a:solidFill>
              </a:rPr>
              <a:t>(2k21/mscphy/43)</a:t>
            </a:r>
            <a:endParaRPr b="1" sz="2400">
              <a:solidFill>
                <a:srgbClr val="000000"/>
              </a:solidFill>
            </a:endParaRPr>
          </a:p>
        </p:txBody>
      </p:sp>
      <p:pic>
        <p:nvPicPr>
          <p:cNvPr id="278" name="Google Shape;278;p13"/>
          <p:cNvPicPr preferRelativeResize="0"/>
          <p:nvPr/>
        </p:nvPicPr>
        <p:blipFill>
          <a:blip r:embed="rId3">
            <a:alphaModFix/>
          </a:blip>
          <a:stretch>
            <a:fillRect/>
          </a:stretch>
        </p:blipFill>
        <p:spPr>
          <a:xfrm>
            <a:off x="588125" y="1070100"/>
            <a:ext cx="3759700" cy="2501825"/>
          </a:xfrm>
          <a:prstGeom prst="rect">
            <a:avLst/>
          </a:prstGeom>
          <a:noFill/>
          <a:ln>
            <a:noFill/>
          </a:ln>
        </p:spPr>
      </p:pic>
      <p:sp>
        <p:nvSpPr>
          <p:cNvPr id="279" name="Google Shape;279;p13"/>
          <p:cNvSpPr txBox="1"/>
          <p:nvPr/>
        </p:nvSpPr>
        <p:spPr>
          <a:xfrm>
            <a:off x="100600" y="170200"/>
            <a:ext cx="6972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u="sng">
                <a:latin typeface="Nunito"/>
                <a:ea typeface="Nunito"/>
                <a:cs typeface="Nunito"/>
                <a:sym typeface="Nunito"/>
              </a:rPr>
              <a:t>CASE Study on DOMINO’s</a:t>
            </a:r>
            <a:r>
              <a:rPr b="1" lang="en" sz="2400" u="sng">
                <a:solidFill>
                  <a:srgbClr val="38761D"/>
                </a:solidFill>
                <a:latin typeface="Nunito"/>
                <a:ea typeface="Nunito"/>
                <a:cs typeface="Nunito"/>
                <a:sym typeface="Nunito"/>
              </a:rPr>
              <a:t> </a:t>
            </a:r>
            <a:endParaRPr b="1" sz="2400" u="sng">
              <a:solidFill>
                <a:srgbClr val="38761D"/>
              </a:solidFill>
              <a:latin typeface="Nunito"/>
              <a:ea typeface="Nunito"/>
              <a:cs typeface="Nunito"/>
              <a:sym typeface="Nunito"/>
            </a:endParaRPr>
          </a:p>
        </p:txBody>
      </p:sp>
      <p:sp>
        <p:nvSpPr>
          <p:cNvPr id="280" name="Google Shape;280;p13"/>
          <p:cNvSpPr txBox="1"/>
          <p:nvPr/>
        </p:nvSpPr>
        <p:spPr>
          <a:xfrm>
            <a:off x="5216625" y="3827150"/>
            <a:ext cx="3705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7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Brand Positioning</a:t>
            </a:r>
            <a:endParaRPr/>
          </a:p>
        </p:txBody>
      </p:sp>
      <p:sp>
        <p:nvSpPr>
          <p:cNvPr id="338" name="Google Shape;338;p22"/>
          <p:cNvSpPr txBox="1"/>
          <p:nvPr>
            <p:ph idx="1" type="body"/>
          </p:nvPr>
        </p:nvSpPr>
        <p:spPr>
          <a:xfrm>
            <a:off x="1114400" y="996550"/>
            <a:ext cx="7305600" cy="29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If we encounter these situations , Dominos comes into our mind</a:t>
            </a:r>
            <a:endParaRPr/>
          </a:p>
          <a:p>
            <a:pPr indent="0" lvl="0" marL="0" rtl="0" algn="l">
              <a:spcBef>
                <a:spcPts val="1200"/>
              </a:spcBef>
              <a:spcAft>
                <a:spcPts val="1200"/>
              </a:spcAft>
              <a:buNone/>
            </a:pPr>
            <a:r>
              <a:t/>
            </a:r>
            <a:endParaRPr/>
          </a:p>
        </p:txBody>
      </p:sp>
      <p:pic>
        <p:nvPicPr>
          <p:cNvPr id="339" name="Google Shape;339;p22"/>
          <p:cNvPicPr preferRelativeResize="0"/>
          <p:nvPr/>
        </p:nvPicPr>
        <p:blipFill rotWithShape="1">
          <a:blip r:embed="rId3">
            <a:alphaModFix/>
          </a:blip>
          <a:srcRect b="30417" l="0" r="0" t="21248"/>
          <a:stretch/>
        </p:blipFill>
        <p:spPr>
          <a:xfrm>
            <a:off x="3168725" y="1855050"/>
            <a:ext cx="2619325" cy="2741949"/>
          </a:xfrm>
          <a:prstGeom prst="rect">
            <a:avLst/>
          </a:prstGeom>
          <a:noFill/>
          <a:ln>
            <a:noFill/>
          </a:ln>
        </p:spPr>
      </p:pic>
      <p:pic>
        <p:nvPicPr>
          <p:cNvPr id="340" name="Google Shape;340;p22"/>
          <p:cNvPicPr preferRelativeResize="0"/>
          <p:nvPr/>
        </p:nvPicPr>
        <p:blipFill rotWithShape="1">
          <a:blip r:embed="rId4">
            <a:alphaModFix/>
          </a:blip>
          <a:srcRect b="31041" l="0" r="0" t="22083"/>
          <a:stretch/>
        </p:blipFill>
        <p:spPr>
          <a:xfrm>
            <a:off x="221513" y="1855050"/>
            <a:ext cx="2700820" cy="2741949"/>
          </a:xfrm>
          <a:prstGeom prst="rect">
            <a:avLst/>
          </a:prstGeom>
          <a:noFill/>
          <a:ln>
            <a:noFill/>
          </a:ln>
        </p:spPr>
      </p:pic>
      <p:pic>
        <p:nvPicPr>
          <p:cNvPr id="341" name="Google Shape;341;p22"/>
          <p:cNvPicPr preferRelativeResize="0"/>
          <p:nvPr/>
        </p:nvPicPr>
        <p:blipFill rotWithShape="1">
          <a:blip r:embed="rId5">
            <a:alphaModFix/>
          </a:blip>
          <a:srcRect b="31458" l="0" r="0" t="21665"/>
          <a:stretch/>
        </p:blipFill>
        <p:spPr>
          <a:xfrm>
            <a:off x="6034450" y="1855050"/>
            <a:ext cx="2700801" cy="27419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23"/>
          <p:cNvPicPr preferRelativeResize="0"/>
          <p:nvPr/>
        </p:nvPicPr>
        <p:blipFill rotWithShape="1">
          <a:blip r:embed="rId3">
            <a:alphaModFix/>
          </a:blip>
          <a:srcRect b="22540" l="0" r="0" t="24310"/>
          <a:stretch/>
        </p:blipFill>
        <p:spPr>
          <a:xfrm>
            <a:off x="2102625" y="585700"/>
            <a:ext cx="3726675" cy="4289850"/>
          </a:xfrm>
          <a:prstGeom prst="rect">
            <a:avLst/>
          </a:prstGeom>
          <a:noFill/>
          <a:ln>
            <a:noFill/>
          </a:ln>
        </p:spPr>
      </p:pic>
      <p:sp>
        <p:nvSpPr>
          <p:cNvPr id="347" name="Google Shape;347;p23"/>
          <p:cNvSpPr txBox="1"/>
          <p:nvPr/>
        </p:nvSpPr>
        <p:spPr>
          <a:xfrm>
            <a:off x="2936075" y="139300"/>
            <a:ext cx="2550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rgbClr val="1155CC"/>
                </a:solidFill>
                <a:latin typeface="Nunito"/>
                <a:ea typeface="Nunito"/>
                <a:cs typeface="Nunito"/>
                <a:sym typeface="Nunito"/>
              </a:rPr>
              <a:t>Meme Marketing</a:t>
            </a:r>
            <a:endParaRPr b="1" sz="1700" u="sng">
              <a:solidFill>
                <a:srgbClr val="1155CC"/>
              </a:solidFill>
              <a:latin typeface="Nunito"/>
              <a:ea typeface="Nunito"/>
              <a:cs typeface="Nunito"/>
              <a:sym typeface="Nunito"/>
            </a:endParaRPr>
          </a:p>
        </p:txBody>
      </p:sp>
      <p:sp>
        <p:nvSpPr>
          <p:cNvPr id="348" name="Google Shape;348;p23"/>
          <p:cNvSpPr txBox="1"/>
          <p:nvPr/>
        </p:nvSpPr>
        <p:spPr>
          <a:xfrm>
            <a:off x="6075675" y="996550"/>
            <a:ext cx="2550300" cy="195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700">
                <a:solidFill>
                  <a:schemeClr val="dk2"/>
                </a:solidFill>
                <a:latin typeface="Nunito"/>
                <a:ea typeface="Nunito"/>
                <a:cs typeface="Nunito"/>
                <a:sym typeface="Nunito"/>
              </a:rPr>
              <a:t>Dominos always keeps an eye on the trend and never disappoints in making creative posts. Even in the memers community.</a:t>
            </a:r>
            <a:endParaRPr b="1" sz="1800">
              <a:latin typeface="Nunito"/>
              <a:ea typeface="Nunito"/>
              <a:cs typeface="Nunito"/>
              <a:sym typeface="Nunito"/>
            </a:endParaRPr>
          </a:p>
        </p:txBody>
      </p:sp>
      <p:sp>
        <p:nvSpPr>
          <p:cNvPr id="349" name="Google Shape;349;p23"/>
          <p:cNvSpPr txBox="1"/>
          <p:nvPr/>
        </p:nvSpPr>
        <p:spPr>
          <a:xfrm>
            <a:off x="6142950" y="3034900"/>
            <a:ext cx="2364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Ye hum h,</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Ye humari car h aur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Yaha party hori h…..</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46675" y="1164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Creative punchlines on festivals</a:t>
            </a:r>
            <a:endParaRPr u="sng"/>
          </a:p>
        </p:txBody>
      </p:sp>
      <p:pic>
        <p:nvPicPr>
          <p:cNvPr id="355" name="Google Shape;355;p24"/>
          <p:cNvPicPr preferRelativeResize="0"/>
          <p:nvPr/>
        </p:nvPicPr>
        <p:blipFill rotWithShape="1">
          <a:blip r:embed="rId3">
            <a:alphaModFix/>
          </a:blip>
          <a:srcRect b="23329" l="0" r="0" t="25420"/>
          <a:stretch/>
        </p:blipFill>
        <p:spPr>
          <a:xfrm>
            <a:off x="71350" y="739375"/>
            <a:ext cx="3089749" cy="3429574"/>
          </a:xfrm>
          <a:prstGeom prst="rect">
            <a:avLst/>
          </a:prstGeom>
          <a:noFill/>
          <a:ln>
            <a:noFill/>
          </a:ln>
        </p:spPr>
      </p:pic>
      <p:pic>
        <p:nvPicPr>
          <p:cNvPr id="356" name="Google Shape;356;p24"/>
          <p:cNvPicPr preferRelativeResize="0"/>
          <p:nvPr/>
        </p:nvPicPr>
        <p:blipFill rotWithShape="1">
          <a:blip r:embed="rId4">
            <a:alphaModFix/>
          </a:blip>
          <a:srcRect b="33957" l="0" r="0" t="13330"/>
          <a:stretch/>
        </p:blipFill>
        <p:spPr>
          <a:xfrm>
            <a:off x="5982875" y="803352"/>
            <a:ext cx="2948246" cy="3365600"/>
          </a:xfrm>
          <a:prstGeom prst="rect">
            <a:avLst/>
          </a:prstGeom>
          <a:noFill/>
          <a:ln>
            <a:noFill/>
          </a:ln>
        </p:spPr>
      </p:pic>
      <p:pic>
        <p:nvPicPr>
          <p:cNvPr id="357" name="Google Shape;357;p24"/>
          <p:cNvPicPr preferRelativeResize="0"/>
          <p:nvPr/>
        </p:nvPicPr>
        <p:blipFill rotWithShape="1">
          <a:blip r:embed="rId5">
            <a:alphaModFix/>
          </a:blip>
          <a:srcRect b="36040" l="0" r="0" t="11252"/>
          <a:stretch/>
        </p:blipFill>
        <p:spPr>
          <a:xfrm>
            <a:off x="3216925" y="1925350"/>
            <a:ext cx="2710125" cy="30937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25"/>
          <p:cNvPicPr preferRelativeResize="0"/>
          <p:nvPr/>
        </p:nvPicPr>
        <p:blipFill rotWithShape="1">
          <a:blip r:embed="rId3">
            <a:alphaModFix/>
          </a:blip>
          <a:srcRect b="43132" l="0" r="0" t="5268"/>
          <a:stretch/>
        </p:blipFill>
        <p:spPr>
          <a:xfrm>
            <a:off x="6078125" y="96425"/>
            <a:ext cx="2936075" cy="3281194"/>
          </a:xfrm>
          <a:prstGeom prst="rect">
            <a:avLst/>
          </a:prstGeom>
          <a:noFill/>
          <a:ln>
            <a:noFill/>
          </a:ln>
        </p:spPr>
      </p:pic>
      <p:pic>
        <p:nvPicPr>
          <p:cNvPr id="363" name="Google Shape;363;p25"/>
          <p:cNvPicPr preferRelativeResize="0"/>
          <p:nvPr/>
        </p:nvPicPr>
        <p:blipFill rotWithShape="1">
          <a:blip r:embed="rId4">
            <a:alphaModFix/>
          </a:blip>
          <a:srcRect b="38707" l="0" r="0" t="10800"/>
          <a:stretch/>
        </p:blipFill>
        <p:spPr>
          <a:xfrm>
            <a:off x="2936075" y="1825518"/>
            <a:ext cx="3142050" cy="3317981"/>
          </a:xfrm>
          <a:prstGeom prst="rect">
            <a:avLst/>
          </a:prstGeom>
          <a:noFill/>
          <a:ln>
            <a:noFill/>
          </a:ln>
        </p:spPr>
      </p:pic>
      <p:pic>
        <p:nvPicPr>
          <p:cNvPr id="364" name="Google Shape;364;p25"/>
          <p:cNvPicPr preferRelativeResize="0"/>
          <p:nvPr/>
        </p:nvPicPr>
        <p:blipFill rotWithShape="1">
          <a:blip r:embed="rId5">
            <a:alphaModFix/>
          </a:blip>
          <a:srcRect b="16779" l="0" r="0" t="30071"/>
          <a:stretch/>
        </p:blipFill>
        <p:spPr>
          <a:xfrm>
            <a:off x="55950" y="96425"/>
            <a:ext cx="2880125" cy="3145149"/>
          </a:xfrm>
          <a:prstGeom prst="rect">
            <a:avLst/>
          </a:prstGeom>
          <a:noFill/>
          <a:ln>
            <a:noFill/>
          </a:ln>
        </p:spPr>
      </p:pic>
      <p:sp>
        <p:nvSpPr>
          <p:cNvPr id="365" name="Google Shape;365;p25"/>
          <p:cNvSpPr txBox="1"/>
          <p:nvPr/>
        </p:nvSpPr>
        <p:spPr>
          <a:xfrm>
            <a:off x="3321850" y="353625"/>
            <a:ext cx="24216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solidFill>
                  <a:srgbClr val="990000"/>
                </a:solidFill>
                <a:latin typeface="Nunito"/>
                <a:ea typeface="Nunito"/>
                <a:cs typeface="Nunito"/>
                <a:sym typeface="Nunito"/>
              </a:rPr>
              <a:t>Attractive Posters aligned with the ocassion</a:t>
            </a:r>
            <a:endParaRPr b="1" sz="1900" u="sng">
              <a:solidFill>
                <a:srgbClr val="990000"/>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26"/>
          <p:cNvPicPr preferRelativeResize="0"/>
          <p:nvPr/>
        </p:nvPicPr>
        <p:blipFill>
          <a:blip r:embed="rId3">
            <a:alphaModFix/>
          </a:blip>
          <a:stretch>
            <a:fillRect/>
          </a:stretch>
        </p:blipFill>
        <p:spPr>
          <a:xfrm>
            <a:off x="152400" y="152400"/>
            <a:ext cx="2234119" cy="4838701"/>
          </a:xfrm>
          <a:prstGeom prst="rect">
            <a:avLst/>
          </a:prstGeom>
          <a:noFill/>
          <a:ln>
            <a:noFill/>
          </a:ln>
        </p:spPr>
      </p:pic>
      <p:pic>
        <p:nvPicPr>
          <p:cNvPr id="371" name="Google Shape;371;p26"/>
          <p:cNvPicPr preferRelativeResize="0"/>
          <p:nvPr/>
        </p:nvPicPr>
        <p:blipFill>
          <a:blip r:embed="rId4">
            <a:alphaModFix/>
          </a:blip>
          <a:stretch>
            <a:fillRect/>
          </a:stretch>
        </p:blipFill>
        <p:spPr>
          <a:xfrm>
            <a:off x="2538919" y="152400"/>
            <a:ext cx="2234119" cy="4838701"/>
          </a:xfrm>
          <a:prstGeom prst="rect">
            <a:avLst/>
          </a:prstGeom>
          <a:noFill/>
          <a:ln>
            <a:noFill/>
          </a:ln>
        </p:spPr>
      </p:pic>
      <p:pic>
        <p:nvPicPr>
          <p:cNvPr id="372" name="Google Shape;372;p26"/>
          <p:cNvPicPr preferRelativeResize="0"/>
          <p:nvPr/>
        </p:nvPicPr>
        <p:blipFill>
          <a:blip r:embed="rId5">
            <a:alphaModFix/>
          </a:blip>
          <a:stretch>
            <a:fillRect/>
          </a:stretch>
        </p:blipFill>
        <p:spPr>
          <a:xfrm>
            <a:off x="4925438" y="152400"/>
            <a:ext cx="2234119" cy="4838701"/>
          </a:xfrm>
          <a:prstGeom prst="rect">
            <a:avLst/>
          </a:prstGeom>
          <a:noFill/>
          <a:ln>
            <a:noFill/>
          </a:ln>
        </p:spPr>
      </p:pic>
      <p:sp>
        <p:nvSpPr>
          <p:cNvPr id="373" name="Google Shape;373;p26"/>
          <p:cNvSpPr txBox="1"/>
          <p:nvPr/>
        </p:nvSpPr>
        <p:spPr>
          <a:xfrm>
            <a:off x="7311950" y="664350"/>
            <a:ext cx="6172200" cy="12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50">
              <a:solidFill>
                <a:srgbClr val="BDC1C6"/>
              </a:solidFill>
              <a:highlight>
                <a:srgbClr val="202124"/>
              </a:highlight>
            </a:endParaRPr>
          </a:p>
          <a:p>
            <a:pPr indent="0" lvl="0" marL="0" rtl="0" algn="l">
              <a:spcBef>
                <a:spcPts val="0"/>
              </a:spcBef>
              <a:spcAft>
                <a:spcPts val="0"/>
              </a:spcAft>
              <a:buNone/>
            </a:pPr>
            <a:r>
              <a:rPr lang="en" sz="1600">
                <a:latin typeface="Nunito"/>
                <a:ea typeface="Nunito"/>
                <a:cs typeface="Nunito"/>
                <a:sym typeface="Nunito"/>
              </a:rPr>
              <a:t>Money Heist</a:t>
            </a:r>
            <a:endParaRPr sz="1600">
              <a:latin typeface="Nunito"/>
              <a:ea typeface="Nunito"/>
              <a:cs typeface="Nunito"/>
              <a:sym typeface="Nunito"/>
            </a:endParaRPr>
          </a:p>
          <a:p>
            <a:pPr indent="0" lvl="0" marL="0" rtl="0" algn="l">
              <a:spcBef>
                <a:spcPts val="0"/>
              </a:spcBef>
              <a:spcAft>
                <a:spcPts val="0"/>
              </a:spcAft>
              <a:buNone/>
            </a:pPr>
            <a:r>
              <a:rPr lang="en" sz="1250">
                <a:solidFill>
                  <a:srgbClr val="BDC1C6"/>
                </a:solidFill>
                <a:highlight>
                  <a:srgbClr val="202124"/>
                </a:highlight>
              </a:rPr>
              <a:t>La casa de papel</a:t>
            </a:r>
            <a:endParaRPr sz="1250">
              <a:solidFill>
                <a:srgbClr val="BDC1C6"/>
              </a:solidFill>
              <a:highlight>
                <a:srgbClr val="202124"/>
              </a:highlight>
            </a:endParaRPr>
          </a:p>
          <a:p>
            <a:pPr indent="0" lvl="0" marL="0" rtl="0" algn="l">
              <a:spcBef>
                <a:spcPts val="0"/>
              </a:spcBef>
              <a:spcAft>
                <a:spcPts val="0"/>
              </a:spcAft>
              <a:buNone/>
            </a:pPr>
            <a:r>
              <a:t/>
            </a:r>
            <a:endParaRPr sz="1050">
              <a:solidFill>
                <a:srgbClr val="BDC1C6"/>
              </a:solidFill>
              <a:highlight>
                <a:srgbClr val="202124"/>
              </a:highlight>
            </a:endParaRPr>
          </a:p>
          <a:p>
            <a:pPr indent="0" lvl="0" marL="0" rtl="0" algn="l">
              <a:spcBef>
                <a:spcPts val="0"/>
              </a:spcBef>
              <a:spcAft>
                <a:spcPts val="0"/>
              </a:spcAft>
              <a:buNone/>
            </a:pPr>
            <a:r>
              <a:t/>
            </a:r>
            <a:endParaRPr sz="1050">
              <a:solidFill>
                <a:srgbClr val="BDC1C6"/>
              </a:solidFill>
              <a:highlight>
                <a:srgbClr val="202124"/>
              </a:highlight>
            </a:endParaRPr>
          </a:p>
          <a:p>
            <a:pPr indent="0" lvl="0" marL="0" rtl="0" algn="l">
              <a:spcBef>
                <a:spcPts val="0"/>
              </a:spcBef>
              <a:spcAft>
                <a:spcPts val="0"/>
              </a:spcAft>
              <a:buNone/>
            </a:pPr>
            <a:r>
              <a:t/>
            </a:r>
            <a:endParaRPr sz="1050">
              <a:solidFill>
                <a:srgbClr val="BDC1C6"/>
              </a:solidFill>
              <a:highlight>
                <a:srgbClr val="202124"/>
              </a:highlight>
            </a:endParaRPr>
          </a:p>
        </p:txBody>
      </p:sp>
      <p:sp>
        <p:nvSpPr>
          <p:cNvPr id="374" name="Google Shape;374;p26"/>
          <p:cNvSpPr txBox="1"/>
          <p:nvPr/>
        </p:nvSpPr>
        <p:spPr>
          <a:xfrm>
            <a:off x="7252350" y="3083925"/>
            <a:ext cx="359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The FAMILY MAN</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75" name="Google Shape;375;p26"/>
          <p:cNvSpPr txBox="1"/>
          <p:nvPr/>
        </p:nvSpPr>
        <p:spPr>
          <a:xfrm>
            <a:off x="7340200" y="1543050"/>
            <a:ext cx="165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Jingle based on song-Bela chao</a:t>
            </a:r>
            <a:endParaRPr>
              <a:latin typeface="Nunito"/>
              <a:ea typeface="Nunito"/>
              <a:cs typeface="Nunito"/>
              <a:sym typeface="Nunito"/>
            </a:endParaRPr>
          </a:p>
        </p:txBody>
      </p:sp>
      <p:sp>
        <p:nvSpPr>
          <p:cNvPr id="376" name="Google Shape;376;p26"/>
          <p:cNvSpPr txBox="1"/>
          <p:nvPr/>
        </p:nvSpPr>
        <p:spPr>
          <a:xfrm>
            <a:off x="7404500" y="235750"/>
            <a:ext cx="1350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#Trends</a:t>
            </a:r>
            <a:endParaRPr b="1" sz="16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27"/>
          <p:cNvPicPr preferRelativeResize="0"/>
          <p:nvPr/>
        </p:nvPicPr>
        <p:blipFill>
          <a:blip r:embed="rId3">
            <a:alphaModFix/>
          </a:blip>
          <a:stretch>
            <a:fillRect/>
          </a:stretch>
        </p:blipFill>
        <p:spPr>
          <a:xfrm>
            <a:off x="152400" y="152400"/>
            <a:ext cx="2234119" cy="4838701"/>
          </a:xfrm>
          <a:prstGeom prst="rect">
            <a:avLst/>
          </a:prstGeom>
          <a:noFill/>
          <a:ln>
            <a:noFill/>
          </a:ln>
        </p:spPr>
      </p:pic>
      <p:pic>
        <p:nvPicPr>
          <p:cNvPr id="382" name="Google Shape;382;p27"/>
          <p:cNvPicPr preferRelativeResize="0"/>
          <p:nvPr/>
        </p:nvPicPr>
        <p:blipFill rotWithShape="1">
          <a:blip r:embed="rId4">
            <a:alphaModFix/>
          </a:blip>
          <a:srcRect b="45569" l="0" r="13224" t="0"/>
          <a:stretch/>
        </p:blipFill>
        <p:spPr>
          <a:xfrm>
            <a:off x="2538925" y="152400"/>
            <a:ext cx="6472924" cy="3699252"/>
          </a:xfrm>
          <a:prstGeom prst="rect">
            <a:avLst/>
          </a:prstGeom>
          <a:noFill/>
          <a:ln>
            <a:noFill/>
          </a:ln>
        </p:spPr>
      </p:pic>
      <p:sp>
        <p:nvSpPr>
          <p:cNvPr id="383" name="Google Shape;383;p27"/>
          <p:cNvSpPr txBox="1"/>
          <p:nvPr/>
        </p:nvSpPr>
        <p:spPr>
          <a:xfrm>
            <a:off x="2925350" y="4211250"/>
            <a:ext cx="61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BF9000"/>
                </a:solidFill>
                <a:latin typeface="Nunito"/>
                <a:ea typeface="Nunito"/>
                <a:cs typeface="Nunito"/>
                <a:sym typeface="Nunito"/>
              </a:rPr>
              <a:t>TVF is one of the leading platform in Content Creation</a:t>
            </a:r>
            <a:endParaRPr b="1" sz="1800">
              <a:solidFill>
                <a:srgbClr val="BF9000"/>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8"/>
          <p:cNvSpPr txBox="1"/>
          <p:nvPr/>
        </p:nvSpPr>
        <p:spPr>
          <a:xfrm>
            <a:off x="341275" y="3108050"/>
            <a:ext cx="84099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333333"/>
                </a:solidFill>
                <a:highlight>
                  <a:srgbClr val="F7F8F9"/>
                </a:highlight>
                <a:latin typeface="Times New Roman"/>
                <a:ea typeface="Times New Roman"/>
                <a:cs typeface="Times New Roman"/>
                <a:sym typeface="Times New Roman"/>
              </a:rPr>
              <a:t>Liga de Videojuegos Profesional</a:t>
            </a:r>
            <a:r>
              <a:rPr lang="en" sz="1700">
                <a:solidFill>
                  <a:srgbClr val="333333"/>
                </a:solidFill>
                <a:highlight>
                  <a:srgbClr val="F7F8F9"/>
                </a:highlight>
                <a:latin typeface="Times New Roman"/>
                <a:ea typeface="Times New Roman"/>
                <a:cs typeface="Times New Roman"/>
                <a:sym typeface="Times New Roman"/>
              </a:rPr>
              <a:t>, known as </a:t>
            </a:r>
            <a:r>
              <a:rPr b="1" lang="en" sz="1700">
                <a:solidFill>
                  <a:srgbClr val="333333"/>
                </a:solidFill>
                <a:highlight>
                  <a:srgbClr val="F7F8F9"/>
                </a:highlight>
                <a:latin typeface="Times New Roman"/>
                <a:ea typeface="Times New Roman"/>
                <a:cs typeface="Times New Roman"/>
                <a:sym typeface="Times New Roman"/>
              </a:rPr>
              <a:t>LVP</a:t>
            </a:r>
            <a:r>
              <a:rPr lang="en" sz="1700">
                <a:solidFill>
                  <a:srgbClr val="333333"/>
                </a:solidFill>
                <a:highlight>
                  <a:srgbClr val="F7F8F9"/>
                </a:highlight>
                <a:latin typeface="Times New Roman"/>
                <a:ea typeface="Times New Roman"/>
                <a:cs typeface="Times New Roman"/>
                <a:sym typeface="Times New Roman"/>
              </a:rPr>
              <a:t> has announced their official partnership with </a:t>
            </a:r>
            <a:r>
              <a:rPr b="1" lang="en" sz="1700">
                <a:solidFill>
                  <a:srgbClr val="333333"/>
                </a:solidFill>
                <a:highlight>
                  <a:srgbClr val="F7F8F9"/>
                </a:highlight>
                <a:latin typeface="Times New Roman"/>
                <a:ea typeface="Times New Roman"/>
                <a:cs typeface="Times New Roman"/>
                <a:sym typeface="Times New Roman"/>
              </a:rPr>
              <a:t>Domino’s Pizza</a:t>
            </a:r>
            <a:r>
              <a:rPr lang="en" sz="1700">
                <a:solidFill>
                  <a:srgbClr val="333333"/>
                </a:solidFill>
                <a:highlight>
                  <a:srgbClr val="F7F8F9"/>
                </a:highlight>
                <a:latin typeface="Times New Roman"/>
                <a:ea typeface="Times New Roman"/>
                <a:cs typeface="Times New Roman"/>
                <a:sym typeface="Times New Roman"/>
              </a:rPr>
              <a:t>. Both parties began their relationship in 2017 when Domino’s Pizza partnered with the </a:t>
            </a:r>
            <a:r>
              <a:rPr b="1" lang="en" sz="1700">
                <a:solidFill>
                  <a:srgbClr val="333333"/>
                </a:solidFill>
                <a:highlight>
                  <a:srgbClr val="F7F8F9"/>
                </a:highlight>
                <a:latin typeface="Times New Roman"/>
                <a:ea typeface="Times New Roman"/>
                <a:cs typeface="Times New Roman"/>
                <a:sym typeface="Times New Roman"/>
              </a:rPr>
              <a:t>League of Legends Super Liga Orange</a:t>
            </a:r>
            <a:r>
              <a:rPr lang="en" sz="1700">
                <a:solidFill>
                  <a:srgbClr val="333333"/>
                </a:solidFill>
                <a:highlight>
                  <a:srgbClr val="F7F8F9"/>
                </a:highlight>
                <a:latin typeface="Times New Roman"/>
                <a:ea typeface="Times New Roman"/>
                <a:cs typeface="Times New Roman"/>
                <a:sym typeface="Times New Roman"/>
              </a:rPr>
              <a:t>, but have taken one step further to become the organisation’s official pizza sponsor.</a:t>
            </a:r>
            <a:endParaRPr b="1" sz="2500">
              <a:latin typeface="Nunito"/>
              <a:ea typeface="Nunito"/>
              <a:cs typeface="Nunito"/>
              <a:sym typeface="Nunito"/>
            </a:endParaRPr>
          </a:p>
        </p:txBody>
      </p:sp>
      <p:pic>
        <p:nvPicPr>
          <p:cNvPr id="389" name="Google Shape;389;p28"/>
          <p:cNvPicPr preferRelativeResize="0"/>
          <p:nvPr/>
        </p:nvPicPr>
        <p:blipFill>
          <a:blip r:embed="rId3">
            <a:alphaModFix/>
          </a:blip>
          <a:stretch>
            <a:fillRect/>
          </a:stretch>
        </p:blipFill>
        <p:spPr>
          <a:xfrm>
            <a:off x="2829888" y="775325"/>
            <a:ext cx="3188920" cy="1796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29"/>
          <p:cNvPicPr preferRelativeResize="0"/>
          <p:nvPr/>
        </p:nvPicPr>
        <p:blipFill>
          <a:blip r:embed="rId3">
            <a:alphaModFix/>
          </a:blip>
          <a:stretch>
            <a:fillRect/>
          </a:stretch>
        </p:blipFill>
        <p:spPr>
          <a:xfrm>
            <a:off x="152400" y="152400"/>
            <a:ext cx="8600202"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nvSpPr>
        <p:spPr>
          <a:xfrm>
            <a:off x="1170100" y="341275"/>
            <a:ext cx="7605600" cy="59373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Clr>
                <a:srgbClr val="000000"/>
              </a:buClr>
              <a:buSzPts val="688"/>
              <a:buFont typeface="Arial"/>
              <a:buNone/>
            </a:pPr>
            <a:r>
              <a:rPr b="1" lang="en" sz="1712">
                <a:solidFill>
                  <a:srgbClr val="222222"/>
                </a:solidFill>
                <a:highlight>
                  <a:srgbClr val="FFFFFF"/>
                </a:highlight>
              </a:rPr>
              <a:t>The Professional Videogame League (LVP), the world's leading Spanish-language eSports organization, ended 2020 with 56 million accumulated viewers, which represented a worldwide growth of 43% compared to 2019, according to company sources.</a:t>
            </a:r>
            <a:endParaRPr b="1" sz="1712">
              <a:solidFill>
                <a:srgbClr val="222222"/>
              </a:solidFill>
              <a:highlight>
                <a:srgbClr val="FFFFFF"/>
              </a:highlight>
            </a:endParaRPr>
          </a:p>
          <a:p>
            <a:pPr indent="0" lvl="0" marL="0" rtl="0" algn="l">
              <a:lnSpc>
                <a:spcPct val="105000"/>
              </a:lnSpc>
              <a:spcBef>
                <a:spcPts val="1200"/>
              </a:spcBef>
              <a:spcAft>
                <a:spcPts val="0"/>
              </a:spcAft>
              <a:buClr>
                <a:srgbClr val="000000"/>
              </a:buClr>
              <a:buSzPts val="688"/>
              <a:buFont typeface="Arial"/>
              <a:buNone/>
            </a:pPr>
            <a:r>
              <a:rPr b="1" lang="en" sz="1525">
                <a:solidFill>
                  <a:srgbClr val="333333"/>
                </a:solidFill>
                <a:highlight>
                  <a:srgbClr val="F7F8F9"/>
                </a:highlight>
                <a:latin typeface="Times New Roman"/>
                <a:ea typeface="Times New Roman"/>
                <a:cs typeface="Times New Roman"/>
                <a:sym typeface="Times New Roman"/>
              </a:rPr>
              <a:t>Domino’s Pizza was recognised during the  broadcasts of various competitions from LVP such as League of Legends, Counter-Strike: Global Offensive and Clash Royale. LVP viewers were welcomed with discounts and special offers.</a:t>
            </a:r>
            <a:endParaRPr b="1" sz="1525">
              <a:solidFill>
                <a:srgbClr val="333333"/>
              </a:solidFill>
              <a:highlight>
                <a:srgbClr val="F7F8F9"/>
              </a:highlight>
              <a:latin typeface="Times New Roman"/>
              <a:ea typeface="Times New Roman"/>
              <a:cs typeface="Times New Roman"/>
              <a:sym typeface="Times New Roman"/>
            </a:endParaRPr>
          </a:p>
          <a:p>
            <a:pPr indent="0" lvl="0" marL="0" rtl="0" algn="l">
              <a:lnSpc>
                <a:spcPct val="105000"/>
              </a:lnSpc>
              <a:spcBef>
                <a:spcPts val="1100"/>
              </a:spcBef>
              <a:spcAft>
                <a:spcPts val="0"/>
              </a:spcAft>
              <a:buNone/>
            </a:pPr>
            <a:r>
              <a:rPr b="1" lang="en" sz="1525">
                <a:solidFill>
                  <a:srgbClr val="333333"/>
                </a:solidFill>
                <a:highlight>
                  <a:srgbClr val="F7F8F9"/>
                </a:highlight>
                <a:latin typeface="Times New Roman"/>
                <a:ea typeface="Times New Roman"/>
                <a:cs typeface="Times New Roman"/>
                <a:sym typeface="Times New Roman"/>
              </a:rPr>
              <a:t>Digital Marketing Manager of Domino’s Pizza spoke before the event that: “Domino’s Pizza has already proven to be ‘the pizza of the gamers’. We were pioneers supporting electronic sports from the base, five years ago.” continued, noting that esports “has become a new form of entertainment for many young people, who come together to enjoy the games of their favourite professional teams and Domino’s wants to accompany them on these occasions so they can enjoy the best possible way.”</a:t>
            </a:r>
            <a:endParaRPr b="1" sz="1525">
              <a:solidFill>
                <a:srgbClr val="333333"/>
              </a:solidFill>
              <a:highlight>
                <a:srgbClr val="F7F8F9"/>
              </a:highlight>
              <a:latin typeface="Times New Roman"/>
              <a:ea typeface="Times New Roman"/>
              <a:cs typeface="Times New Roman"/>
              <a:sym typeface="Times New Roman"/>
            </a:endParaRPr>
          </a:p>
          <a:p>
            <a:pPr indent="0" lvl="0" marL="0" rtl="0" algn="l">
              <a:lnSpc>
                <a:spcPct val="105000"/>
              </a:lnSpc>
              <a:spcBef>
                <a:spcPts val="1100"/>
              </a:spcBef>
              <a:spcAft>
                <a:spcPts val="0"/>
              </a:spcAft>
              <a:buNone/>
            </a:pPr>
            <a:r>
              <a:rPr b="1" lang="en">
                <a:solidFill>
                  <a:srgbClr val="333333"/>
                </a:solidFill>
                <a:highlight>
                  <a:srgbClr val="F7F8F9"/>
                </a:highlight>
                <a:latin typeface="Times New Roman"/>
                <a:ea typeface="Times New Roman"/>
                <a:cs typeface="Times New Roman"/>
                <a:sym typeface="Times New Roman"/>
              </a:rPr>
              <a:t>Esports Insider says: Domino’s Pizza and LVP have created a positive and productive partnership through the close engagement of their audience, players and staff with their brands.</a:t>
            </a:r>
            <a:endParaRPr b="1" sz="1525">
              <a:solidFill>
                <a:srgbClr val="333333"/>
              </a:solidFill>
              <a:highlight>
                <a:srgbClr val="F7F8F9"/>
              </a:highlight>
              <a:latin typeface="Times New Roman"/>
              <a:ea typeface="Times New Roman"/>
              <a:cs typeface="Times New Roman"/>
              <a:sym typeface="Times New Roman"/>
            </a:endParaRPr>
          </a:p>
          <a:p>
            <a:pPr indent="0" lvl="0" marL="0" rtl="0" algn="l">
              <a:lnSpc>
                <a:spcPct val="105000"/>
              </a:lnSpc>
              <a:spcBef>
                <a:spcPts val="1100"/>
              </a:spcBef>
              <a:spcAft>
                <a:spcPts val="0"/>
              </a:spcAft>
              <a:buNone/>
            </a:pPr>
            <a:r>
              <a:t/>
            </a:r>
            <a:endParaRPr b="1" sz="1525">
              <a:solidFill>
                <a:srgbClr val="333333"/>
              </a:solidFill>
              <a:highlight>
                <a:srgbClr val="F7F8F9"/>
              </a:highlight>
              <a:latin typeface="Times New Roman"/>
              <a:ea typeface="Times New Roman"/>
              <a:cs typeface="Times New Roman"/>
              <a:sym typeface="Times New Roman"/>
            </a:endParaRPr>
          </a:p>
          <a:p>
            <a:pPr indent="0" lvl="0" marL="0" rtl="0" algn="l">
              <a:lnSpc>
                <a:spcPct val="105000"/>
              </a:lnSpc>
              <a:spcBef>
                <a:spcPts val="1100"/>
              </a:spcBef>
              <a:spcAft>
                <a:spcPts val="0"/>
              </a:spcAft>
              <a:buNone/>
            </a:pPr>
            <a:r>
              <a:t/>
            </a:r>
            <a:endParaRPr b="1" sz="1525">
              <a:solidFill>
                <a:srgbClr val="333333"/>
              </a:solidFill>
              <a:highlight>
                <a:srgbClr val="F7F8F9"/>
              </a:highlight>
              <a:latin typeface="Times New Roman"/>
              <a:ea typeface="Times New Roman"/>
              <a:cs typeface="Times New Roman"/>
              <a:sym typeface="Times New Roman"/>
            </a:endParaRPr>
          </a:p>
          <a:p>
            <a:pPr indent="0" lvl="0" marL="0" rtl="0" algn="l">
              <a:lnSpc>
                <a:spcPct val="105000"/>
              </a:lnSpc>
              <a:spcBef>
                <a:spcPts val="1100"/>
              </a:spcBef>
              <a:spcAft>
                <a:spcPts val="0"/>
              </a:spcAft>
              <a:buNone/>
            </a:pPr>
            <a:r>
              <a:t/>
            </a:r>
            <a:endParaRPr b="1" sz="1525">
              <a:solidFill>
                <a:srgbClr val="333333"/>
              </a:solidFill>
              <a:highlight>
                <a:srgbClr val="F7F8F9"/>
              </a:highlight>
              <a:latin typeface="Times New Roman"/>
              <a:ea typeface="Times New Roman"/>
              <a:cs typeface="Times New Roman"/>
              <a:sym typeface="Times New Roman"/>
            </a:endParaRPr>
          </a:p>
          <a:p>
            <a:pPr indent="0" lvl="0" marL="0" rtl="0" algn="l">
              <a:lnSpc>
                <a:spcPct val="105000"/>
              </a:lnSpc>
              <a:spcBef>
                <a:spcPts val="1100"/>
              </a:spcBef>
              <a:spcAft>
                <a:spcPts val="1100"/>
              </a:spcAft>
              <a:buClr>
                <a:srgbClr val="000000"/>
              </a:buClr>
              <a:buSzPts val="688"/>
              <a:buFont typeface="Arial"/>
              <a:buNone/>
            </a:pPr>
            <a:r>
              <a:t/>
            </a:r>
            <a:endParaRPr b="1" sz="1525">
              <a:solidFill>
                <a:srgbClr val="333333"/>
              </a:solidFill>
              <a:highlight>
                <a:srgbClr val="F7F8F9"/>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1"/>
          <p:cNvSpPr txBox="1"/>
          <p:nvPr>
            <p:ph type="title"/>
          </p:nvPr>
        </p:nvSpPr>
        <p:spPr>
          <a:xfrm>
            <a:off x="1303800" y="2663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8761D"/>
                </a:solidFill>
              </a:rPr>
              <a:t>Promoting through standup comedians</a:t>
            </a:r>
            <a:endParaRPr>
              <a:solidFill>
                <a:srgbClr val="38761D"/>
              </a:solidFill>
            </a:endParaRPr>
          </a:p>
          <a:p>
            <a:pPr indent="0" lvl="0" marL="0" rtl="0" algn="l">
              <a:spcBef>
                <a:spcPts val="0"/>
              </a:spcBef>
              <a:spcAft>
                <a:spcPts val="0"/>
              </a:spcAft>
              <a:buNone/>
            </a:pPr>
            <a:r>
              <a:t/>
            </a:r>
            <a:endParaRPr>
              <a:solidFill>
                <a:srgbClr val="38761D"/>
              </a:solidFill>
            </a:endParaRPr>
          </a:p>
        </p:txBody>
      </p:sp>
      <p:sp>
        <p:nvSpPr>
          <p:cNvPr id="405" name="Google Shape;405;p31"/>
          <p:cNvSpPr txBox="1"/>
          <p:nvPr/>
        </p:nvSpPr>
        <p:spPr>
          <a:xfrm>
            <a:off x="1808400" y="790475"/>
            <a:ext cx="652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Standup viewers are mostly aged between 18-44 , which is also the main target audience of Dominos.</a:t>
            </a:r>
            <a:endParaRPr>
              <a:latin typeface="Nunito"/>
              <a:ea typeface="Nunito"/>
              <a:cs typeface="Nunito"/>
              <a:sym typeface="Nunito"/>
            </a:endParaRPr>
          </a:p>
        </p:txBody>
      </p:sp>
      <p:pic>
        <p:nvPicPr>
          <p:cNvPr id="406" name="Google Shape;406;p31"/>
          <p:cNvPicPr preferRelativeResize="0"/>
          <p:nvPr/>
        </p:nvPicPr>
        <p:blipFill rotWithShape="1">
          <a:blip r:embed="rId3">
            <a:alphaModFix/>
          </a:blip>
          <a:srcRect b="56040" l="0" r="0" t="10417"/>
          <a:stretch/>
        </p:blipFill>
        <p:spPr>
          <a:xfrm>
            <a:off x="2443175" y="1671600"/>
            <a:ext cx="4111976" cy="2987174"/>
          </a:xfrm>
          <a:prstGeom prst="rect">
            <a:avLst/>
          </a:prstGeom>
          <a:noFill/>
          <a:ln>
            <a:noFill/>
          </a:ln>
        </p:spPr>
      </p:pic>
      <p:pic>
        <p:nvPicPr>
          <p:cNvPr id="407" name="Google Shape;407;p31"/>
          <p:cNvPicPr preferRelativeResize="0"/>
          <p:nvPr/>
        </p:nvPicPr>
        <p:blipFill rotWithShape="1">
          <a:blip r:embed="rId4">
            <a:alphaModFix/>
          </a:blip>
          <a:srcRect b="54789" l="0" r="0" t="11669"/>
          <a:stretch/>
        </p:blipFill>
        <p:spPr>
          <a:xfrm>
            <a:off x="0" y="3418275"/>
            <a:ext cx="2374849" cy="1725226"/>
          </a:xfrm>
          <a:prstGeom prst="rect">
            <a:avLst/>
          </a:prstGeom>
          <a:noFill/>
          <a:ln>
            <a:noFill/>
          </a:ln>
        </p:spPr>
      </p:pic>
      <p:pic>
        <p:nvPicPr>
          <p:cNvPr id="408" name="Google Shape;408;p31"/>
          <p:cNvPicPr preferRelativeResize="0"/>
          <p:nvPr/>
        </p:nvPicPr>
        <p:blipFill rotWithShape="1">
          <a:blip r:embed="rId5">
            <a:alphaModFix/>
          </a:blip>
          <a:srcRect b="29163" l="0" r="0" t="6457"/>
          <a:stretch/>
        </p:blipFill>
        <p:spPr>
          <a:xfrm>
            <a:off x="0" y="1207075"/>
            <a:ext cx="1585925" cy="2211200"/>
          </a:xfrm>
          <a:prstGeom prst="rect">
            <a:avLst/>
          </a:prstGeom>
          <a:noFill/>
          <a:ln>
            <a:noFill/>
          </a:ln>
        </p:spPr>
      </p:pic>
      <p:pic>
        <p:nvPicPr>
          <p:cNvPr id="409" name="Google Shape;409;p31"/>
          <p:cNvPicPr preferRelativeResize="0"/>
          <p:nvPr/>
        </p:nvPicPr>
        <p:blipFill rotWithShape="1">
          <a:blip r:embed="rId6">
            <a:alphaModFix/>
          </a:blip>
          <a:srcRect b="34588" l="0" r="0" t="5174"/>
          <a:stretch/>
        </p:blipFill>
        <p:spPr>
          <a:xfrm>
            <a:off x="6642100" y="1671600"/>
            <a:ext cx="2209434" cy="288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108775" y="605213"/>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000000"/>
                </a:solidFill>
              </a:rPr>
              <a:t>Table of Contents</a:t>
            </a:r>
            <a:endParaRPr u="sng">
              <a:solidFill>
                <a:srgbClr val="000000"/>
              </a:solidFill>
            </a:endParaRPr>
          </a:p>
        </p:txBody>
      </p:sp>
      <p:sp>
        <p:nvSpPr>
          <p:cNvPr id="286" name="Google Shape;286;p14"/>
          <p:cNvSpPr txBox="1"/>
          <p:nvPr>
            <p:ph idx="1" type="body"/>
          </p:nvPr>
        </p:nvSpPr>
        <p:spPr>
          <a:xfrm>
            <a:off x="1108775" y="1996688"/>
            <a:ext cx="7030500" cy="2541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1C4587"/>
              </a:buClr>
              <a:buSzPts val="1900"/>
              <a:buAutoNum type="arabicPeriod"/>
            </a:pPr>
            <a:r>
              <a:rPr b="1" lang="en" sz="1900">
                <a:solidFill>
                  <a:srgbClr val="1C4587"/>
                </a:solidFill>
              </a:rPr>
              <a:t>History &amp; Vision</a:t>
            </a:r>
            <a:endParaRPr b="1" sz="1900">
              <a:solidFill>
                <a:srgbClr val="1C4587"/>
              </a:solidFill>
            </a:endParaRPr>
          </a:p>
          <a:p>
            <a:pPr indent="-349250" lvl="0" marL="457200" rtl="0" algn="l">
              <a:spcBef>
                <a:spcPts val="0"/>
              </a:spcBef>
              <a:spcAft>
                <a:spcPts val="0"/>
              </a:spcAft>
              <a:buClr>
                <a:srgbClr val="1C4587"/>
              </a:buClr>
              <a:buSzPts val="1900"/>
              <a:buAutoNum type="arabicPeriod"/>
            </a:pPr>
            <a:r>
              <a:rPr b="1" lang="en" sz="1900">
                <a:solidFill>
                  <a:srgbClr val="1C4587"/>
                </a:solidFill>
              </a:rPr>
              <a:t>Product line</a:t>
            </a:r>
            <a:endParaRPr b="1" sz="1900">
              <a:solidFill>
                <a:srgbClr val="1C4587"/>
              </a:solidFill>
            </a:endParaRPr>
          </a:p>
          <a:p>
            <a:pPr indent="-349250" lvl="0" marL="457200" rtl="0" algn="l">
              <a:spcBef>
                <a:spcPts val="0"/>
              </a:spcBef>
              <a:spcAft>
                <a:spcPts val="0"/>
              </a:spcAft>
              <a:buClr>
                <a:srgbClr val="1C4587"/>
              </a:buClr>
              <a:buSzPts val="1900"/>
              <a:buAutoNum type="arabicPeriod"/>
            </a:pPr>
            <a:r>
              <a:rPr b="1" lang="en" sz="1900">
                <a:solidFill>
                  <a:srgbClr val="1C4587"/>
                </a:solidFill>
              </a:rPr>
              <a:t>Market competitors</a:t>
            </a:r>
            <a:endParaRPr b="1" sz="1900">
              <a:solidFill>
                <a:srgbClr val="1C4587"/>
              </a:solidFill>
            </a:endParaRPr>
          </a:p>
          <a:p>
            <a:pPr indent="-349250" lvl="0" marL="457200" rtl="0" algn="l">
              <a:spcBef>
                <a:spcPts val="0"/>
              </a:spcBef>
              <a:spcAft>
                <a:spcPts val="0"/>
              </a:spcAft>
              <a:buClr>
                <a:srgbClr val="1C4587"/>
              </a:buClr>
              <a:buSzPts val="1900"/>
              <a:buAutoNum type="arabicPeriod"/>
            </a:pPr>
            <a:r>
              <a:rPr b="1" lang="en" sz="1900">
                <a:solidFill>
                  <a:srgbClr val="1C4587"/>
                </a:solidFill>
              </a:rPr>
              <a:t>Taglines</a:t>
            </a:r>
            <a:endParaRPr b="1" sz="1900">
              <a:solidFill>
                <a:srgbClr val="1C4587"/>
              </a:solidFill>
            </a:endParaRPr>
          </a:p>
          <a:p>
            <a:pPr indent="-349250" lvl="0" marL="457200" rtl="0" algn="l">
              <a:spcBef>
                <a:spcPts val="0"/>
              </a:spcBef>
              <a:spcAft>
                <a:spcPts val="0"/>
              </a:spcAft>
              <a:buClr>
                <a:srgbClr val="1C4587"/>
              </a:buClr>
              <a:buSzPts val="1900"/>
              <a:buAutoNum type="arabicPeriod"/>
            </a:pPr>
            <a:r>
              <a:rPr b="1" lang="en" sz="1900">
                <a:solidFill>
                  <a:srgbClr val="1C4587"/>
                </a:solidFill>
              </a:rPr>
              <a:t>Brand Positioning</a:t>
            </a:r>
            <a:endParaRPr b="1" sz="1900">
              <a:solidFill>
                <a:srgbClr val="1C4587"/>
              </a:solidFill>
            </a:endParaRPr>
          </a:p>
          <a:p>
            <a:pPr indent="-349250" lvl="0" marL="457200" rtl="0" algn="l">
              <a:spcBef>
                <a:spcPts val="0"/>
              </a:spcBef>
              <a:spcAft>
                <a:spcPts val="0"/>
              </a:spcAft>
              <a:buClr>
                <a:srgbClr val="1C4587"/>
              </a:buClr>
              <a:buSzPts val="1900"/>
              <a:buAutoNum type="arabicPeriod"/>
            </a:pPr>
            <a:r>
              <a:rPr b="1" lang="en" sz="1900">
                <a:solidFill>
                  <a:srgbClr val="1C4587"/>
                </a:solidFill>
              </a:rPr>
              <a:t>Marketing Campaigns</a:t>
            </a:r>
            <a:endParaRPr b="1" sz="1900">
              <a:solidFill>
                <a:srgbClr val="1C4587"/>
              </a:solidFill>
            </a:endParaRPr>
          </a:p>
          <a:p>
            <a:pPr indent="-349250" lvl="0" marL="457200" rtl="0" algn="l">
              <a:spcBef>
                <a:spcPts val="0"/>
              </a:spcBef>
              <a:spcAft>
                <a:spcPts val="0"/>
              </a:spcAft>
              <a:buClr>
                <a:srgbClr val="1C4587"/>
              </a:buClr>
              <a:buSzPts val="1900"/>
              <a:buAutoNum type="arabicPeriod"/>
            </a:pPr>
            <a:r>
              <a:rPr b="1" lang="en" sz="1900">
                <a:solidFill>
                  <a:srgbClr val="1C4587"/>
                </a:solidFill>
              </a:rPr>
              <a:t>Celebrity endorsements</a:t>
            </a:r>
            <a:endParaRPr b="1" sz="1900">
              <a:solidFill>
                <a:srgbClr val="1C4587"/>
              </a:solidFill>
            </a:endParaRPr>
          </a:p>
          <a:p>
            <a:pPr indent="0" lvl="0" marL="457200" rtl="0" algn="l">
              <a:spcBef>
                <a:spcPts val="1200"/>
              </a:spcBef>
              <a:spcAft>
                <a:spcPts val="1200"/>
              </a:spcAft>
              <a:buNone/>
            </a:pPr>
            <a:r>
              <a:t/>
            </a:r>
            <a:endParaRPr b="1" sz="1900">
              <a:solidFill>
                <a:srgbClr val="1C458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32"/>
          <p:cNvPicPr preferRelativeResize="0"/>
          <p:nvPr/>
        </p:nvPicPr>
        <p:blipFill>
          <a:blip r:embed="rId3">
            <a:alphaModFix/>
          </a:blip>
          <a:stretch>
            <a:fillRect/>
          </a:stretch>
        </p:blipFill>
        <p:spPr>
          <a:xfrm>
            <a:off x="128600" y="152400"/>
            <a:ext cx="2234119" cy="4838701"/>
          </a:xfrm>
          <a:prstGeom prst="rect">
            <a:avLst/>
          </a:prstGeom>
          <a:noFill/>
          <a:ln>
            <a:noFill/>
          </a:ln>
        </p:spPr>
      </p:pic>
      <p:pic>
        <p:nvPicPr>
          <p:cNvPr id="415" name="Google Shape;415;p32"/>
          <p:cNvPicPr preferRelativeResize="0"/>
          <p:nvPr/>
        </p:nvPicPr>
        <p:blipFill>
          <a:blip r:embed="rId4">
            <a:alphaModFix/>
          </a:blip>
          <a:stretch>
            <a:fillRect/>
          </a:stretch>
        </p:blipFill>
        <p:spPr>
          <a:xfrm>
            <a:off x="6361519" y="152400"/>
            <a:ext cx="2234119" cy="4838701"/>
          </a:xfrm>
          <a:prstGeom prst="rect">
            <a:avLst/>
          </a:prstGeom>
          <a:noFill/>
          <a:ln>
            <a:noFill/>
          </a:ln>
        </p:spPr>
      </p:pic>
      <p:sp>
        <p:nvSpPr>
          <p:cNvPr id="416" name="Google Shape;416;p32"/>
          <p:cNvSpPr txBox="1"/>
          <p:nvPr/>
        </p:nvSpPr>
        <p:spPr>
          <a:xfrm>
            <a:off x="2678900" y="771525"/>
            <a:ext cx="3332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B5394"/>
                </a:solidFill>
                <a:latin typeface="Nunito"/>
                <a:ea typeface="Nunito"/>
                <a:cs typeface="Nunito"/>
                <a:sym typeface="Nunito"/>
              </a:rPr>
              <a:t>Popular YOUTUBER - Satish Ray</a:t>
            </a:r>
            <a:endParaRPr b="1">
              <a:solidFill>
                <a:srgbClr val="0B5394"/>
              </a:solidFill>
              <a:latin typeface="Nunito"/>
              <a:ea typeface="Nunito"/>
              <a:cs typeface="Nunito"/>
              <a:sym typeface="Nunito"/>
            </a:endParaRPr>
          </a:p>
          <a:p>
            <a:pPr indent="0" lvl="0" marL="0" rtl="0" algn="l">
              <a:spcBef>
                <a:spcPts val="0"/>
              </a:spcBef>
              <a:spcAft>
                <a:spcPts val="0"/>
              </a:spcAft>
              <a:buNone/>
            </a:pPr>
            <a:r>
              <a:t/>
            </a:r>
            <a:endParaRPr b="1">
              <a:solidFill>
                <a:srgbClr val="0B5394"/>
              </a:solidFill>
              <a:latin typeface="Nunito"/>
              <a:ea typeface="Nunito"/>
              <a:cs typeface="Nunito"/>
              <a:sym typeface="Nunito"/>
            </a:endParaRPr>
          </a:p>
          <a:p>
            <a:pPr indent="0" lvl="0" marL="0" rtl="0" algn="l">
              <a:spcBef>
                <a:spcPts val="0"/>
              </a:spcBef>
              <a:spcAft>
                <a:spcPts val="0"/>
              </a:spcAft>
              <a:buNone/>
            </a:pPr>
            <a:r>
              <a:rPr b="1" lang="en">
                <a:solidFill>
                  <a:srgbClr val="0B5394"/>
                </a:solidFill>
                <a:latin typeface="Nunito"/>
                <a:ea typeface="Nunito"/>
                <a:cs typeface="Nunito"/>
                <a:sym typeface="Nunito"/>
              </a:rPr>
              <a:t>Lot of young indian audience are his main followers. As we know Son-papdi is quite cliche, </a:t>
            </a:r>
            <a:endParaRPr b="1">
              <a:solidFill>
                <a:srgbClr val="0B5394"/>
              </a:solidFill>
              <a:latin typeface="Nunito"/>
              <a:ea typeface="Nunito"/>
              <a:cs typeface="Nunito"/>
              <a:sym typeface="Nunito"/>
            </a:endParaRPr>
          </a:p>
          <a:p>
            <a:pPr indent="0" lvl="0" marL="0" rtl="0" algn="l">
              <a:spcBef>
                <a:spcPts val="0"/>
              </a:spcBef>
              <a:spcAft>
                <a:spcPts val="0"/>
              </a:spcAft>
              <a:buNone/>
            </a:pPr>
            <a:r>
              <a:rPr b="1" lang="en">
                <a:solidFill>
                  <a:srgbClr val="0B5394"/>
                </a:solidFill>
                <a:latin typeface="Nunito"/>
                <a:ea typeface="Nunito"/>
                <a:cs typeface="Nunito"/>
                <a:sym typeface="Nunito"/>
              </a:rPr>
              <a:t>He Wishes Diwali and proclaims-</a:t>
            </a:r>
            <a:endParaRPr b="1">
              <a:solidFill>
                <a:srgbClr val="0B5394"/>
              </a:solidFill>
              <a:latin typeface="Nunito"/>
              <a:ea typeface="Nunito"/>
              <a:cs typeface="Nunito"/>
              <a:sym typeface="Nunito"/>
            </a:endParaRPr>
          </a:p>
          <a:p>
            <a:pPr indent="0" lvl="0" marL="0" rtl="0" algn="l">
              <a:spcBef>
                <a:spcPts val="0"/>
              </a:spcBef>
              <a:spcAft>
                <a:spcPts val="0"/>
              </a:spcAft>
              <a:buNone/>
            </a:pPr>
            <a:r>
              <a:rPr b="1" lang="en">
                <a:solidFill>
                  <a:srgbClr val="0B5394"/>
                </a:solidFill>
                <a:latin typeface="Nunito"/>
                <a:ea typeface="Nunito"/>
                <a:cs typeface="Nunito"/>
                <a:sym typeface="Nunito"/>
              </a:rPr>
              <a:t>“  Diwali m Son-papdi nhi Dominos Pizza Gift kre”.</a:t>
            </a:r>
            <a:endParaRPr b="1">
              <a:solidFill>
                <a:srgbClr val="0B5394"/>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572500" y="196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a:t>
            </a:r>
            <a:endParaRPr/>
          </a:p>
        </p:txBody>
      </p:sp>
      <p:sp>
        <p:nvSpPr>
          <p:cNvPr id="292" name="Google Shape;292;p15"/>
          <p:cNvSpPr txBox="1"/>
          <p:nvPr>
            <p:ph idx="1" type="body"/>
          </p:nvPr>
        </p:nvSpPr>
        <p:spPr>
          <a:xfrm>
            <a:off x="572500" y="1401675"/>
            <a:ext cx="3181500" cy="32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50">
                <a:solidFill>
                  <a:srgbClr val="202122"/>
                </a:solidFill>
                <a:highlight>
                  <a:srgbClr val="FFFFFF"/>
                </a:highlight>
                <a:latin typeface="Arial"/>
                <a:ea typeface="Arial"/>
                <a:cs typeface="Arial"/>
                <a:sym typeface="Arial"/>
              </a:rPr>
              <a:t>Domino’s is an American multinational pizza restaurant chain founded in 1960 . As of 2021, </a:t>
            </a:r>
            <a:endParaRPr b="1" sz="125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b="1" lang="en" sz="1250">
                <a:solidFill>
                  <a:srgbClr val="202122"/>
                </a:solidFill>
                <a:highlight>
                  <a:srgbClr val="FFFFFF"/>
                </a:highlight>
                <a:latin typeface="Arial"/>
                <a:ea typeface="Arial"/>
                <a:cs typeface="Arial"/>
                <a:sym typeface="Arial"/>
              </a:rPr>
              <a:t>Domino's have approximately 17,000 stores operating in 83 countries with 1327 stores in india.</a:t>
            </a:r>
            <a:endParaRPr b="1" sz="125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b="1" lang="en" sz="1250">
                <a:solidFill>
                  <a:srgbClr val="202122"/>
                </a:solidFill>
                <a:highlight>
                  <a:srgbClr val="FFFFFF"/>
                </a:highlight>
                <a:latin typeface="Arial"/>
                <a:ea typeface="Arial"/>
                <a:cs typeface="Arial"/>
                <a:sym typeface="Arial"/>
              </a:rPr>
              <a:t>Outside the United States, India has the largest number of Domino's outlets in the world</a:t>
            </a:r>
            <a:endParaRPr b="1" sz="125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b="1" lang="en" sz="1250">
                <a:solidFill>
                  <a:srgbClr val="202122"/>
                </a:solidFill>
                <a:highlight>
                  <a:srgbClr val="FFFFFF"/>
                </a:highlight>
                <a:latin typeface="Arial"/>
                <a:ea typeface="Arial"/>
                <a:cs typeface="Arial"/>
                <a:sym typeface="Arial"/>
              </a:rPr>
              <a:t>The company logo originally had three dots, representing the three stores in 1965</a:t>
            </a:r>
            <a:endParaRPr b="1" sz="1250">
              <a:solidFill>
                <a:srgbClr val="202122"/>
              </a:solidFill>
              <a:highlight>
                <a:srgbClr val="FFFFFF"/>
              </a:highlight>
              <a:latin typeface="Arial"/>
              <a:ea typeface="Arial"/>
              <a:cs typeface="Arial"/>
              <a:sym typeface="Arial"/>
            </a:endParaRPr>
          </a:p>
        </p:txBody>
      </p:sp>
      <p:pic>
        <p:nvPicPr>
          <p:cNvPr id="293" name="Google Shape;293;p15"/>
          <p:cNvPicPr preferRelativeResize="0"/>
          <p:nvPr/>
        </p:nvPicPr>
        <p:blipFill>
          <a:blip r:embed="rId3">
            <a:alphaModFix/>
          </a:blip>
          <a:stretch>
            <a:fillRect/>
          </a:stretch>
        </p:blipFill>
        <p:spPr>
          <a:xfrm>
            <a:off x="4217200" y="80725"/>
            <a:ext cx="4418241" cy="485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6107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Mission,Vision &amp; Values</a:t>
            </a:r>
            <a:endParaRPr/>
          </a:p>
        </p:txBody>
      </p:sp>
      <p:pic>
        <p:nvPicPr>
          <p:cNvPr id="299" name="Google Shape;299;p16"/>
          <p:cNvPicPr preferRelativeResize="0"/>
          <p:nvPr/>
        </p:nvPicPr>
        <p:blipFill>
          <a:blip r:embed="rId3">
            <a:alphaModFix/>
          </a:blip>
          <a:stretch>
            <a:fillRect/>
          </a:stretch>
        </p:blipFill>
        <p:spPr>
          <a:xfrm>
            <a:off x="0" y="1670998"/>
            <a:ext cx="9143999" cy="1801504"/>
          </a:xfrm>
          <a:prstGeom prst="rect">
            <a:avLst/>
          </a:prstGeom>
          <a:noFill/>
          <a:ln>
            <a:noFill/>
          </a:ln>
        </p:spPr>
      </p:pic>
      <p:pic>
        <p:nvPicPr>
          <p:cNvPr id="300" name="Google Shape;300;p16"/>
          <p:cNvPicPr preferRelativeResize="0"/>
          <p:nvPr/>
        </p:nvPicPr>
        <p:blipFill>
          <a:blip r:embed="rId4">
            <a:alphaModFix/>
          </a:blip>
          <a:stretch>
            <a:fillRect/>
          </a:stretch>
        </p:blipFill>
        <p:spPr>
          <a:xfrm>
            <a:off x="993375" y="3685852"/>
            <a:ext cx="615315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17"/>
          <p:cNvPicPr preferRelativeResize="0"/>
          <p:nvPr/>
        </p:nvPicPr>
        <p:blipFill>
          <a:blip r:embed="rId3">
            <a:alphaModFix/>
          </a:blip>
          <a:stretch>
            <a:fillRect/>
          </a:stretch>
        </p:blipFill>
        <p:spPr>
          <a:xfrm>
            <a:off x="6877850" y="1626588"/>
            <a:ext cx="2266150" cy="1720825"/>
          </a:xfrm>
          <a:prstGeom prst="rect">
            <a:avLst/>
          </a:prstGeom>
          <a:noFill/>
          <a:ln>
            <a:noFill/>
          </a:ln>
        </p:spPr>
      </p:pic>
      <p:pic>
        <p:nvPicPr>
          <p:cNvPr id="306" name="Google Shape;306;p17"/>
          <p:cNvPicPr preferRelativeResize="0"/>
          <p:nvPr/>
        </p:nvPicPr>
        <p:blipFill rotWithShape="1">
          <a:blip r:embed="rId4">
            <a:alphaModFix/>
          </a:blip>
          <a:srcRect b="33834" l="0" r="0" t="36932"/>
          <a:stretch/>
        </p:blipFill>
        <p:spPr>
          <a:xfrm>
            <a:off x="0" y="278600"/>
            <a:ext cx="6976275" cy="441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8"/>
          <p:cNvPicPr preferRelativeResize="0"/>
          <p:nvPr/>
        </p:nvPicPr>
        <p:blipFill>
          <a:blip r:embed="rId3">
            <a:alphaModFix/>
          </a:blip>
          <a:stretch>
            <a:fillRect/>
          </a:stretch>
        </p:blipFill>
        <p:spPr>
          <a:xfrm>
            <a:off x="2212200" y="1496550"/>
            <a:ext cx="4418275" cy="3147250"/>
          </a:xfrm>
          <a:prstGeom prst="rect">
            <a:avLst/>
          </a:prstGeom>
          <a:noFill/>
          <a:ln>
            <a:noFill/>
          </a:ln>
        </p:spPr>
      </p:pic>
      <p:sp>
        <p:nvSpPr>
          <p:cNvPr id="312" name="Google Shape;312;p18"/>
          <p:cNvSpPr txBox="1"/>
          <p:nvPr/>
        </p:nvSpPr>
        <p:spPr>
          <a:xfrm>
            <a:off x="1950150" y="719125"/>
            <a:ext cx="7020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1155CC"/>
                </a:solidFill>
                <a:latin typeface="Nunito"/>
                <a:ea typeface="Nunito"/>
                <a:cs typeface="Nunito"/>
                <a:sym typeface="Nunito"/>
              </a:rPr>
              <a:t>Market Competitors</a:t>
            </a:r>
            <a:endParaRPr b="1" sz="1900">
              <a:solidFill>
                <a:srgbClr val="1155CC"/>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Audience</a:t>
            </a:r>
            <a:endParaRPr/>
          </a:p>
        </p:txBody>
      </p:sp>
      <p:sp>
        <p:nvSpPr>
          <p:cNvPr id="318" name="Google Shape;318;p19"/>
          <p:cNvSpPr txBox="1"/>
          <p:nvPr>
            <p:ph idx="1" type="body"/>
          </p:nvPr>
        </p:nvSpPr>
        <p:spPr>
          <a:xfrm>
            <a:off x="414400" y="1499175"/>
            <a:ext cx="7920000" cy="3032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700">
                <a:solidFill>
                  <a:srgbClr val="1155CC"/>
                </a:solidFill>
                <a:highlight>
                  <a:srgbClr val="FFFFFF"/>
                </a:highlight>
                <a:latin typeface="Arial"/>
                <a:ea typeface="Arial"/>
                <a:cs typeface="Arial"/>
                <a:sym typeface="Arial"/>
              </a:rPr>
              <a:t>The main target audience of Domino’s in India is between 18-44 in demographics. The target audience for Domino’s digital marketing strategy is the larger portion of people who would end up buying a pizza with or without a reason. From a college student who would just order a pizza for a night in with friends, to a gym freak who would end up having a pizza as their cheat meal, to a working professional who orders Domino’s while working overtime. People between this age group have smartphones and spend hours of their day on social apps who also constantly look for discounts and offers which are offered by Domino’s India.</a:t>
            </a:r>
            <a:endParaRPr b="1" sz="1800">
              <a:solidFill>
                <a:srgbClr val="1155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idx="1" type="body"/>
          </p:nvPr>
        </p:nvSpPr>
        <p:spPr>
          <a:xfrm>
            <a:off x="341275" y="1088175"/>
            <a:ext cx="8982900" cy="3492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t/>
            </a:r>
            <a:endParaRPr b="1" sz="2775">
              <a:latin typeface="Caveat"/>
              <a:ea typeface="Caveat"/>
              <a:cs typeface="Caveat"/>
              <a:sym typeface="Caveat"/>
            </a:endParaRPr>
          </a:p>
          <a:p>
            <a:pPr indent="0" lvl="0" marL="0" rtl="0" algn="l">
              <a:lnSpc>
                <a:spcPct val="95000"/>
              </a:lnSpc>
              <a:spcBef>
                <a:spcPts val="1200"/>
              </a:spcBef>
              <a:spcAft>
                <a:spcPts val="0"/>
              </a:spcAft>
              <a:buSzPts val="688"/>
              <a:buNone/>
            </a:pPr>
            <a:r>
              <a:rPr b="1" lang="en" sz="2775">
                <a:latin typeface="Caveat"/>
                <a:ea typeface="Caveat"/>
                <a:cs typeface="Caveat"/>
                <a:sym typeface="Caveat"/>
              </a:rPr>
              <a:t>TagLines                                            </a:t>
            </a:r>
            <a:endParaRPr b="1" sz="2775">
              <a:latin typeface="Caveat"/>
              <a:ea typeface="Caveat"/>
              <a:cs typeface="Caveat"/>
              <a:sym typeface="Caveat"/>
            </a:endParaRPr>
          </a:p>
          <a:p>
            <a:pPr indent="0" lvl="0" marL="0" rtl="0" algn="l">
              <a:lnSpc>
                <a:spcPct val="95000"/>
              </a:lnSpc>
              <a:spcBef>
                <a:spcPts val="1200"/>
              </a:spcBef>
              <a:spcAft>
                <a:spcPts val="0"/>
              </a:spcAft>
              <a:buSzPts val="688"/>
              <a:buNone/>
            </a:pPr>
            <a:r>
              <a:rPr b="1" lang="en" sz="2212">
                <a:latin typeface="Caveat"/>
                <a:ea typeface="Caveat"/>
                <a:cs typeface="Caveat"/>
                <a:sym typeface="Caveat"/>
              </a:rPr>
              <a:t>Dil , Dosti , Dominos                                      </a:t>
            </a:r>
            <a:r>
              <a:rPr b="1" lang="en" sz="2306">
                <a:solidFill>
                  <a:srgbClr val="0B3354"/>
                </a:solidFill>
                <a:highlight>
                  <a:srgbClr val="FFFFFF"/>
                </a:highlight>
                <a:latin typeface="Caveat"/>
                <a:ea typeface="Caveat"/>
                <a:cs typeface="Caveat"/>
                <a:sym typeface="Caveat"/>
              </a:rPr>
              <a:t>So many cheesy ways to mix and match</a:t>
            </a:r>
            <a:r>
              <a:rPr b="1" lang="en" sz="2181">
                <a:solidFill>
                  <a:srgbClr val="000000"/>
                </a:solidFill>
                <a:highlight>
                  <a:srgbClr val="F7F7F7"/>
                </a:highlight>
                <a:latin typeface="Caveat"/>
                <a:ea typeface="Caveat"/>
                <a:cs typeface="Caveat"/>
                <a:sym typeface="Caveat"/>
              </a:rPr>
              <a:t>.</a:t>
            </a:r>
            <a:endParaRPr b="1" sz="2181">
              <a:solidFill>
                <a:srgbClr val="000000"/>
              </a:solidFill>
              <a:highlight>
                <a:srgbClr val="F7F7F7"/>
              </a:highlight>
              <a:latin typeface="Caveat"/>
              <a:ea typeface="Caveat"/>
              <a:cs typeface="Caveat"/>
              <a:sym typeface="Caveat"/>
            </a:endParaRPr>
          </a:p>
          <a:p>
            <a:pPr indent="0" lvl="0" marL="0" rtl="0" algn="l">
              <a:lnSpc>
                <a:spcPct val="95000"/>
              </a:lnSpc>
              <a:spcBef>
                <a:spcPts val="1200"/>
              </a:spcBef>
              <a:spcAft>
                <a:spcPts val="0"/>
              </a:spcAft>
              <a:buSzPts val="688"/>
              <a:buNone/>
            </a:pPr>
            <a:r>
              <a:rPr b="1" lang="en" sz="2306">
                <a:solidFill>
                  <a:srgbClr val="0B3354"/>
                </a:solidFill>
                <a:highlight>
                  <a:srgbClr val="FFFFFF"/>
                </a:highlight>
                <a:latin typeface="Caveat"/>
                <a:ea typeface="Caveat"/>
                <a:cs typeface="Caveat"/>
                <a:sym typeface="Caveat"/>
              </a:rPr>
              <a:t>  Dominos your new 3 am friend                   Pizza, you will fall in love with</a:t>
            </a:r>
            <a:endParaRPr b="1" sz="2306">
              <a:solidFill>
                <a:srgbClr val="0B3354"/>
              </a:solidFill>
              <a:highlight>
                <a:srgbClr val="FFFFFF"/>
              </a:highlight>
              <a:latin typeface="Caveat"/>
              <a:ea typeface="Caveat"/>
              <a:cs typeface="Caveat"/>
              <a:sym typeface="Caveat"/>
            </a:endParaRPr>
          </a:p>
          <a:p>
            <a:pPr indent="0" lvl="0" marL="0" rtl="0" algn="l">
              <a:lnSpc>
                <a:spcPct val="95000"/>
              </a:lnSpc>
              <a:spcBef>
                <a:spcPts val="1200"/>
              </a:spcBef>
              <a:spcAft>
                <a:spcPts val="0"/>
              </a:spcAft>
              <a:buSzPts val="688"/>
              <a:buNone/>
            </a:pPr>
            <a:r>
              <a:rPr b="1" lang="en" sz="2306">
                <a:solidFill>
                  <a:srgbClr val="0B3354"/>
                </a:solidFill>
                <a:highlight>
                  <a:srgbClr val="FFFFFF"/>
                </a:highlight>
                <a:latin typeface="Caveat"/>
                <a:ea typeface="Caveat"/>
                <a:cs typeface="Caveat"/>
                <a:sym typeface="Caveat"/>
              </a:rPr>
              <a:t>No strings attached. Only cheese.                </a:t>
            </a:r>
            <a:r>
              <a:rPr b="1" lang="en" sz="2212">
                <a:latin typeface="Caveat"/>
                <a:ea typeface="Caveat"/>
                <a:cs typeface="Caveat"/>
                <a:sym typeface="Caveat"/>
              </a:rPr>
              <a:t>Yeh h riston ka time</a:t>
            </a:r>
            <a:endParaRPr b="1" sz="2212">
              <a:latin typeface="Caveat"/>
              <a:ea typeface="Caveat"/>
              <a:cs typeface="Caveat"/>
              <a:sym typeface="Caveat"/>
            </a:endParaRPr>
          </a:p>
          <a:p>
            <a:pPr indent="0" lvl="0" marL="0" rtl="0" algn="l">
              <a:lnSpc>
                <a:spcPct val="95000"/>
              </a:lnSpc>
              <a:spcBef>
                <a:spcPts val="1200"/>
              </a:spcBef>
              <a:spcAft>
                <a:spcPts val="0"/>
              </a:spcAft>
              <a:buSzPts val="688"/>
              <a:buNone/>
            </a:pPr>
            <a:r>
              <a:rPr b="1" lang="en" sz="2056">
                <a:solidFill>
                  <a:srgbClr val="000000"/>
                </a:solidFill>
                <a:latin typeface="Caveat"/>
                <a:ea typeface="Caveat"/>
                <a:cs typeface="Caveat"/>
                <a:sym typeface="Caveat"/>
              </a:rPr>
              <a:t>Get to the Door. It's Domino's!                             </a:t>
            </a:r>
            <a:r>
              <a:rPr b="1" lang="en" sz="2181">
                <a:solidFill>
                  <a:srgbClr val="000000"/>
                </a:solidFill>
                <a:highlight>
                  <a:srgbClr val="F7F7F7"/>
                </a:highlight>
                <a:latin typeface="Caveat"/>
                <a:ea typeface="Caveat"/>
                <a:cs typeface="Caveat"/>
                <a:sym typeface="Caveat"/>
              </a:rPr>
              <a:t>Domino’s. The Pizza Delivery Experts</a:t>
            </a:r>
            <a:endParaRPr b="1" sz="2212">
              <a:latin typeface="Caveat"/>
              <a:ea typeface="Caveat"/>
              <a:cs typeface="Caveat"/>
              <a:sym typeface="Caveat"/>
            </a:endParaRPr>
          </a:p>
          <a:p>
            <a:pPr indent="0" lvl="0" marL="0" rtl="0" algn="l">
              <a:lnSpc>
                <a:spcPct val="95000"/>
              </a:lnSpc>
              <a:spcBef>
                <a:spcPts val="1200"/>
              </a:spcBef>
              <a:spcAft>
                <a:spcPts val="0"/>
              </a:spcAft>
              <a:buSzPts val="688"/>
              <a:buNone/>
            </a:pPr>
            <a:r>
              <a:rPr b="1" lang="en" sz="2212">
                <a:latin typeface="Caveat"/>
                <a:ea typeface="Caveat"/>
                <a:cs typeface="Caveat"/>
                <a:sym typeface="Caveat"/>
              </a:rPr>
              <a:t>Khusiyon ki home delivery                                Cheese mane Dominos</a:t>
            </a:r>
            <a:endParaRPr b="1" sz="2212">
              <a:latin typeface="Caveat"/>
              <a:ea typeface="Caveat"/>
              <a:cs typeface="Caveat"/>
              <a:sym typeface="Caveat"/>
            </a:endParaRPr>
          </a:p>
          <a:p>
            <a:pPr indent="0" lvl="0" marL="0" rtl="0" algn="l">
              <a:lnSpc>
                <a:spcPct val="95000"/>
              </a:lnSpc>
              <a:spcBef>
                <a:spcPts val="1200"/>
              </a:spcBef>
              <a:spcAft>
                <a:spcPts val="0"/>
              </a:spcAft>
              <a:buSzPts val="688"/>
              <a:buNone/>
            </a:pPr>
            <a:r>
              <a:t/>
            </a:r>
            <a:endParaRPr b="1" sz="2056">
              <a:solidFill>
                <a:srgbClr val="000000"/>
              </a:solidFill>
              <a:latin typeface="Caveat"/>
              <a:ea typeface="Caveat"/>
              <a:cs typeface="Caveat"/>
              <a:sym typeface="Caveat"/>
            </a:endParaRPr>
          </a:p>
          <a:p>
            <a:pPr indent="0" lvl="0" marL="0" rtl="0" algn="l">
              <a:lnSpc>
                <a:spcPct val="95000"/>
              </a:lnSpc>
              <a:spcBef>
                <a:spcPts val="1200"/>
              </a:spcBef>
              <a:spcAft>
                <a:spcPts val="0"/>
              </a:spcAft>
              <a:buSzPts val="688"/>
              <a:buNone/>
            </a:pPr>
            <a:r>
              <a:t/>
            </a:r>
            <a:endParaRPr b="1" sz="2181">
              <a:solidFill>
                <a:srgbClr val="000000"/>
              </a:solidFill>
              <a:highlight>
                <a:srgbClr val="F7F7F7"/>
              </a:highlight>
              <a:latin typeface="Caveat"/>
              <a:ea typeface="Caveat"/>
              <a:cs typeface="Caveat"/>
              <a:sym typeface="Caveat"/>
            </a:endParaRPr>
          </a:p>
          <a:p>
            <a:pPr indent="0" lvl="0" marL="0" rtl="0" algn="l">
              <a:lnSpc>
                <a:spcPct val="95000"/>
              </a:lnSpc>
              <a:spcBef>
                <a:spcPts val="1200"/>
              </a:spcBef>
              <a:spcAft>
                <a:spcPts val="0"/>
              </a:spcAft>
              <a:buSzPts val="688"/>
              <a:buNone/>
            </a:pPr>
            <a:r>
              <a:t/>
            </a:r>
            <a:endParaRPr b="1" sz="2181">
              <a:solidFill>
                <a:srgbClr val="000000"/>
              </a:solidFill>
              <a:highlight>
                <a:srgbClr val="F7F7F7"/>
              </a:highlight>
              <a:latin typeface="Caveat"/>
              <a:ea typeface="Caveat"/>
              <a:cs typeface="Caveat"/>
              <a:sym typeface="Caveat"/>
            </a:endParaRPr>
          </a:p>
          <a:p>
            <a:pPr indent="0" lvl="0" marL="0" rtl="0" algn="l">
              <a:lnSpc>
                <a:spcPct val="95000"/>
              </a:lnSpc>
              <a:spcBef>
                <a:spcPts val="1200"/>
              </a:spcBef>
              <a:spcAft>
                <a:spcPts val="0"/>
              </a:spcAft>
              <a:buSzPts val="688"/>
              <a:buNone/>
            </a:pPr>
            <a:r>
              <a:t/>
            </a:r>
            <a:endParaRPr b="1" sz="2306">
              <a:solidFill>
                <a:srgbClr val="0B3354"/>
              </a:solidFill>
              <a:highlight>
                <a:srgbClr val="FFFFFF"/>
              </a:highlight>
              <a:latin typeface="Caveat"/>
              <a:ea typeface="Caveat"/>
              <a:cs typeface="Caveat"/>
              <a:sym typeface="Caveat"/>
            </a:endParaRPr>
          </a:p>
          <a:p>
            <a:pPr indent="0" lvl="0" marL="0" rtl="0" algn="l">
              <a:lnSpc>
                <a:spcPct val="95000"/>
              </a:lnSpc>
              <a:spcBef>
                <a:spcPts val="1200"/>
              </a:spcBef>
              <a:spcAft>
                <a:spcPts val="0"/>
              </a:spcAft>
              <a:buSzPts val="688"/>
              <a:buNone/>
            </a:pPr>
            <a:r>
              <a:t/>
            </a:r>
            <a:endParaRPr b="1" sz="2212">
              <a:latin typeface="Caveat"/>
              <a:ea typeface="Caveat"/>
              <a:cs typeface="Caveat"/>
              <a:sym typeface="Caveat"/>
            </a:endParaRPr>
          </a:p>
          <a:p>
            <a:pPr indent="0" lvl="0" marL="0" rtl="0" algn="l">
              <a:lnSpc>
                <a:spcPct val="95000"/>
              </a:lnSpc>
              <a:spcBef>
                <a:spcPts val="1200"/>
              </a:spcBef>
              <a:spcAft>
                <a:spcPts val="1200"/>
              </a:spcAft>
              <a:buSzPts val="688"/>
              <a:buNone/>
            </a:pPr>
            <a:r>
              <a:t/>
            </a:r>
            <a:endParaRPr b="1" sz="2212">
              <a:latin typeface="Caveat"/>
              <a:ea typeface="Caveat"/>
              <a:cs typeface="Caveat"/>
              <a:sym typeface="Caveat"/>
            </a:endParaRPr>
          </a:p>
        </p:txBody>
      </p:sp>
      <p:sp>
        <p:nvSpPr>
          <p:cNvPr id="324" name="Google Shape;324;p20"/>
          <p:cNvSpPr txBox="1"/>
          <p:nvPr/>
        </p:nvSpPr>
        <p:spPr>
          <a:xfrm>
            <a:off x="1511375" y="694750"/>
            <a:ext cx="703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B5394"/>
                </a:solidFill>
                <a:latin typeface="Nunito"/>
                <a:ea typeface="Nunito"/>
                <a:cs typeface="Nunito"/>
                <a:sym typeface="Nunito"/>
              </a:rPr>
              <a:t>Dominos emphasizes on cheese...there slogans , jingles &amp;  posts mostly revolve around cheese</a:t>
            </a:r>
            <a:endParaRPr b="1" sz="1800">
              <a:solidFill>
                <a:srgbClr val="0B5394"/>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1"/>
          <p:cNvPicPr preferRelativeResize="0"/>
          <p:nvPr/>
        </p:nvPicPr>
        <p:blipFill rotWithShape="1">
          <a:blip r:embed="rId3">
            <a:alphaModFix/>
          </a:blip>
          <a:srcRect b="40489" l="0" r="0" t="11245"/>
          <a:stretch/>
        </p:blipFill>
        <p:spPr>
          <a:xfrm>
            <a:off x="1331125" y="985875"/>
            <a:ext cx="3598074" cy="3761149"/>
          </a:xfrm>
          <a:prstGeom prst="rect">
            <a:avLst/>
          </a:prstGeom>
          <a:noFill/>
          <a:ln>
            <a:noFill/>
          </a:ln>
        </p:spPr>
      </p:pic>
      <p:sp>
        <p:nvSpPr>
          <p:cNvPr id="330" name="Google Shape;330;p21"/>
          <p:cNvSpPr txBox="1"/>
          <p:nvPr/>
        </p:nvSpPr>
        <p:spPr>
          <a:xfrm>
            <a:off x="2617000" y="289325"/>
            <a:ext cx="617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CC0000"/>
                </a:solidFill>
                <a:latin typeface="Nunito"/>
                <a:ea typeface="Nunito"/>
                <a:cs typeface="Nunito"/>
                <a:sym typeface="Nunito"/>
              </a:rPr>
              <a:t>Brand Positioning</a:t>
            </a:r>
            <a:endParaRPr b="1" sz="2400">
              <a:solidFill>
                <a:srgbClr val="CC0000"/>
              </a:solidFill>
              <a:latin typeface="Nunito"/>
              <a:ea typeface="Nunito"/>
              <a:cs typeface="Nunito"/>
              <a:sym typeface="Nunito"/>
            </a:endParaRPr>
          </a:p>
        </p:txBody>
      </p:sp>
      <p:sp>
        <p:nvSpPr>
          <p:cNvPr id="331" name="Google Shape;331;p21"/>
          <p:cNvSpPr txBox="1"/>
          <p:nvPr/>
        </p:nvSpPr>
        <p:spPr>
          <a:xfrm>
            <a:off x="5668575" y="1168000"/>
            <a:ext cx="238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Dominos </a:t>
            </a:r>
            <a:r>
              <a:rPr lang="en">
                <a:latin typeface="Nunito"/>
                <a:ea typeface="Nunito"/>
                <a:cs typeface="Nunito"/>
                <a:sym typeface="Nunito"/>
              </a:rPr>
              <a:t>aggressively</a:t>
            </a:r>
            <a:r>
              <a:rPr lang="en">
                <a:latin typeface="Nunito"/>
                <a:ea typeface="Nunito"/>
                <a:cs typeface="Nunito"/>
                <a:sym typeface="Nunito"/>
              </a:rPr>
              <a:t> advertises during Cricket matches.</a:t>
            </a:r>
            <a:endParaRPr>
              <a:latin typeface="Nunito"/>
              <a:ea typeface="Nunito"/>
              <a:cs typeface="Nunito"/>
              <a:sym typeface="Nunito"/>
            </a:endParaRPr>
          </a:p>
        </p:txBody>
      </p:sp>
      <p:sp>
        <p:nvSpPr>
          <p:cNvPr id="332" name="Google Shape;332;p21"/>
          <p:cNvSpPr txBox="1"/>
          <p:nvPr/>
        </p:nvSpPr>
        <p:spPr>
          <a:xfrm>
            <a:off x="5606650" y="2291425"/>
            <a:ext cx="3083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Just like biscuits are connected with tea , popcorn with movies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Similarly they try to associate pizza with cricket.</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