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20"/>
  </p:notesMasterIdLst>
  <p:sldIdLst>
    <p:sldId id="259" r:id="rId4"/>
    <p:sldId id="257" r:id="rId5"/>
    <p:sldId id="262" r:id="rId6"/>
    <p:sldId id="263" r:id="rId7"/>
    <p:sldId id="264" r:id="rId8"/>
    <p:sldId id="265" r:id="rId9"/>
    <p:sldId id="272" r:id="rId10"/>
    <p:sldId id="273" r:id="rId11"/>
    <p:sldId id="267" r:id="rId12"/>
    <p:sldId id="274" r:id="rId13"/>
    <p:sldId id="275" r:id="rId14"/>
    <p:sldId id="277" r:id="rId15"/>
    <p:sldId id="278" r:id="rId16"/>
    <p:sldId id="276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4712"/>
  </p:normalViewPr>
  <p:slideViewPr>
    <p:cSldViewPr snapToGrid="0" snapToObjects="1" showGuides="1">
      <p:cViewPr>
        <p:scale>
          <a:sx n="97" d="100"/>
          <a:sy n="97" d="100"/>
        </p:scale>
        <p:origin x="1832" y="28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C967B-5914-5744-9549-CE528F3B8F42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7242-177C-254C-B854-5690DD36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advantage of large scale collaborative sites like Wikipedia and </a:t>
            </a:r>
            <a:r>
              <a:rPr lang="en-US" dirty="0" err="1" smtClean="0"/>
              <a:t>StackOverflow</a:t>
            </a:r>
            <a:r>
              <a:rPr lang="en-US" dirty="0" smtClean="0"/>
              <a:t> is the speed at which new information accumulates. Some questions on </a:t>
            </a:r>
            <a:r>
              <a:rPr lang="en-US" dirty="0" err="1" smtClean="0"/>
              <a:t>StackOverflow</a:t>
            </a:r>
            <a:r>
              <a:rPr lang="en-US" dirty="0" smtClean="0"/>
              <a:t> seemed to get answered immediately while others sit around for a while. As you are writing your question, it would be cool to have an idea of how long it might take to get answered. How well can you predict the time until a question gets answered? This will likely depend on the subject matter of the question, since some programming communities are more active than others.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7242-177C-254C-B854-5690DD3616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5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5" y="365125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5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1756" y="1079037"/>
            <a:ext cx="7425321" cy="2641756"/>
          </a:xfrm>
        </p:spPr>
        <p:txBody>
          <a:bodyPr/>
          <a:lstStyle/>
          <a:p>
            <a:r>
              <a:rPr lang="en-US" sz="5400" dirty="0" smtClean="0">
                <a:latin typeface="Encode Sans Normal Black"/>
                <a:ea typeface="Arial"/>
                <a:cs typeface="Arial"/>
                <a:sym typeface="Arial"/>
              </a:rPr>
              <a:t>INFX 575 -                Data Science III Project</a:t>
            </a:r>
            <a:endParaRPr lang="en-US" dirty="0">
              <a:latin typeface="Encode Sans Normal Black"/>
            </a:endParaRPr>
          </a:p>
        </p:txBody>
      </p:sp>
      <p:sp>
        <p:nvSpPr>
          <p:cNvPr id="4" name="Shape 136">
            <a:extLst>
              <a:ext uri="{FF2B5EF4-FFF2-40B4-BE49-F238E27FC236}">
                <a16:creationId xmlns:a16="http://schemas.microsoft.com/office/drawing/2014/main" xmlns="" id="{2683B2C5-5290-487B-838D-BF445ADDEF13}"/>
              </a:ext>
            </a:extLst>
          </p:cNvPr>
          <p:cNvSpPr txBox="1">
            <a:spLocks/>
          </p:cNvSpPr>
          <p:nvPr/>
        </p:nvSpPr>
        <p:spPr>
          <a:xfrm>
            <a:off x="671757" y="4190593"/>
            <a:ext cx="8164183" cy="5329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indent="-698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>
                <a:latin typeface="Encode Sans Normal Black"/>
                <a:ea typeface="Arial"/>
                <a:cs typeface="Arial"/>
                <a:sym typeface="Arial"/>
              </a:rPr>
              <a:t>Stack Overflow Data</a:t>
            </a:r>
            <a:endParaRPr lang="en-US" sz="3600" dirty="0">
              <a:latin typeface="Encode Sans Normal Black"/>
              <a:ea typeface="Arial"/>
              <a:cs typeface="Arial"/>
              <a:sym typeface="Arial"/>
            </a:endParaRPr>
          </a:p>
        </p:txBody>
      </p:sp>
      <p:sp>
        <p:nvSpPr>
          <p:cNvPr id="5" name="Shape 137">
            <a:extLst>
              <a:ext uri="{FF2B5EF4-FFF2-40B4-BE49-F238E27FC236}">
                <a16:creationId xmlns:a16="http://schemas.microsoft.com/office/drawing/2014/main" xmlns="" id="{FC0DC54F-9322-4182-8DFD-46C1FB7408CD}"/>
              </a:ext>
            </a:extLst>
          </p:cNvPr>
          <p:cNvSpPr txBox="1">
            <a:spLocks/>
          </p:cNvSpPr>
          <p:nvPr/>
        </p:nvSpPr>
        <p:spPr>
          <a:xfrm>
            <a:off x="705986" y="5359756"/>
            <a:ext cx="8167347" cy="6346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Encode Sans Normal Black"/>
                <a:ea typeface="Arial"/>
                <a:cs typeface="Arial"/>
                <a:sym typeface="Arial"/>
              </a:rPr>
              <a:t>Presented By: </a:t>
            </a:r>
            <a:endParaRPr lang="en-US" sz="2400" dirty="0" smtClean="0">
              <a:latin typeface="Encode Sans Normal Black"/>
              <a:ea typeface="Arial"/>
              <a:cs typeface="Arial"/>
              <a:sym typeface="Arial"/>
            </a:endParaRPr>
          </a:p>
          <a:p>
            <a:pPr mar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 smtClean="0">
                <a:latin typeface="Encode Sans Normal Black"/>
                <a:ea typeface="Arial"/>
                <a:cs typeface="Arial"/>
                <a:sym typeface="Arial"/>
              </a:rPr>
              <a:t>Ayoush</a:t>
            </a:r>
            <a:r>
              <a:rPr lang="en-US" sz="2400" dirty="0" smtClean="0">
                <a:latin typeface="Encode Sans Normal Black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latin typeface="Encode Sans Normal Black"/>
                <a:ea typeface="Arial"/>
                <a:cs typeface="Arial"/>
                <a:sym typeface="Arial"/>
              </a:rPr>
              <a:t>Mukherjee ~ Shipra Gupta ~ Shreya </a:t>
            </a:r>
            <a:r>
              <a:rPr lang="en-US" sz="2400" dirty="0" smtClean="0">
                <a:latin typeface="Encode Sans Normal Black"/>
                <a:ea typeface="Arial"/>
                <a:cs typeface="Arial"/>
                <a:sym typeface="Arial"/>
              </a:rPr>
              <a:t>Agarwal</a:t>
            </a:r>
            <a:endParaRPr lang="en-US" sz="2400" dirty="0">
              <a:latin typeface="Encode Sans Normal Black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72BBB18-765F-47E4-91AB-BD7387C83E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Model Used: Naïve Bayes and Random Forest</a:t>
            </a:r>
          </a:p>
          <a:p>
            <a:r>
              <a:rPr lang="en-US" dirty="0" smtClean="0"/>
              <a:t>Features: Tag Count, Question Score, Has Code, Has Link, Question Body Length, Question Title Length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067E984-19CF-46A4-8395-549CE4ED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Response Time for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3074504"/>
            <a:ext cx="8047132" cy="31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2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06A9A9A-C772-401C-AE1B-B6EC9B189D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Model(s) Used: Linear Support Vector Machine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D0429EC-6B4D-4367-A9BE-DB61143E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Answerer for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3" y="2332383"/>
            <a:ext cx="7184727" cy="44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Answerer for a Question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4" y="2411896"/>
            <a:ext cx="6595717" cy="42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Multinomial Naïve Bayes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Answerer for a Question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" y="2358886"/>
            <a:ext cx="7098950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5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01C23B1-020A-4552-925A-C8B98BF238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Various iteration to get 10%sample data from 50gb dataset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 strong correlation between the features for performing regression analysis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Improving the accuracy of the classification model</a:t>
            </a:r>
          </a:p>
          <a:p>
            <a:pPr>
              <a:spcAft>
                <a:spcPts val="1200"/>
              </a:spcAft>
            </a:pPr>
            <a:r>
              <a:rPr lang="en-US" dirty="0"/>
              <a:t>Skewed and messy data</a:t>
            </a:r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1A22CE7-40FD-4DC4-B3FF-8EABA891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5CFC4-1C55-41FE-A0CD-7A9BDB51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46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880153"/>
            <a:ext cx="8197114" cy="3810086"/>
          </a:xfrm>
        </p:spPr>
        <p:txBody>
          <a:bodyPr/>
          <a:lstStyle/>
          <a:p>
            <a:r>
              <a:rPr lang="en-US" dirty="0" smtClean="0"/>
              <a:t>Why Stack Overflow?</a:t>
            </a:r>
            <a:endParaRPr lang="en-US" dirty="0"/>
          </a:p>
          <a:p>
            <a:r>
              <a:rPr lang="en-US" dirty="0" smtClean="0"/>
              <a:t>Prior Research</a:t>
            </a:r>
            <a:endParaRPr lang="en-US" dirty="0"/>
          </a:p>
          <a:p>
            <a:r>
              <a:rPr lang="en-US" dirty="0" smtClean="0"/>
              <a:t>Research Questions</a:t>
            </a:r>
            <a:endParaRPr lang="en-US" dirty="0"/>
          </a:p>
          <a:p>
            <a:r>
              <a:rPr lang="en-US" dirty="0" smtClean="0"/>
              <a:t>Preliminary Findings</a:t>
            </a:r>
          </a:p>
          <a:p>
            <a:r>
              <a:rPr lang="en-US" dirty="0" smtClean="0"/>
              <a:t>Techniques</a:t>
            </a:r>
            <a:endParaRPr lang="en-US" dirty="0"/>
          </a:p>
          <a:p>
            <a:r>
              <a:rPr lang="en-US" dirty="0"/>
              <a:t>Potential Challenges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9E9A907-BF7C-4EF1-93CD-BAA1922D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Stack Overflow??</a:t>
            </a:r>
            <a:endParaRPr lang="en-US" dirty="0"/>
          </a:p>
        </p:txBody>
      </p:sp>
      <p:pic>
        <p:nvPicPr>
          <p:cNvPr id="1028" name="Picture 4" descr="https://lh6.googleusercontent.com/Oo0xrY9Yx3oiPXXlvN8AxBGEVB33bJV_Imqut3vVB8BZDMF1iG_C2w3B8FJ4ELEbsEHbpwRICHQf6LQq2Bh21wKFUiHaE61O06LdRv7C917t25PIXceCtIHPosQhKDzQ1mnQnk-FX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6" y="1916483"/>
            <a:ext cx="3061000" cy="37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3693" y="1916482"/>
            <a:ext cx="435905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sz="2000" dirty="0"/>
              <a:t>Stack </a:t>
            </a:r>
            <a:r>
              <a:rPr lang="en-US" sz="2000" dirty="0"/>
              <a:t>Overflow </a:t>
            </a:r>
            <a:r>
              <a:rPr lang="en-US" sz="2000" dirty="0"/>
              <a:t>is the largest online community for programmers to learn, share their knowledge, and advance their careers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en-US" sz="20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n-US" sz="2000" dirty="0"/>
              <a:t>It aims to bring solutions to day to day problems faced by them. </a:t>
            </a:r>
            <a:endParaRPr lang="en-US" sz="2000" dirty="0" smtClean="0"/>
          </a:p>
          <a:p>
            <a:pPr marL="285750" indent="-285750" algn="just">
              <a:buFont typeface="Arial" charset="0"/>
              <a:buChar char="•"/>
            </a:pPr>
            <a:endParaRPr lang="en-US" sz="2000" dirty="0"/>
          </a:p>
          <a:p>
            <a:pPr marL="285750" indent="-285750" algn="just">
              <a:buFont typeface="Arial" charset="0"/>
              <a:buChar char="•"/>
            </a:pPr>
            <a:r>
              <a:rPr lang="en-US" sz="2000" dirty="0" smtClean="0"/>
              <a:t>Stack </a:t>
            </a:r>
            <a:r>
              <a:rPr lang="en-US" sz="2000" dirty="0"/>
              <a:t>Overflow offers a </a:t>
            </a:r>
            <a:r>
              <a:rPr lang="en-US" sz="2000" dirty="0" smtClean="0"/>
              <a:t>great interface for </a:t>
            </a:r>
            <a:r>
              <a:rPr lang="en-US" sz="2000" dirty="0"/>
              <a:t>accessing all of its data and running any possible query in the questions/answers database. </a:t>
            </a:r>
            <a:endParaRPr lang="en-US" sz="2000" dirty="0" smtClean="0"/>
          </a:p>
          <a:p>
            <a:pPr marL="285750" indent="-285750" algn="just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C2FCE8C-F0CF-47F5-9DC4-086698CFF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757" y="1931932"/>
            <a:ext cx="8197114" cy="3810086"/>
          </a:xfrm>
        </p:spPr>
        <p:txBody>
          <a:bodyPr/>
          <a:lstStyle/>
          <a:p>
            <a:r>
              <a:rPr lang="en-US" sz="2000" dirty="0"/>
              <a:t>Stack Exchange has a clear purpose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use of a voting </a:t>
            </a:r>
            <a:r>
              <a:rPr lang="en-US" sz="2000" dirty="0" smtClean="0"/>
              <a:t>system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use of reputation and </a:t>
            </a:r>
            <a:r>
              <a:rPr lang="en-US" sz="2000" dirty="0" smtClean="0"/>
              <a:t>badges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great content </a:t>
            </a:r>
            <a:r>
              <a:rPr lang="en-US" sz="2000" dirty="0" smtClean="0"/>
              <a:t>available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awesome moderation </a:t>
            </a:r>
            <a:r>
              <a:rPr lang="en-US" sz="2000" dirty="0" smtClean="0"/>
              <a:t>system</a:t>
            </a:r>
            <a:endParaRPr lang="en-US" sz="2000" dirty="0"/>
          </a:p>
          <a:p>
            <a:r>
              <a:rPr lang="en-US" sz="2000" dirty="0"/>
              <a:t>The possibility to edit someone else's </a:t>
            </a:r>
            <a:r>
              <a:rPr lang="en-US" sz="2000" dirty="0" smtClean="0"/>
              <a:t>content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dedicated site just for problems, suggestions and bug </a:t>
            </a:r>
            <a:r>
              <a:rPr lang="en-US" sz="2000" dirty="0" smtClean="0"/>
              <a:t>reports</a:t>
            </a:r>
          </a:p>
          <a:p>
            <a:r>
              <a:rPr lang="en-US" sz="2000" dirty="0" smtClean="0"/>
              <a:t>Really </a:t>
            </a:r>
            <a:r>
              <a:rPr lang="en-US" sz="2000" dirty="0"/>
              <a:t>good search </a:t>
            </a:r>
            <a:r>
              <a:rPr lang="en-US" sz="2000" dirty="0" smtClean="0"/>
              <a:t>options like </a:t>
            </a:r>
            <a:r>
              <a:rPr lang="en-US" sz="2000" dirty="0"/>
              <a:t>combine tags, exclude tags, specific user, specific range of votes, specific range of number of answers, is closed, </a:t>
            </a:r>
            <a:r>
              <a:rPr lang="en-US" sz="2000" dirty="0" smtClean="0"/>
              <a:t>etc.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F8BB6EE-5DB5-4EA1-A1F7-4E7EE407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Research: What drives the SO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AE583FB-15E9-481A-9E5C-1C98F4105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4" y="2184145"/>
            <a:ext cx="8076956" cy="4673855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 smtClean="0"/>
              <a:t>Predicting how soon/late will a question posted on Stack Overflow get a response from the community</a:t>
            </a:r>
          </a:p>
          <a:p>
            <a:pPr marL="457200" indent="-457200" algn="just">
              <a:spcAft>
                <a:spcPts val="1200"/>
              </a:spcAft>
              <a:buAutoNum type="alphaUcParenR"/>
            </a:pPr>
            <a:r>
              <a:rPr lang="en-US" dirty="0" smtClean="0"/>
              <a:t>Based on the subject-matter of the question.</a:t>
            </a:r>
          </a:p>
          <a:p>
            <a:pPr marL="457200" indent="-457200" algn="just">
              <a:spcAft>
                <a:spcPts val="1200"/>
              </a:spcAft>
              <a:buAutoNum type="alphaUcParenR"/>
            </a:pPr>
            <a:r>
              <a:rPr lang="en-US" dirty="0" smtClean="0"/>
              <a:t>Based on other features of the question.</a:t>
            </a:r>
          </a:p>
          <a:p>
            <a:pPr algn="just">
              <a:spcAft>
                <a:spcPts val="1200"/>
              </a:spcAft>
            </a:pPr>
            <a:r>
              <a:rPr lang="en-US" dirty="0" smtClean="0"/>
              <a:t>Predicting which user is likely to answer a question posted on Stack Overflow from the top 15 users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0710970-0ECB-41A9-ACA5-ACE9B3D7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F603D2-5E67-4CCD-BCE0-50DE0783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pic>
        <p:nvPicPr>
          <p:cNvPr id="2050" name="Picture 2" descr="veral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6" y="1816925"/>
            <a:ext cx="4198758" cy="412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wIfNZ6vngvQ9jebcm0y0uvhgtn4zVbc4mjPKoReV3UgVCbT5IYaDENzgB-ervNTjtoxktIunsf_5ey7ojXo_IvzcuvKfMz2bIUv2pA_ckJVAg89CP921gvXwTdB-wOBOHFrXAd3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13" y="1710048"/>
            <a:ext cx="3657600" cy="423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06A9A9A-C772-401C-AE1B-B6EC9B189D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0" dirty="0"/>
              <a:t>For approaching the question of predicting who will be answering a question, we wanted to check for these top 5 languages, who are the top 5 users for each language and their response count. Below table shows top 5 users and their response count</a:t>
            </a:r>
            <a:r>
              <a:rPr lang="en-US" sz="2000" b="0" dirty="0" smtClean="0"/>
              <a:t>: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D0429EC-6B4D-4367-A9BE-DB61143E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Users Preliminary Analysis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5557"/>
              </p:ext>
            </p:extLst>
          </p:nvPr>
        </p:nvGraphicFramePr>
        <p:xfrm>
          <a:off x="671756" y="3163819"/>
          <a:ext cx="7969086" cy="2811894"/>
        </p:xfrm>
        <a:graphic>
          <a:graphicData uri="http://schemas.openxmlformats.org/drawingml/2006/table">
            <a:tbl>
              <a:tblPr/>
              <a:tblGrid>
                <a:gridCol w="1066728"/>
                <a:gridCol w="1367922"/>
                <a:gridCol w="1366198"/>
                <a:gridCol w="1407295"/>
                <a:gridCol w="1367922"/>
                <a:gridCol w="1393021"/>
              </a:tblGrid>
              <a:tr h="468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Language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UserID-Count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UserID-Count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UserID-Count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UserID-Count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UserID-Count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Javascript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19068 - 831</a:t>
                      </a:r>
                      <a:endParaRPr lang="cs-CZ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157247- 819 </a:t>
                      </a:r>
                      <a:endParaRPr lang="is-I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114251- 652 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1048572-635 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816620- 612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22656-1774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23354-1026 </a:t>
                      </a:r>
                      <a:endParaRPr lang="fi-FI" sz="18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17034-840 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29407-702</a:t>
                      </a:r>
                      <a:endParaRPr lang="fi-FI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34397-587</a:t>
                      </a:r>
                      <a:endParaRPr lang="fi-FI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C#</a:t>
                      </a:r>
                      <a:endParaRPr lang="uk-UA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115145-1811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1202025-324 </a:t>
                      </a:r>
                      <a:endParaRPr lang="is-I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501696-301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653856-273</a:t>
                      </a:r>
                      <a:endParaRPr lang="is-I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1631193-228</a:t>
                      </a:r>
                      <a:endParaRPr lang="is-I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PHP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118068-752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285587-511</a:t>
                      </a:r>
                      <a:endParaRPr lang="fi-FI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476-511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1491895-430 </a:t>
                      </a:r>
                      <a:endParaRPr lang="cs-CZ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367456-404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6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JQuery</a:t>
                      </a:r>
                      <a:endParaRPr lang="en-U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114251-908 </a:t>
                      </a:r>
                      <a:endParaRPr lang="is-I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965051-535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519413-488</a:t>
                      </a:r>
                      <a:endParaRPr lang="mr-IN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100" b="0" i="0" u="none" strike="noStrike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157247-429</a:t>
                      </a:r>
                      <a:endParaRPr lang="is-IS" sz="18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1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13249-423</a:t>
                      </a:r>
                      <a:endParaRPr lang="mr-IN" sz="18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2100" marR="62100" marT="62100" marB="62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8649" y="2664123"/>
            <a:ext cx="92395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06A9A9A-C772-401C-AE1B-B6EC9B189D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756" y="2081281"/>
            <a:ext cx="8076956" cy="4015497"/>
          </a:xfrm>
        </p:spPr>
        <p:txBody>
          <a:bodyPr/>
          <a:lstStyle/>
          <a:p>
            <a:pPr algn="just"/>
            <a:r>
              <a:rPr lang="en-US" dirty="0"/>
              <a:t>Text Preprocessing </a:t>
            </a:r>
            <a:endParaRPr lang="en-US" dirty="0" smtClean="0"/>
          </a:p>
          <a:p>
            <a:pPr algn="just">
              <a:buFont typeface="Wingdings" charset="2"/>
              <a:buChar char="q"/>
            </a:pPr>
            <a:r>
              <a:rPr lang="en-US" sz="2000" dirty="0" smtClean="0"/>
              <a:t>Noise Removal, Lexicon Normalization (Lemmatization, Stemming), Removing stop-words,  TFIDF, bag of words(trigram), word2vec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dirty="0" smtClean="0"/>
              <a:t>Machine Learning Models </a:t>
            </a:r>
            <a:endParaRPr lang="en-US" sz="2000" dirty="0" smtClean="0"/>
          </a:p>
          <a:p>
            <a:pPr algn="just">
              <a:buFont typeface="Wingdings" charset="2"/>
              <a:buChar char="q"/>
            </a:pPr>
            <a:r>
              <a:rPr lang="en-US" sz="2000" dirty="0" smtClean="0"/>
              <a:t>Naïve Bayes Classifier, Stochastic Gradient Descent, Support Vector Machine, Random Forest</a:t>
            </a:r>
          </a:p>
          <a:p>
            <a:pPr algn="just"/>
            <a:endParaRPr lang="en-US" sz="2000" dirty="0"/>
          </a:p>
          <a:p>
            <a:pPr algn="just"/>
            <a:r>
              <a:rPr lang="en-US" dirty="0" smtClean="0"/>
              <a:t>Evaluation Methods</a:t>
            </a:r>
            <a:endParaRPr lang="en-US" sz="2000" dirty="0" smtClean="0"/>
          </a:p>
          <a:p>
            <a:pPr algn="just">
              <a:buFont typeface="Wingdings" charset="2"/>
              <a:buChar char="q"/>
            </a:pPr>
            <a:r>
              <a:rPr lang="en-US" sz="2000" dirty="0" smtClean="0"/>
              <a:t>Confusion Matrix, Recall and Precision, Accuracy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D0429EC-6B4D-4367-A9BE-DB61143E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C02E329-EE87-4872-8E03-ED5862B7C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Text Classification </a:t>
            </a:r>
            <a:r>
              <a:rPr lang="mr-IN" dirty="0" smtClean="0"/>
              <a:t>–</a:t>
            </a:r>
            <a:r>
              <a:rPr lang="en-US" dirty="0" smtClean="0"/>
              <a:t> Question Body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Model Used: Multinomial Naïve Bayes Classifier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44% Accuracy</a:t>
            </a:r>
          </a:p>
          <a:p>
            <a:pPr marL="0" indent="0"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ECAC48-65A6-4FD9-9249-3EABE44F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Response Time for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7" y="3744473"/>
            <a:ext cx="6032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599</Words>
  <Application>Microsoft Macintosh PowerPoint</Application>
  <PresentationFormat>On-screen Show (4:3)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Calibri</vt:lpstr>
      <vt:lpstr>Encode Sans Normal Black</vt:lpstr>
      <vt:lpstr>Lucida Grande</vt:lpstr>
      <vt:lpstr>Mangal</vt:lpstr>
      <vt:lpstr>Open Sans</vt:lpstr>
      <vt:lpstr>Open Sans Light</vt:lpstr>
      <vt:lpstr>Uni Sans Regular</vt:lpstr>
      <vt:lpstr>Wingdings</vt:lpstr>
      <vt:lpstr>Arial</vt:lpstr>
      <vt:lpstr>Office Theme</vt:lpstr>
      <vt:lpstr>Custom Design</vt:lpstr>
      <vt:lpstr>1_Custom Design</vt:lpstr>
      <vt:lpstr>INFX 575 -                Data Science III Project</vt:lpstr>
      <vt:lpstr>Agenda</vt:lpstr>
      <vt:lpstr>Why Stack Overflow??</vt:lpstr>
      <vt:lpstr>Prior Research: What drives the SO Community</vt:lpstr>
      <vt:lpstr>Research Questions</vt:lpstr>
      <vt:lpstr>Preliminary Analysis</vt:lpstr>
      <vt:lpstr>Top Users Preliminary Analysis</vt:lpstr>
      <vt:lpstr>Techniques</vt:lpstr>
      <vt:lpstr>Predicting Response Time for a Question</vt:lpstr>
      <vt:lpstr>Predicting Response Time for a Question</vt:lpstr>
      <vt:lpstr>Predicting the Answerer for a Question</vt:lpstr>
      <vt:lpstr>Predicting the Answerer for a Question</vt:lpstr>
      <vt:lpstr>Predicting the Answerer for a Question</vt:lpstr>
      <vt:lpstr>Visualizations</vt:lpstr>
      <vt:lpstr>Challenges and Limitations</vt:lpstr>
      <vt:lpstr>Thank You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shipra.e.gupta@accenture.com</dc:creator>
  <cp:lastModifiedBy>Microsoft Office User</cp:lastModifiedBy>
  <cp:revision>64</cp:revision>
  <cp:lastPrinted>2016-02-10T20:19:12Z</cp:lastPrinted>
  <dcterms:created xsi:type="dcterms:W3CDTF">2014-10-14T00:51:43Z</dcterms:created>
  <dcterms:modified xsi:type="dcterms:W3CDTF">2017-12-05T10:02:26Z</dcterms:modified>
</cp:coreProperties>
</file>