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4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C5062-976B-4051-9E35-81F3DBA11430}" v="4879" dt="2020-11-05T08:38:36.031"/>
    <p1510:client id="{34FBDE7D-0501-465E-9A8C-E0829FD9E537}" v="505" dt="2020-12-20T05:52:54.647"/>
    <p1510:client id="{49BDA448-6DDE-4E1C-B955-DE1FCB2B7E3B}" v="307" dt="2020-11-18T14:34:34.193"/>
    <p1510:client id="{5E8344B1-10B5-434E-8BC7-602DE4C0EB37}" v="35" dt="2020-12-23T08:27:19.996"/>
    <p1510:client id="{79357B05-129E-4529-A9D2-142AF1EEE8CE}" v="102" dt="2020-11-05T14:03:42.418"/>
    <p1510:client id="{8CCD9FFE-E3F5-45B7-BDE8-BE9B6CF86089}" v="12" dt="2020-11-13T07:54:32.606"/>
    <p1510:client id="{92D1CE38-6F6E-40CA-B518-FCB9199053F7}" v="108" dt="2020-11-13T09:01:20.347"/>
    <p1510:client id="{9DCCA8F4-7AFA-49F3-952B-A93910E1EE6A}" v="538" dt="2020-11-04T16:54:48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23.12.2020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34" y="2835264"/>
            <a:ext cx="10258706" cy="1048473"/>
          </a:xfrm>
        </p:spPr>
        <p:txBody>
          <a:bodyPr>
            <a:noAutofit/>
          </a:bodyPr>
          <a:lstStyle/>
          <a:p>
            <a:r>
              <a:rPr lang="tr-TR" sz="4000">
                <a:latin typeface="Microsoft YaHei"/>
                <a:ea typeface="Microsoft YaHei"/>
                <a:cs typeface="Arial"/>
              </a:rPr>
              <a:t>BUSINESS OUTCOME ANALYZER        </a:t>
            </a:r>
            <a:endParaRPr lang="tr-TR" sz="4000">
              <a:latin typeface="Times New Roman"/>
              <a:ea typeface="Microsoft YaHei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C9F31-7EAA-4B29-9F2C-913E4239F446}"/>
              </a:ext>
            </a:extLst>
          </p:cNvPr>
          <p:cNvSpPr txBox="1"/>
          <p:nvPr/>
        </p:nvSpPr>
        <p:spPr>
          <a:xfrm>
            <a:off x="7369834" y="5184475"/>
            <a:ext cx="37639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TEAM NO: 29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Arial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T.SHREYA-1602-19-737-42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P.KEERTHANA-1602-19-737-183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DE5E3-3FDB-460F-BBAC-C3E77EEB9576}"/>
              </a:ext>
            </a:extLst>
          </p:cNvPr>
          <p:cNvSpPr txBox="1"/>
          <p:nvPr/>
        </p:nvSpPr>
        <p:spPr>
          <a:xfrm>
            <a:off x="2610928" y="1394273"/>
            <a:ext cx="827848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Franklin Gothic Medium"/>
                <a:cs typeface="Arial"/>
              </a:rPr>
              <a:t>DESIGN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64691-1570-4A17-9679-D982CA8ACFC9}"/>
              </a:ext>
            </a:extLst>
          </p:cNvPr>
          <p:cNvSpPr txBox="1"/>
          <p:nvPr/>
        </p:nvSpPr>
        <p:spPr>
          <a:xfrm>
            <a:off x="1417608" y="267419"/>
            <a:ext cx="928489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Use Case ID:UC08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Name: Predictor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Actor: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Description: Predicts about the business's profit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Pre-condition: Entry of monthly data</a:t>
            </a:r>
          </a:p>
          <a:p>
            <a:r>
              <a:rPr lang="en-US" dirty="0">
                <a:cs typeface="Arial"/>
              </a:rPr>
              <a:t>Post-condition: Predictions are displayed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0F05BAF-C170-4A90-8BBB-10EB440BB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13058"/>
              </p:ext>
            </p:extLst>
          </p:nvPr>
        </p:nvGraphicFramePr>
        <p:xfrm>
          <a:off x="1408980" y="3881886"/>
          <a:ext cx="9421220" cy="2724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610">
                  <a:extLst>
                    <a:ext uri="{9D8B030D-6E8A-4147-A177-3AD203B41FA5}">
                      <a16:colId xmlns:a16="http://schemas.microsoft.com/office/drawing/2014/main" val="1248083474"/>
                    </a:ext>
                  </a:extLst>
                </a:gridCol>
                <a:gridCol w="4710610">
                  <a:extLst>
                    <a:ext uri="{9D8B030D-6E8A-4147-A177-3AD203B41FA5}">
                      <a16:colId xmlns:a16="http://schemas.microsoft.com/office/drawing/2014/main" val="2957966867"/>
                    </a:ext>
                  </a:extLst>
                </a:gridCol>
              </a:tblGrid>
              <a:tr h="767781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02017"/>
                  </a:ext>
                </a:extLst>
              </a:tr>
              <a:tr h="1124250">
                <a:tc>
                  <a:txBody>
                    <a:bodyPr/>
                    <a:lstStyle/>
                    <a:p>
                      <a:r>
                        <a:rPr lang="en-US"/>
                        <a:t>1.User chooses the option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Predicts the time taken to run in profits and suggests the user about the continuation of </a:t>
                      </a:r>
                      <a:r>
                        <a:rPr lang="en-US"/>
                        <a:t>the business as per the profits earned and losses incurred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00054"/>
                  </a:ext>
                </a:extLst>
              </a:tr>
              <a:tr h="7677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31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5AA0B-8AB2-4E90-A87D-482D61340BE9}"/>
              </a:ext>
            </a:extLst>
          </p:cNvPr>
          <p:cNvSpPr txBox="1"/>
          <p:nvPr/>
        </p:nvSpPr>
        <p:spPr>
          <a:xfrm>
            <a:off x="1388853" y="281796"/>
            <a:ext cx="948618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Use Case ID:UC09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Name: Bar Graphs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Actor: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Description: Displays the profit or loss occurred during a particular month as per user's wish, in a graphical manner.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Pre-condition: Monthly progress must be calculated and monitored</a:t>
            </a:r>
          </a:p>
          <a:p>
            <a:r>
              <a:rPr lang="en-US" dirty="0">
                <a:cs typeface="Arial"/>
              </a:rPr>
              <a:t>Post-condition: Complete analysis of profit or loss is displayed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CB357A-C376-44F4-95AC-54BA7DDAD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71045"/>
              </p:ext>
            </p:extLst>
          </p:nvPr>
        </p:nvGraphicFramePr>
        <p:xfrm>
          <a:off x="1452113" y="4183811"/>
          <a:ext cx="9304770" cy="244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385">
                  <a:extLst>
                    <a:ext uri="{9D8B030D-6E8A-4147-A177-3AD203B41FA5}">
                      <a16:colId xmlns:a16="http://schemas.microsoft.com/office/drawing/2014/main" val="60319268"/>
                    </a:ext>
                  </a:extLst>
                </a:gridCol>
                <a:gridCol w="4652385">
                  <a:extLst>
                    <a:ext uri="{9D8B030D-6E8A-4147-A177-3AD203B41FA5}">
                      <a16:colId xmlns:a16="http://schemas.microsoft.com/office/drawing/2014/main" val="204138567"/>
                    </a:ext>
                  </a:extLst>
                </a:gridCol>
              </a:tblGrid>
              <a:tr h="76679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5728"/>
                  </a:ext>
                </a:extLst>
              </a:tr>
              <a:tr h="766791">
                <a:tc>
                  <a:txBody>
                    <a:bodyPr/>
                    <a:lstStyle/>
                    <a:p>
                      <a:r>
                        <a:rPr lang="en-US" dirty="0"/>
                        <a:t>1.User checks for the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profit or loss occurred which is being monitored is analyzed and displayed in a graphical manner such as bar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34118"/>
                  </a:ext>
                </a:extLst>
              </a:tr>
              <a:tr h="7667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0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0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B51519-DED9-404A-A33E-AFE60409957A}"/>
              </a:ext>
            </a:extLst>
          </p:cNvPr>
          <p:cNvSpPr/>
          <p:nvPr/>
        </p:nvSpPr>
        <p:spPr>
          <a:xfrm>
            <a:off x="5363832" y="51398"/>
            <a:ext cx="1595885" cy="53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Arial"/>
              </a:rPr>
              <a:t>LOGIN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BDA2EE-BC92-4A85-859D-FC87B3A97635}"/>
              </a:ext>
            </a:extLst>
          </p:cNvPr>
          <p:cNvSpPr/>
          <p:nvPr/>
        </p:nvSpPr>
        <p:spPr>
          <a:xfrm>
            <a:off x="4974745" y="668727"/>
            <a:ext cx="2386642" cy="104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/>
              </a:rPr>
              <a:t>ENTER INITIAL INVESTMENT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B5685-5DA7-432F-A356-39E15EEE5E4F}"/>
              </a:ext>
            </a:extLst>
          </p:cNvPr>
          <p:cNvSpPr/>
          <p:nvPr/>
        </p:nvSpPr>
        <p:spPr>
          <a:xfrm>
            <a:off x="4973847" y="1846773"/>
            <a:ext cx="2573546" cy="83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/>
              </a:rPr>
              <a:t>ENTER MONTHLY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3121B-0A9A-4F77-A15B-4BAFD2E7853C}"/>
              </a:ext>
            </a:extLst>
          </p:cNvPr>
          <p:cNvSpPr/>
          <p:nvPr/>
        </p:nvSpPr>
        <p:spPr>
          <a:xfrm>
            <a:off x="5364731" y="2769618"/>
            <a:ext cx="1811547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Arial"/>
              </a:rPr>
              <a:t>TRACKER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D3F37-F47E-463F-B508-29C46A3A7462}"/>
              </a:ext>
            </a:extLst>
          </p:cNvPr>
          <p:cNvSpPr/>
          <p:nvPr/>
        </p:nvSpPr>
        <p:spPr>
          <a:xfrm>
            <a:off x="5018776" y="3516343"/>
            <a:ext cx="2530414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cs typeface="Arial"/>
              </a:rPr>
              <a:t>PROGRESS MONITOR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9C3CE-5446-43BE-ADA8-4AEEC4E2B7A6}"/>
              </a:ext>
            </a:extLst>
          </p:cNvPr>
          <p:cNvSpPr/>
          <p:nvPr/>
        </p:nvSpPr>
        <p:spPr>
          <a:xfrm>
            <a:off x="5449199" y="4392462"/>
            <a:ext cx="1624641" cy="531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cs typeface="Arial"/>
              </a:rPr>
              <a:t>GRAPHS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82D1C5-1C59-4352-9D76-A393B644074F}"/>
              </a:ext>
            </a:extLst>
          </p:cNvPr>
          <p:cNvSpPr/>
          <p:nvPr/>
        </p:nvSpPr>
        <p:spPr>
          <a:xfrm>
            <a:off x="4930714" y="5096055"/>
            <a:ext cx="2932979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cs typeface="Arial"/>
              </a:rPr>
              <a:t>RECORD OF EVERY MONTH'S DATA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56C3A-246D-4405-909C-355B03F23C6E}"/>
              </a:ext>
            </a:extLst>
          </p:cNvPr>
          <p:cNvSpPr/>
          <p:nvPr/>
        </p:nvSpPr>
        <p:spPr>
          <a:xfrm>
            <a:off x="5193101" y="6163573"/>
            <a:ext cx="2170981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cs typeface="Arial"/>
              </a:rPr>
              <a:t>PREDICTOR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B6C8BC-06CA-4C74-955A-440C8DCCCBA7}"/>
              </a:ext>
            </a:extLst>
          </p:cNvPr>
          <p:cNvSpPr/>
          <p:nvPr/>
        </p:nvSpPr>
        <p:spPr>
          <a:xfrm>
            <a:off x="1074887" y="3799397"/>
            <a:ext cx="1408980" cy="474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>
                    <a:lumMod val="95000"/>
                    <a:lumOff val="5000"/>
                  </a:schemeClr>
                </a:solidFill>
                <a:cs typeface="Arial"/>
              </a:rPr>
              <a:t>SYSTEM</a:t>
            </a:r>
            <a:endParaRPr lang="en-US" sz="20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826118-C505-4799-AAD8-09EC915F570A}"/>
              </a:ext>
            </a:extLst>
          </p:cNvPr>
          <p:cNvSpPr/>
          <p:nvPr/>
        </p:nvSpPr>
        <p:spPr>
          <a:xfrm>
            <a:off x="1081178" y="585159"/>
            <a:ext cx="1351470" cy="51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cs typeface="Arial"/>
              </a:rPr>
              <a:t>USER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913986-AC48-42E3-A523-438CFB972060}"/>
              </a:ext>
            </a:extLst>
          </p:cNvPr>
          <p:cNvCxnSpPr/>
          <p:nvPr/>
        </p:nvCxnSpPr>
        <p:spPr>
          <a:xfrm flipV="1">
            <a:off x="2500942" y="345777"/>
            <a:ext cx="2840963" cy="537711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8D9915-DA51-49A0-8552-369CD0E6626D}"/>
              </a:ext>
            </a:extLst>
          </p:cNvPr>
          <p:cNvCxnSpPr>
            <a:cxnSpLocks/>
          </p:cNvCxnSpPr>
          <p:nvPr/>
        </p:nvCxnSpPr>
        <p:spPr>
          <a:xfrm>
            <a:off x="2500943" y="912242"/>
            <a:ext cx="2467150" cy="209912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8D67BF-3162-4D2E-B541-89C458D24EA9}"/>
              </a:ext>
            </a:extLst>
          </p:cNvPr>
          <p:cNvCxnSpPr>
            <a:cxnSpLocks/>
          </p:cNvCxnSpPr>
          <p:nvPr/>
        </p:nvCxnSpPr>
        <p:spPr>
          <a:xfrm>
            <a:off x="2529697" y="912243"/>
            <a:ext cx="2452774" cy="1360099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645C20-E37B-455F-9EC0-E3824279D0B9}"/>
              </a:ext>
            </a:extLst>
          </p:cNvPr>
          <p:cNvCxnSpPr>
            <a:cxnSpLocks/>
          </p:cNvCxnSpPr>
          <p:nvPr/>
        </p:nvCxnSpPr>
        <p:spPr>
          <a:xfrm>
            <a:off x="2529697" y="897864"/>
            <a:ext cx="2912850" cy="2265875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0DD196-4971-4EF9-BDB3-BA93DF755E3B}"/>
              </a:ext>
            </a:extLst>
          </p:cNvPr>
          <p:cNvCxnSpPr>
            <a:cxnSpLocks/>
          </p:cNvCxnSpPr>
          <p:nvPr/>
        </p:nvCxnSpPr>
        <p:spPr>
          <a:xfrm>
            <a:off x="2486565" y="897866"/>
            <a:ext cx="2826585" cy="2783457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BCBCFD-CC8F-44A6-B0BB-EE3CD313B844}"/>
              </a:ext>
            </a:extLst>
          </p:cNvPr>
          <p:cNvCxnSpPr>
            <a:cxnSpLocks/>
          </p:cNvCxnSpPr>
          <p:nvPr/>
        </p:nvCxnSpPr>
        <p:spPr>
          <a:xfrm>
            <a:off x="2486564" y="883488"/>
            <a:ext cx="2999113" cy="3775494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9B93C7-96DD-4653-A9DC-8B71C5356D8D}"/>
              </a:ext>
            </a:extLst>
          </p:cNvPr>
          <p:cNvCxnSpPr>
            <a:cxnSpLocks/>
          </p:cNvCxnSpPr>
          <p:nvPr/>
        </p:nvCxnSpPr>
        <p:spPr>
          <a:xfrm>
            <a:off x="2500942" y="869112"/>
            <a:ext cx="2625302" cy="4465608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F7D788-911F-4AFB-ABD9-A07FC9A73AA5}"/>
              </a:ext>
            </a:extLst>
          </p:cNvPr>
          <p:cNvCxnSpPr>
            <a:cxnSpLocks/>
          </p:cNvCxnSpPr>
          <p:nvPr/>
        </p:nvCxnSpPr>
        <p:spPr>
          <a:xfrm>
            <a:off x="2500941" y="883489"/>
            <a:ext cx="2711567" cy="5529532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6AB04-EBBE-452B-8F3B-39D0A2ADBC02}"/>
              </a:ext>
            </a:extLst>
          </p:cNvPr>
          <p:cNvCxnSpPr/>
          <p:nvPr/>
        </p:nvCxnSpPr>
        <p:spPr>
          <a:xfrm>
            <a:off x="3161401" y="163722"/>
            <a:ext cx="86264" cy="6455432"/>
          </a:xfrm>
          <a:prstGeom prst="straightConnector1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B2190-4A3C-49C2-91C0-64CCC84DFEC9}"/>
              </a:ext>
            </a:extLst>
          </p:cNvPr>
          <p:cNvCxnSpPr/>
          <p:nvPr/>
        </p:nvCxnSpPr>
        <p:spPr>
          <a:xfrm flipV="1">
            <a:off x="3131748" y="157073"/>
            <a:ext cx="871266" cy="57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291EDA-936E-462F-91D1-632F58250F7D}"/>
              </a:ext>
            </a:extLst>
          </p:cNvPr>
          <p:cNvCxnSpPr>
            <a:cxnSpLocks/>
          </p:cNvCxnSpPr>
          <p:nvPr/>
        </p:nvCxnSpPr>
        <p:spPr>
          <a:xfrm flipV="1">
            <a:off x="3246766" y="6626884"/>
            <a:ext cx="871266" cy="57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0037A8-5EDA-4B50-9977-92B3FC110E79}"/>
              </a:ext>
            </a:extLst>
          </p:cNvPr>
          <p:cNvCxnSpPr/>
          <p:nvPr/>
        </p:nvCxnSpPr>
        <p:spPr>
          <a:xfrm>
            <a:off x="2483869" y="4029435"/>
            <a:ext cx="718867" cy="0"/>
          </a:xfrm>
          <a:prstGeom prst="straightConnector1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4E9E-EC7B-4D6D-B445-E1FD1A24A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2400" dirty="0">
                <a:cs typeface="Arial" panose="020B0604020202020204"/>
              </a:rPr>
              <a:t>USER:</a:t>
            </a:r>
            <a:br>
              <a:rPr lang="en-US" sz="2400" dirty="0">
                <a:cs typeface="Arial" panose="020B0604020202020204"/>
              </a:rPr>
            </a:br>
            <a:br>
              <a:rPr lang="en-US" sz="2400" dirty="0">
                <a:cs typeface="Arial" panose="020B0604020202020204"/>
              </a:rPr>
            </a:br>
            <a:r>
              <a:rPr lang="en-US" sz="2400" dirty="0">
                <a:cs typeface="Arial" panose="020B0604020202020204"/>
              </a:rPr>
              <a:t>1.  Login/Register</a:t>
            </a:r>
            <a:br>
              <a:rPr lang="en-US" sz="2400" dirty="0">
                <a:cs typeface="Arial" panose="020B0604020202020204"/>
              </a:rPr>
            </a:br>
            <a:r>
              <a:rPr lang="en-US" sz="2400" dirty="0">
                <a:cs typeface="Arial" panose="020B0604020202020204"/>
              </a:rPr>
              <a:t>2.  Input every month's data(sales)</a:t>
            </a:r>
            <a:br>
              <a:rPr lang="en-US" sz="2400" dirty="0">
                <a:cs typeface="Arial" panose="020B0604020202020204"/>
              </a:rPr>
            </a:br>
            <a:br>
              <a:rPr lang="en-US" sz="2400" dirty="0">
                <a:cs typeface="Arial" panose="020B0604020202020204"/>
              </a:rPr>
            </a:br>
            <a:br>
              <a:rPr lang="en-US" sz="2400" dirty="0">
                <a:cs typeface="Arial" panose="020B0604020202020204"/>
              </a:rPr>
            </a:br>
            <a:br>
              <a:rPr lang="en-US" sz="2400" dirty="0">
                <a:cs typeface="Arial" panose="020B0604020202020204"/>
              </a:rPr>
            </a:br>
            <a:br>
              <a:rPr lang="en-US" sz="2400" dirty="0">
                <a:cs typeface="Arial" panose="020B0604020202020204"/>
              </a:rPr>
            </a:br>
            <a:endParaRPr lang="en-US" sz="2400" dirty="0">
              <a:cs typeface="Arial" panose="020B060402020202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FA4EB-E909-43B0-8688-9DB255119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482" y="1247995"/>
            <a:ext cx="6220241" cy="930174"/>
          </a:xfrm>
        </p:spPr>
        <p:txBody>
          <a:bodyPr/>
          <a:lstStyle/>
          <a:p>
            <a:r>
              <a:rPr lang="en-US" sz="2400" dirty="0">
                <a:cs typeface="Arial"/>
              </a:rPr>
              <a:t>ACTORS WISE USE </a:t>
            </a:r>
            <a:r>
              <a:rPr lang="en-US" sz="2400">
                <a:cs typeface="Arial"/>
              </a:rPr>
              <a:t>CASES(FEATURES)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67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6090E-DA46-4873-A764-035ECDB078E8}"/>
              </a:ext>
            </a:extLst>
          </p:cNvPr>
          <p:cNvSpPr txBox="1"/>
          <p:nvPr/>
        </p:nvSpPr>
        <p:spPr>
          <a:xfrm>
            <a:off x="3646099" y="267419"/>
            <a:ext cx="61650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Arial"/>
              </a:rPr>
              <a:t>USE CASE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31065-BC8A-4904-AF04-BE685D5A197B}"/>
              </a:ext>
            </a:extLst>
          </p:cNvPr>
          <p:cNvSpPr txBox="1"/>
          <p:nvPr/>
        </p:nvSpPr>
        <p:spPr>
          <a:xfrm>
            <a:off x="1474219" y="999765"/>
            <a:ext cx="939991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Use case ID:UC01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Name: Login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Actor: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Description: Allows the user to login with his password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Pre-condition: None</a:t>
            </a:r>
          </a:p>
          <a:p>
            <a:r>
              <a:rPr lang="en-US" dirty="0">
                <a:cs typeface="Arial"/>
              </a:rPr>
              <a:t>Post-condition: User logged into his account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C985E4-BDE0-4966-A3DC-5A8350DF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50479"/>
              </p:ext>
            </p:extLst>
          </p:nvPr>
        </p:nvGraphicFramePr>
        <p:xfrm>
          <a:off x="1365849" y="4169434"/>
          <a:ext cx="9506108" cy="2399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054">
                  <a:extLst>
                    <a:ext uri="{9D8B030D-6E8A-4147-A177-3AD203B41FA5}">
                      <a16:colId xmlns:a16="http://schemas.microsoft.com/office/drawing/2014/main" val="3677226140"/>
                    </a:ext>
                  </a:extLst>
                </a:gridCol>
                <a:gridCol w="4753054">
                  <a:extLst>
                    <a:ext uri="{9D8B030D-6E8A-4147-A177-3AD203B41FA5}">
                      <a16:colId xmlns:a16="http://schemas.microsoft.com/office/drawing/2014/main" val="500169501"/>
                    </a:ext>
                  </a:extLst>
                </a:gridCol>
              </a:tblGrid>
              <a:tr h="4166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01324"/>
                  </a:ext>
                </a:extLst>
              </a:tr>
              <a:tr h="539150">
                <a:tc>
                  <a:txBody>
                    <a:bodyPr/>
                    <a:lstStyle/>
                    <a:p>
                      <a:r>
                        <a:rPr lang="en-US" dirty="0"/>
                        <a:t>1.Chooses the register/login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Prompts data required for logging in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1204"/>
                  </a:ext>
                </a:extLst>
              </a:tr>
              <a:tr h="771966">
                <a:tc>
                  <a:txBody>
                    <a:bodyPr/>
                    <a:lstStyle/>
                    <a:p>
                      <a:r>
                        <a:rPr lang="en-US" dirty="0"/>
                        <a:t>2.Enter valid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(a)Creates new account if user is new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(b)Login into user account if user already has an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785277"/>
                  </a:ext>
                </a:extLst>
              </a:tr>
              <a:tr h="4288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8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85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015D4-CFB3-4FAC-A184-5E18D7F4BE08}"/>
              </a:ext>
            </a:extLst>
          </p:cNvPr>
          <p:cNvSpPr txBox="1"/>
          <p:nvPr/>
        </p:nvSpPr>
        <p:spPr>
          <a:xfrm>
            <a:off x="1561381" y="382438"/>
            <a:ext cx="952931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Use case ID:UC02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Name: Input Initial Investment (1st month)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Actor: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Description: User enters the initial investment of his business ,typically considered as 1st               month's entry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Pre-condition: User must be registered with an account</a:t>
            </a:r>
          </a:p>
          <a:p>
            <a:r>
              <a:rPr lang="en-US" dirty="0">
                <a:cs typeface="Arial"/>
              </a:rPr>
              <a:t>Post-condition: User logs in and options are displayed as initial investment or monthly data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A0E141-5E9C-45BA-9076-755A49B91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79609"/>
              </p:ext>
            </p:extLst>
          </p:nvPr>
        </p:nvGraphicFramePr>
        <p:xfrm>
          <a:off x="1423358" y="4183811"/>
          <a:ext cx="95348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8905">
                  <a:extLst>
                    <a:ext uri="{9D8B030D-6E8A-4147-A177-3AD203B41FA5}">
                      <a16:colId xmlns:a16="http://schemas.microsoft.com/office/drawing/2014/main" val="4114052106"/>
                    </a:ext>
                  </a:extLst>
                </a:gridCol>
                <a:gridCol w="4775964">
                  <a:extLst>
                    <a:ext uri="{9D8B030D-6E8A-4147-A177-3AD203B41FA5}">
                      <a16:colId xmlns:a16="http://schemas.microsoft.com/office/drawing/2014/main" val="14901702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/>
                        </a:rPr>
                        <a:t>USER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2825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1.User logs 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options of entering initial investment or monthly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048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2.User chooses the option of entering initial investment.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maintaining a record of the user's data from initial investment.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9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1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808A6-CA4E-47A6-852F-9E0E7D10A47C}"/>
              </a:ext>
            </a:extLst>
          </p:cNvPr>
          <p:cNvSpPr txBox="1"/>
          <p:nvPr/>
        </p:nvSpPr>
        <p:spPr>
          <a:xfrm>
            <a:off x="1431985" y="353683"/>
            <a:ext cx="965870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Use Case ID:UC03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Name: Input every month's info(sales)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Actor: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Description: User starts entering every month's sales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Pre-condition: User must be logged in</a:t>
            </a:r>
          </a:p>
          <a:p>
            <a:r>
              <a:rPr lang="en-US" dirty="0">
                <a:cs typeface="Arial"/>
              </a:rPr>
              <a:t>Post-condition: Monthly data is displayed in a systematic way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516B181-BEC0-41B1-A6D6-5CEB55439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15240"/>
              </p:ext>
            </p:extLst>
          </p:nvPr>
        </p:nvGraphicFramePr>
        <p:xfrm>
          <a:off x="1509622" y="3853132"/>
          <a:ext cx="9146574" cy="295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287">
                  <a:extLst>
                    <a:ext uri="{9D8B030D-6E8A-4147-A177-3AD203B41FA5}">
                      <a16:colId xmlns:a16="http://schemas.microsoft.com/office/drawing/2014/main" val="3223371614"/>
                    </a:ext>
                  </a:extLst>
                </a:gridCol>
                <a:gridCol w="4573287">
                  <a:extLst>
                    <a:ext uri="{9D8B030D-6E8A-4147-A177-3AD203B41FA5}">
                      <a16:colId xmlns:a16="http://schemas.microsoft.com/office/drawing/2014/main" val="2400194002"/>
                    </a:ext>
                  </a:extLst>
                </a:gridCol>
              </a:tblGrid>
              <a:tr h="88181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26148"/>
                  </a:ext>
                </a:extLst>
              </a:tr>
              <a:tr h="881810">
                <a:tc>
                  <a:txBody>
                    <a:bodyPr/>
                    <a:lstStyle/>
                    <a:p>
                      <a:r>
                        <a:rPr lang="en-US" dirty="0"/>
                        <a:t>1.User chooses the option of entering monthly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(a)Displays the required fields to enter monthly data such as number of sales, electricity bill, rent.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81337"/>
                  </a:ext>
                </a:extLst>
              </a:tr>
              <a:tr h="881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0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90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F13FB-DE48-4AFF-8369-3861E8359A02}"/>
              </a:ext>
            </a:extLst>
          </p:cNvPr>
          <p:cNvSpPr txBox="1"/>
          <p:nvPr/>
        </p:nvSpPr>
        <p:spPr>
          <a:xfrm>
            <a:off x="1460740" y="281796"/>
            <a:ext cx="918425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Use Case ID:UC04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Name: Month's Profit or Loss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Actor: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Description: Progress of every month(whether the business incurred loss or profit) is shown by monitoring monthly data.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Pre-condition: Every month's data must be entered</a:t>
            </a:r>
          </a:p>
          <a:p>
            <a:r>
              <a:rPr lang="en-US" dirty="0">
                <a:cs typeface="Arial"/>
              </a:rPr>
              <a:t>Post-condition: Analysis of the progress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34DCA36-AD1A-4E19-B0FC-50BC780B6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23363"/>
              </p:ext>
            </p:extLst>
          </p:nvPr>
        </p:nvGraphicFramePr>
        <p:xfrm>
          <a:off x="1495245" y="3781245"/>
          <a:ext cx="9377643" cy="268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924">
                  <a:extLst>
                    <a:ext uri="{9D8B030D-6E8A-4147-A177-3AD203B41FA5}">
                      <a16:colId xmlns:a16="http://schemas.microsoft.com/office/drawing/2014/main" val="1698252100"/>
                    </a:ext>
                  </a:extLst>
                </a:gridCol>
                <a:gridCol w="4503719">
                  <a:extLst>
                    <a:ext uri="{9D8B030D-6E8A-4147-A177-3AD203B41FA5}">
                      <a16:colId xmlns:a16="http://schemas.microsoft.com/office/drawing/2014/main" val="3644439885"/>
                    </a:ext>
                  </a:extLst>
                </a:gridCol>
              </a:tblGrid>
              <a:tr h="89618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6531"/>
                  </a:ext>
                </a:extLst>
              </a:tr>
              <a:tr h="896188">
                <a:tc>
                  <a:txBody>
                    <a:bodyPr/>
                    <a:lstStyle/>
                    <a:p>
                      <a:r>
                        <a:rPr lang="en-US" dirty="0"/>
                        <a:t>1.User chooses to check the progress of his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or Loss is calculated with monthly data and shown to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36465"/>
                  </a:ext>
                </a:extLst>
              </a:tr>
              <a:tr h="8961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0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5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C2BA6-A83A-4EAB-9577-D85DD01ADAEE}"/>
              </a:ext>
            </a:extLst>
          </p:cNvPr>
          <p:cNvSpPr txBox="1"/>
          <p:nvPr/>
        </p:nvSpPr>
        <p:spPr>
          <a:xfrm>
            <a:off x="1431985" y="324928"/>
            <a:ext cx="934240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Use Case ID: UC05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Name: Sales Predictor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Actor: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Description: Predicts the sales of next month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Pre-condition: User must input every month's info</a:t>
            </a:r>
          </a:p>
          <a:p>
            <a:r>
              <a:rPr lang="en-US" dirty="0">
                <a:cs typeface="Arial"/>
              </a:rPr>
              <a:t>Post-condition: Predicted sales will be displayed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F954CB2-9763-42AE-94B7-0D01796F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28012"/>
              </p:ext>
            </p:extLst>
          </p:nvPr>
        </p:nvGraphicFramePr>
        <p:xfrm>
          <a:off x="1538377" y="4068792"/>
          <a:ext cx="9348882" cy="238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4441">
                  <a:extLst>
                    <a:ext uri="{9D8B030D-6E8A-4147-A177-3AD203B41FA5}">
                      <a16:colId xmlns:a16="http://schemas.microsoft.com/office/drawing/2014/main" val="573673051"/>
                    </a:ext>
                  </a:extLst>
                </a:gridCol>
                <a:gridCol w="4674441">
                  <a:extLst>
                    <a:ext uri="{9D8B030D-6E8A-4147-A177-3AD203B41FA5}">
                      <a16:colId xmlns:a16="http://schemas.microsoft.com/office/drawing/2014/main" val="3725883932"/>
                    </a:ext>
                  </a:extLst>
                </a:gridCol>
              </a:tblGrid>
              <a:tr h="77447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30757"/>
                  </a:ext>
                </a:extLst>
              </a:tr>
              <a:tr h="806083">
                <a:tc>
                  <a:txBody>
                    <a:bodyPr/>
                    <a:lstStyle/>
                    <a:p>
                      <a:r>
                        <a:rPr lang="en-US" dirty="0"/>
                        <a:t>1. When user inputs the month's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will be predicted and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95777"/>
                  </a:ext>
                </a:extLst>
              </a:tr>
              <a:tr h="8060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8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54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9CD6A-0672-4C00-8A29-7A255D462344}"/>
              </a:ext>
            </a:extLst>
          </p:cNvPr>
          <p:cNvSpPr txBox="1"/>
          <p:nvPr/>
        </p:nvSpPr>
        <p:spPr>
          <a:xfrm>
            <a:off x="1431985" y="253042"/>
            <a:ext cx="868104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Use Case ID:UC06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Name: Tracker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Actor: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Description: Takes every month's input and tracks the data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Pre-condition: User must choose tracker option</a:t>
            </a:r>
          </a:p>
          <a:p>
            <a:r>
              <a:rPr lang="en-US" dirty="0">
                <a:cs typeface="Arial"/>
              </a:rPr>
              <a:t>Post-condition: Information of the stocks is displayed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1DDE4A-121B-470F-8862-3FD15E7C1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452"/>
              </p:ext>
            </p:extLst>
          </p:nvPr>
        </p:nvGraphicFramePr>
        <p:xfrm>
          <a:off x="1337094" y="3680603"/>
          <a:ext cx="9507390" cy="286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695">
                  <a:extLst>
                    <a:ext uri="{9D8B030D-6E8A-4147-A177-3AD203B41FA5}">
                      <a16:colId xmlns:a16="http://schemas.microsoft.com/office/drawing/2014/main" val="1170052276"/>
                    </a:ext>
                  </a:extLst>
                </a:gridCol>
                <a:gridCol w="4753695">
                  <a:extLst>
                    <a:ext uri="{9D8B030D-6E8A-4147-A177-3AD203B41FA5}">
                      <a16:colId xmlns:a16="http://schemas.microsoft.com/office/drawing/2014/main" val="2529253951"/>
                    </a:ext>
                  </a:extLst>
                </a:gridCol>
              </a:tblGrid>
              <a:tr h="83867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90077"/>
                  </a:ext>
                </a:extLst>
              </a:tr>
              <a:tr h="838678">
                <a:tc>
                  <a:txBody>
                    <a:bodyPr/>
                    <a:lstStyle/>
                    <a:p>
                      <a:r>
                        <a:rPr lang="en-US" dirty="0"/>
                        <a:t>1.User starts entering every month's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Tracker keeps a check on the data entered every month, and checks the stocks and alerts the number of required stocks for next month based on the sales predicted.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2849"/>
                  </a:ext>
                </a:extLst>
              </a:tr>
              <a:tr h="8386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1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9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A91CD-F5DC-4965-AA1A-89EB2113AFA6}"/>
              </a:ext>
            </a:extLst>
          </p:cNvPr>
          <p:cNvSpPr txBox="1"/>
          <p:nvPr/>
        </p:nvSpPr>
        <p:spPr>
          <a:xfrm>
            <a:off x="1460740" y="324929"/>
            <a:ext cx="914112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Use Case ID:UC07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Name: Record of every month's info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Actor: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Description: Displays complete data entry of a particular month as chosen by the user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Pre-condition: Monthly data entered</a:t>
            </a:r>
          </a:p>
          <a:p>
            <a:r>
              <a:rPr lang="en-US" dirty="0">
                <a:cs typeface="Arial"/>
              </a:rPr>
              <a:t>Post-condition: Complete information regarding the particular month is displayed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9E7FA31-7A3C-48CF-937B-3318DCFE9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47941"/>
              </p:ext>
            </p:extLst>
          </p:nvPr>
        </p:nvGraphicFramePr>
        <p:xfrm>
          <a:off x="1437735" y="3694981"/>
          <a:ext cx="9405438" cy="278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719">
                  <a:extLst>
                    <a:ext uri="{9D8B030D-6E8A-4147-A177-3AD203B41FA5}">
                      <a16:colId xmlns:a16="http://schemas.microsoft.com/office/drawing/2014/main" val="2824276681"/>
                    </a:ext>
                  </a:extLst>
                </a:gridCol>
                <a:gridCol w="4702719">
                  <a:extLst>
                    <a:ext uri="{9D8B030D-6E8A-4147-A177-3AD203B41FA5}">
                      <a16:colId xmlns:a16="http://schemas.microsoft.com/office/drawing/2014/main" val="441533572"/>
                    </a:ext>
                  </a:extLst>
                </a:gridCol>
              </a:tblGrid>
              <a:tr h="92973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60820"/>
                  </a:ext>
                </a:extLst>
              </a:tr>
              <a:tr h="929736">
                <a:tc>
                  <a:txBody>
                    <a:bodyPr/>
                    <a:lstStyle/>
                    <a:p>
                      <a:r>
                        <a:rPr lang="en-US" dirty="0"/>
                        <a:t>1.User enters the name of month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data such as profit or loss, </a:t>
                      </a:r>
                      <a:r>
                        <a:rPr lang="en-US"/>
                        <a:t>sales, entry</a:t>
                      </a:r>
                      <a:r>
                        <a:rPr lang="en-US" dirty="0"/>
                        <a:t> of number of stocks of that particular month is displayed.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9696"/>
                  </a:ext>
                </a:extLst>
              </a:tr>
              <a:tr h="9297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9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Madison</vt:lpstr>
      <vt:lpstr>BUSINESS OUTCOME ANALYZER        </vt:lpstr>
      <vt:lpstr>USER:  1.  Login/Register 2.  Input every month's data(sales)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1381</cp:revision>
  <dcterms:created xsi:type="dcterms:W3CDTF">2020-11-04T16:16:02Z</dcterms:created>
  <dcterms:modified xsi:type="dcterms:W3CDTF">2020-12-23T08:27:47Z</dcterms:modified>
</cp:coreProperties>
</file>