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4" r:id="rId6"/>
    <p:sldId id="275" r:id="rId7"/>
    <p:sldId id="276" r:id="rId8"/>
    <p:sldId id="277" r:id="rId9"/>
    <p:sldId id="278" r:id="rId10"/>
    <p:sldId id="279" r:id="rId11"/>
    <p:sldId id="261" r:id="rId12"/>
    <p:sldId id="262" r:id="rId13"/>
    <p:sldId id="263" r:id="rId14"/>
    <p:sldId id="260" r:id="rId15"/>
    <p:sldId id="265" r:id="rId16"/>
    <p:sldId id="266" r:id="rId17"/>
    <p:sldId id="267" r:id="rId18"/>
    <p:sldId id="280" r:id="rId19"/>
    <p:sldId id="281" r:id="rId20"/>
    <p:sldId id="282" r:id="rId21"/>
    <p:sldId id="268" r:id="rId22"/>
    <p:sldId id="283" r:id="rId23"/>
    <p:sldId id="284" r:id="rId24"/>
    <p:sldId id="269" r:id="rId25"/>
    <p:sldId id="270" r:id="rId26"/>
    <p:sldId id="271" r:id="rId27"/>
    <p:sldId id="272" r:id="rId28"/>
    <p:sldId id="273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2" autoAdjust="0"/>
    <p:restoredTop sz="94660"/>
  </p:normalViewPr>
  <p:slideViewPr>
    <p:cSldViewPr snapToGrid="0">
      <p:cViewPr>
        <p:scale>
          <a:sx n="70" d="100"/>
          <a:sy n="70" d="100"/>
        </p:scale>
        <p:origin x="720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F04-FA47-4F85-B47D-221D369D8BA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1BD-76C5-4357-9E37-86CC1BCFD3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8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F04-FA47-4F85-B47D-221D369D8BA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1BD-76C5-4357-9E37-86CC1BCFD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3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F04-FA47-4F85-B47D-221D369D8BA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1BD-76C5-4357-9E37-86CC1BCFD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F04-FA47-4F85-B47D-221D369D8BA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1BD-76C5-4357-9E37-86CC1BCFD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F04-FA47-4F85-B47D-221D369D8BA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1BD-76C5-4357-9E37-86CC1BCFD3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8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F04-FA47-4F85-B47D-221D369D8BA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1BD-76C5-4357-9E37-86CC1BCFD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F04-FA47-4F85-B47D-221D369D8BA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1BD-76C5-4357-9E37-86CC1BCFD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F04-FA47-4F85-B47D-221D369D8BA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1BD-76C5-4357-9E37-86CC1BCFD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4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F04-FA47-4F85-B47D-221D369D8BA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1BD-76C5-4357-9E37-86CC1BCFD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4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F05F04-FA47-4F85-B47D-221D369D8BA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23B1BD-76C5-4357-9E37-86CC1BCFD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1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5F04-FA47-4F85-B47D-221D369D8BA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1BD-76C5-4357-9E37-86CC1BCFD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F05F04-FA47-4F85-B47D-221D369D8BAD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23B1BD-76C5-4357-9E37-86CC1BCFD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2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9FB22-E4F2-4672-B718-3BF62065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IN" b="1" dirty="0" err="1"/>
              <a:t>HashiCorp</a:t>
            </a:r>
            <a:r>
              <a:rPr lang="en-IN" b="1" dirty="0"/>
              <a:t> Certified Terraform Associate 2024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0E34-5873-4BA1-B851-1E8C36619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Day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951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D38D-7787-0319-7631-D872B367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Infrastructure As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5B4A-D4EC-4F7E-C2D5-554D16B9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benefits of designing your infrastructure as code:</a:t>
            </a:r>
          </a:p>
          <a:p>
            <a:r>
              <a:rPr lang="en-US" dirty="0"/>
              <a:t>● Speed of Infrastructure Management.</a:t>
            </a:r>
          </a:p>
          <a:p>
            <a:r>
              <a:rPr lang="en-US" dirty="0"/>
              <a:t>● Low Risk of Human Errors.</a:t>
            </a:r>
          </a:p>
          <a:p>
            <a:r>
              <a:rPr lang="en-US" dirty="0"/>
              <a:t>● Version Control.</a:t>
            </a:r>
          </a:p>
          <a:p>
            <a:r>
              <a:rPr lang="en-US" dirty="0"/>
              <a:t>● Easy collaboration between Teams.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82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474B-C2D8-4461-991D-702A7032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24"/>
            <a:ext cx="10515600" cy="943170"/>
          </a:xfrm>
        </p:spPr>
        <p:txBody>
          <a:bodyPr/>
          <a:lstStyle/>
          <a:p>
            <a:r>
              <a:rPr lang="en-US" dirty="0"/>
              <a:t>Infrastructure as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6AF6D-783A-4D85-9600-47B6F992C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98568"/>
            <a:ext cx="12192000" cy="4965895"/>
          </a:xfrm>
        </p:spPr>
      </p:pic>
    </p:spTree>
    <p:extLst>
      <p:ext uri="{BB962C8B-B14F-4D97-AF65-F5344CB8AC3E}">
        <p14:creationId xmlns:p14="http://schemas.microsoft.com/office/powerpoint/2010/main" val="254964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0B5C-43F3-4ED8-BBA5-FFEA4D9A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252583"/>
            <a:ext cx="10515600" cy="1097915"/>
          </a:xfrm>
        </p:spPr>
        <p:txBody>
          <a:bodyPr/>
          <a:lstStyle/>
          <a:p>
            <a:r>
              <a:rPr lang="en-US" dirty="0"/>
              <a:t>Infrastructure as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A4358-DD77-4DF6-B5FB-83394A81C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5" y="1578146"/>
            <a:ext cx="11980985" cy="4780451"/>
          </a:xfrm>
        </p:spPr>
      </p:pic>
    </p:spTree>
    <p:extLst>
      <p:ext uri="{BB962C8B-B14F-4D97-AF65-F5344CB8AC3E}">
        <p14:creationId xmlns:p14="http://schemas.microsoft.com/office/powerpoint/2010/main" val="405168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E029-140F-4459-A4B7-BB0CB643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210381"/>
            <a:ext cx="10515600" cy="999441"/>
          </a:xfrm>
        </p:spPr>
        <p:txBody>
          <a:bodyPr/>
          <a:lstStyle/>
          <a:p>
            <a:r>
              <a:rPr lang="en-US" dirty="0"/>
              <a:t>Infrastructure as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E1EC6-F390-45D3-BAEF-DE501B8D1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52" y="1209822"/>
            <a:ext cx="12029048" cy="5120641"/>
          </a:xfrm>
        </p:spPr>
      </p:pic>
    </p:spTree>
    <p:extLst>
      <p:ext uri="{BB962C8B-B14F-4D97-AF65-F5344CB8AC3E}">
        <p14:creationId xmlns:p14="http://schemas.microsoft.com/office/powerpoint/2010/main" val="72781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68DC-16EC-4AE3-A5E1-FA32E6AD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dirty="0"/>
              <a:t>Infrastructure as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0CBA1-8AE1-4E1F-8777-443BC6BB2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46263"/>
            <a:ext cx="12191999" cy="4413860"/>
          </a:xfrm>
        </p:spPr>
      </p:pic>
    </p:spTree>
    <p:extLst>
      <p:ext uri="{BB962C8B-B14F-4D97-AF65-F5344CB8AC3E}">
        <p14:creationId xmlns:p14="http://schemas.microsoft.com/office/powerpoint/2010/main" val="113044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68DC-16EC-4AE3-A5E1-FA32E6AD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dirty="0"/>
              <a:t>Infrastructure as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0CBA1-8AE1-4E1F-8777-443BC6BB2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2529"/>
            <a:ext cx="12191999" cy="4431323"/>
          </a:xfrm>
        </p:spPr>
      </p:pic>
    </p:spTree>
    <p:extLst>
      <p:ext uri="{BB962C8B-B14F-4D97-AF65-F5344CB8AC3E}">
        <p14:creationId xmlns:p14="http://schemas.microsoft.com/office/powerpoint/2010/main" val="7937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642C-FB9D-4BA5-B21D-2D3944C7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r>
              <a:rPr lang="en-US" dirty="0"/>
              <a:t>Types of IAC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7924A-3AB9-4B3C-8D37-179DE62CE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3212"/>
            <a:ext cx="12192000" cy="5669280"/>
          </a:xfrm>
        </p:spPr>
      </p:pic>
    </p:spTree>
    <p:extLst>
      <p:ext uri="{BB962C8B-B14F-4D97-AF65-F5344CB8AC3E}">
        <p14:creationId xmlns:p14="http://schemas.microsoft.com/office/powerpoint/2010/main" val="228973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1229-68A2-4ABD-8E2F-2C58A188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7" y="196313"/>
            <a:ext cx="10515600" cy="872832"/>
          </a:xfrm>
        </p:spPr>
        <p:txBody>
          <a:bodyPr/>
          <a:lstStyle/>
          <a:p>
            <a:r>
              <a:rPr lang="en-US" dirty="0"/>
              <a:t>Types of IAC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FE15B5-4F7C-4CAD-9662-4E12F5C7C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9145"/>
            <a:ext cx="12192000" cy="5788856"/>
          </a:xfrm>
        </p:spPr>
      </p:pic>
    </p:spTree>
    <p:extLst>
      <p:ext uri="{BB962C8B-B14F-4D97-AF65-F5344CB8AC3E}">
        <p14:creationId xmlns:p14="http://schemas.microsoft.com/office/powerpoint/2010/main" val="101975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E938-7644-B265-FEBE-ACB6D6EC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1CCB-9AF9-D6C7-B41E-23CF1135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 tools are primarily used to maintain desired configuration of systems (inside servers)</a:t>
            </a:r>
          </a:p>
          <a:p>
            <a:r>
              <a:rPr lang="en-US" dirty="0"/>
              <a:t>Example: ALL servers should have Antivirus installed with version 10.0.2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DCE75-BF4E-13CF-41DF-061129E7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01" y="3536762"/>
            <a:ext cx="7782598" cy="24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3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AEA-D324-7277-7633-423F3ABD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Orchestration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5305-4FE5-910A-CB53-BFAE0525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Orchestration is primarily used to create and manage infrastructure environments.</a:t>
            </a:r>
          </a:p>
          <a:p>
            <a:r>
              <a:rPr lang="en-US" dirty="0"/>
              <a:t>Example: Create 3 Servers with 4 GB RAM, 2 vCPUs. Each server should have firewall rule to allow SSH connection from Office IPs.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43EA8-FD93-8E4B-2DFF-315A6EED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63" y="3269095"/>
            <a:ext cx="7932330" cy="25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2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C5BA-FEF9-4893-8055-354E4E267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Traditional IT &amp;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108598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FD76-4224-0033-9250-670F91CA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IAC &amp; Configuration Management = Friends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4B3EF2-AF5D-BFF1-B818-9FD568A83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847" y="2111286"/>
            <a:ext cx="9964833" cy="3928007"/>
          </a:xfrm>
        </p:spPr>
      </p:pic>
    </p:spTree>
    <p:extLst>
      <p:ext uri="{BB962C8B-B14F-4D97-AF65-F5344CB8AC3E}">
        <p14:creationId xmlns:p14="http://schemas.microsoft.com/office/powerpoint/2010/main" val="4146610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DB2A-C7B6-4C42-BCBD-4F82A8A9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dirty="0"/>
              <a:t>Server Templating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A541A-4414-4D10-82AE-2DC26387B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30326"/>
            <a:ext cx="12192000" cy="4515729"/>
          </a:xfrm>
        </p:spPr>
      </p:pic>
    </p:spTree>
    <p:extLst>
      <p:ext uri="{BB962C8B-B14F-4D97-AF65-F5344CB8AC3E}">
        <p14:creationId xmlns:p14="http://schemas.microsoft.com/office/powerpoint/2010/main" val="236055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376F-74BC-59C0-9097-7E74F8BB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IAC Tool?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974C-662E-FC57-0719-8CD6E786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) Is your infrastructure going to be vendor specific in longer term ? Example AWS.</a:t>
            </a:r>
          </a:p>
          <a:p>
            <a:r>
              <a:rPr lang="en-US" dirty="0"/>
              <a:t>ii) Are you planning to have multi-cloud / hybrid cloud based infrastructure ?</a:t>
            </a:r>
          </a:p>
          <a:p>
            <a:r>
              <a:rPr lang="en-US" dirty="0"/>
              <a:t>iii) How well does it integrate with configuration management tools ?</a:t>
            </a:r>
          </a:p>
          <a:p>
            <a:r>
              <a:rPr lang="en-US" dirty="0"/>
              <a:t>iv) Price and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159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E18A-842B-9151-7200-29FDAB7D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Use-Case 2 - Requirement of Organization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3CD7-4BF4-1490-BFC1-7C3CE834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Organization is based on Hybrid Solution. They use VMware for on-premise setup; AWS, Azure and GCP for Cloud.</a:t>
            </a:r>
          </a:p>
          <a:p>
            <a:r>
              <a:rPr lang="en-US" dirty="0"/>
              <a:t>2. Official support is required in-case if IAC tool has any issues.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697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C8E2-4FB0-4F3F-90FA-EE2F7F8E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05" y="513471"/>
            <a:ext cx="10515600" cy="858764"/>
          </a:xfrm>
        </p:spPr>
        <p:txBody>
          <a:bodyPr/>
          <a:lstStyle/>
          <a:p>
            <a:r>
              <a:rPr lang="en-US" dirty="0"/>
              <a:t>Provisioning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18F4F-4979-47A8-A794-BDB66C63D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0665"/>
            <a:ext cx="12192000" cy="4543864"/>
          </a:xfrm>
        </p:spPr>
      </p:pic>
    </p:spTree>
    <p:extLst>
      <p:ext uri="{BB962C8B-B14F-4D97-AF65-F5344CB8AC3E}">
        <p14:creationId xmlns:p14="http://schemas.microsoft.com/office/powerpoint/2010/main" val="2835818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6F6E-034B-6C1E-0E24-D002A782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Amazing 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D682-361C-3111-1C84-A70F37BF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of the great benefits of Terraform is that it supports thousands of providers.</a:t>
            </a:r>
          </a:p>
          <a:p>
            <a:pPr algn="just"/>
            <a:r>
              <a:rPr lang="en-US" dirty="0"/>
              <a:t>Once you learn Terraform Core concepts, you can write code to create and manage infrastructure across all the providers.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D5A58-65DF-0AE3-01F2-83D923EE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07" y="3429000"/>
            <a:ext cx="8484346" cy="22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96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4CF5-9F84-9199-F634-F0376BEE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Terraform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5CBF-336D-5A38-F232-5F21F359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Terraform has become of the most popular and widely used tools to create and manage infrastructure and one of the </a:t>
            </a:r>
            <a:r>
              <a:rPr lang="en-US" dirty="0" err="1"/>
              <a:t>defacto</a:t>
            </a:r>
            <a:r>
              <a:rPr lang="en-US" dirty="0"/>
              <a:t> IAC tools for DevOps.</a:t>
            </a:r>
          </a:p>
          <a:p>
            <a:pPr algn="just"/>
            <a:r>
              <a:rPr lang="en-US" dirty="0" err="1"/>
              <a:t>HashiCorp</a:t>
            </a:r>
            <a:r>
              <a:rPr lang="en-US" dirty="0"/>
              <a:t> has released the official Terraform certification to certify students related to core Terraform concepts and skills.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E66E3-F625-AFE3-307E-E39D13F54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64" y="3852098"/>
            <a:ext cx="2806844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2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1DD8-B6A2-E77B-D7E8-E3E05BEA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Course Cover?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EC5A-5846-F10A-5340-A97CD14E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this course of Terraform from absolute scratch and then we move ahead with advance topics.</a:t>
            </a:r>
          </a:p>
          <a:p>
            <a:r>
              <a:rPr lang="en-US" dirty="0"/>
              <a:t>We cover ALL the topics of the official exams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201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17FA-E9B5-31B2-EDF7-4387D342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 Regarding AWS Platform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2F15-BF9B-6A11-C320-8F961F84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of this course is to learn Core Concepts of Terraform and not AWS.</a:t>
            </a:r>
          </a:p>
          <a:p>
            <a:endParaRPr lang="en-US" dirty="0"/>
          </a:p>
          <a:p>
            <a:r>
              <a:rPr lang="en-US" dirty="0"/>
              <a:t>We use very basic AWS services like Virtual Machine, AWS users to demonstrate and Learn the Core Terraform concepts.</a:t>
            </a:r>
          </a:p>
          <a:p>
            <a:endParaRPr lang="en-US" dirty="0"/>
          </a:p>
          <a:p>
            <a:r>
              <a:rPr lang="en-US" dirty="0"/>
              <a:t>The Terraform structure and concepts remain SAME irrespective of platform.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hundreds of users from different platform like Azure who have completed this course and are actively implementing Terraform for different platforms..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354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66C8-21EC-E2BE-3698-EB963393B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Installing Terraform</a:t>
            </a:r>
            <a:br>
              <a:rPr lang="en-IN" dirty="0"/>
            </a:br>
            <a:r>
              <a:rPr lang="en-IN" dirty="0"/>
              <a:t>in detail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C6698-DAAB-5BBF-FBFE-2D05638AC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76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BD9B69-0D0D-460C-B09F-FE3EB1BC0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30422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B6D7-67BC-2255-B357-1F4E2637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Installation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84CC-2821-0A40-C994-4335D1F8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installation is very simple.</a:t>
            </a:r>
          </a:p>
          <a:p>
            <a:r>
              <a:rPr lang="en-US" dirty="0"/>
              <a:t>You have a single binary file, download and use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B52CB-CC7E-2897-0D74-074A8BCD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50" y="4251443"/>
            <a:ext cx="4750044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2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65838-33C9-4F37-BFCA-59E492659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0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CCB8-4C81-023B-733C-423ABEFA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Basics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F6E2-76FD-6FD4-7D7A-56D6A43C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in which you can create and manage your infrastructure:</a:t>
            </a:r>
          </a:p>
          <a:p>
            <a:r>
              <a:rPr lang="en-US" dirty="0"/>
              <a:t>● Manually approach.</a:t>
            </a:r>
          </a:p>
          <a:p>
            <a:r>
              <a:rPr lang="en-US" dirty="0"/>
              <a:t>● Through 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79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96B9-AF34-5998-0D01-4AC414B7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Requirement: Database Backup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D566-ACAE-E913-1294-1B3984ED1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was assigned a task to take database backup every day at 10 PM and the backup had to be stored in Amazon S3 Storage with appropriate timestamp.</a:t>
            </a:r>
          </a:p>
          <a:p>
            <a:r>
              <a:rPr lang="en-US" dirty="0"/>
              <a:t>● db-backup-01-01-2024.sql</a:t>
            </a:r>
          </a:p>
          <a:p>
            <a:r>
              <a:rPr lang="en-US" dirty="0"/>
              <a:t>● db-backup-02-01-2024.sql</a:t>
            </a:r>
          </a:p>
          <a:p>
            <a:r>
              <a:rPr lang="en-US" dirty="0"/>
              <a:t>Initially due to lack of time, I used to manually take DB backup at 10 PM and upload it to S3.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269D6-C339-862B-A67A-864E1973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08" y="4473328"/>
            <a:ext cx="8910084" cy="15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0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8713-7CF9-6ECB-471F-8CDF244B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this Work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A5ED-5119-C1CF-3EA0-44974A0F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particular task has to be done in an repeatable manner, it MUST be automated.</a:t>
            </a:r>
          </a:p>
          <a:p>
            <a:r>
              <a:rPr lang="en-US" dirty="0"/>
              <a:t>Points to Note:</a:t>
            </a:r>
          </a:p>
          <a:p>
            <a:r>
              <a:rPr lang="en-US" dirty="0"/>
              <a:t>1. Depending on the type of task, the tools for automation will change.</a:t>
            </a:r>
          </a:p>
          <a:p>
            <a:r>
              <a:rPr lang="en-US" dirty="0"/>
              <a:t>2. There are wide variety of Tools &amp; Technologies used for Automation like Ansible, CloudFormation, Terraform, Python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45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10D5-2978-4E91-7E9B-C1F3FB60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Single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5D2B-5A31-567A-E79B-0D42B8484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resources (Virtual Machine, Database, S3, AWS Users) must be created</a:t>
            </a:r>
          </a:p>
          <a:p>
            <a:r>
              <a:rPr lang="en-US" dirty="0"/>
              <a:t>with exact similar configuration in Dev, Stage and Production environment.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AA9B4-C57A-3A96-AAA0-1D5224D31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06" y="3089733"/>
            <a:ext cx="9465313" cy="29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1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9E04-E70B-7A7B-F6D0-48745EDC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a Single Service - Automated Way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F7E8-43CD-630E-B52D-322356E6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7234C-8FC6-FA12-DE9B-0A5F7FC3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05840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108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672</Words>
  <Application>Microsoft Office PowerPoint</Application>
  <PresentationFormat>Widescreen</PresentationFormat>
  <Paragraphs>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HashiCorp Certified Terraform Associate 2024</vt:lpstr>
      <vt:lpstr>Traditional IT &amp; Challenges</vt:lpstr>
      <vt:lpstr>PowerPoint Presentation</vt:lpstr>
      <vt:lpstr>PowerPoint Presentation</vt:lpstr>
      <vt:lpstr>Understanding the Basics</vt:lpstr>
      <vt:lpstr>Work Requirement: Database Backup</vt:lpstr>
      <vt:lpstr>Learning from this Work Requirement</vt:lpstr>
      <vt:lpstr>Example of a Single Service</vt:lpstr>
      <vt:lpstr>Example of a Single Service - Automated Way</vt:lpstr>
      <vt:lpstr>Benefits of Infrastructure As Code</vt:lpstr>
      <vt:lpstr>Infrastructure as Code</vt:lpstr>
      <vt:lpstr>Infrastructure as Code</vt:lpstr>
      <vt:lpstr>Infrastructure as Code</vt:lpstr>
      <vt:lpstr>Infrastructure as Code</vt:lpstr>
      <vt:lpstr>Infrastructure as Code</vt:lpstr>
      <vt:lpstr>Types of IAC Tools</vt:lpstr>
      <vt:lpstr>Types of IAC Tools</vt:lpstr>
      <vt:lpstr>Configuration Management</vt:lpstr>
      <vt:lpstr>Infrastructure Orchestration</vt:lpstr>
      <vt:lpstr>IAC &amp; Configuration Management = Friends</vt:lpstr>
      <vt:lpstr>Server Templating Tools</vt:lpstr>
      <vt:lpstr>How to choose IAC Tool?</vt:lpstr>
      <vt:lpstr>Use-Case 2 - Requirement of Organization 2</vt:lpstr>
      <vt:lpstr>Provisioning Tools</vt:lpstr>
      <vt:lpstr>Amazing Terraform</vt:lpstr>
      <vt:lpstr>Overview of Terraform Certification</vt:lpstr>
      <vt:lpstr>What Does this Course Cover?</vt:lpstr>
      <vt:lpstr>Clarification Regarding AWS Platform</vt:lpstr>
      <vt:lpstr>Installing Terraform in detail</vt:lpstr>
      <vt:lpstr>Overview of Installation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Kaushal Kumar</dc:creator>
  <cp:lastModifiedBy>Kaushal Kumar</cp:lastModifiedBy>
  <cp:revision>20</cp:revision>
  <dcterms:created xsi:type="dcterms:W3CDTF">2021-07-20T17:58:59Z</dcterms:created>
  <dcterms:modified xsi:type="dcterms:W3CDTF">2024-04-14T08:16:53Z</dcterms:modified>
</cp:coreProperties>
</file>