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11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E21E30-1EA8-4AAD-9706-91B722B1984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1E30-1EA8-4AAD-9706-91B722B1984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1E30-1EA8-4AAD-9706-91B722B1984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1E30-1EA8-4AAD-9706-91B722B1984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21E30-1EA8-4AAD-9706-91B722B1984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E21E30-1EA8-4AAD-9706-91B722B1984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21E30-1EA8-4AAD-9706-91B722B19848}"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E21E30-1EA8-4AAD-9706-91B722B19848}"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21E30-1EA8-4AAD-9706-91B722B19848}"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1E30-1EA8-4AAD-9706-91B722B1984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1E30-1EA8-4AAD-9706-91B722B1984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AA9D-BE1D-40B8-AA17-F1B88E06B0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1E30-1EA8-4AAD-9706-91B722B19848}"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BAA9D-BE1D-40B8-AA17-F1B88E06B0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158" y="285728"/>
            <a:ext cx="8501122" cy="62865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IN" sz="8000" b="1" dirty="0" err="1" smtClean="0">
                <a:solidFill>
                  <a:schemeClr val="bg1"/>
                </a:solidFill>
              </a:rPr>
              <a:t>Coursera</a:t>
            </a:r>
            <a:r>
              <a:rPr lang="en-IN" sz="8000" b="1" dirty="0" smtClean="0">
                <a:solidFill>
                  <a:schemeClr val="bg1"/>
                </a:solidFill>
              </a:rPr>
              <a:t> Capstone Project Presentation</a:t>
            </a:r>
            <a:r>
              <a:rPr lang="en-IN" sz="8000" b="1" dirty="0" smtClean="0"/>
              <a:t/>
            </a:r>
            <a:br>
              <a:rPr lang="en-IN" sz="8000" b="1" dirty="0" smtClean="0"/>
            </a:br>
            <a:r>
              <a:rPr lang="en-IN" dirty="0" smtClean="0"/>
              <a:t/>
            </a:r>
            <a:br>
              <a:rPr lang="en-IN" dirty="0" smtClean="0"/>
            </a:br>
            <a:r>
              <a:rPr lang="en-IN" sz="6700" b="1" dirty="0" smtClean="0">
                <a:solidFill>
                  <a:schemeClr val="bg1"/>
                </a:solidFill>
              </a:rPr>
              <a:t>The Battle Of Neighbourhood</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Using K-mean to clustering data area with less number of sushi bars</a:t>
            </a:r>
          </a:p>
          <a:p>
            <a:pPr>
              <a:buNone/>
            </a:pPr>
            <a:endParaRPr lang="en-IN" sz="2000" b="1" dirty="0">
              <a:solidFill>
                <a:schemeClr val="accent3">
                  <a:lumMod val="75000"/>
                </a:schemeClr>
              </a:solidFill>
            </a:endParaRPr>
          </a:p>
          <a:p>
            <a:pPr>
              <a:buNone/>
            </a:pPr>
            <a:r>
              <a:rPr lang="en-US" sz="2400" b="1" dirty="0" smtClean="0">
                <a:solidFill>
                  <a:schemeClr val="accent3">
                    <a:lumMod val="50000"/>
                  </a:schemeClr>
                </a:solidFill>
              </a:rPr>
              <a:t>Cluster 0</a:t>
            </a:r>
            <a:endParaRPr lang="en-US" sz="2400" dirty="0" smtClean="0">
              <a:solidFill>
                <a:schemeClr val="accent3">
                  <a:lumMod val="50000"/>
                </a:schemeClr>
              </a:solidFill>
            </a:endParaRPr>
          </a:p>
          <a:p>
            <a:pPr>
              <a:buNone/>
            </a:pPr>
            <a:endParaRPr lang="en-US" sz="2000" b="1" dirty="0" smtClean="0">
              <a:solidFill>
                <a:schemeClr val="accent3">
                  <a:lumMod val="75000"/>
                </a:schemeClr>
              </a:solidFill>
            </a:endParaRPr>
          </a:p>
        </p:txBody>
      </p:sp>
      <p:pic>
        <p:nvPicPr>
          <p:cNvPr id="4" name="Picture 3"/>
          <p:cNvPicPr/>
          <p:nvPr/>
        </p:nvPicPr>
        <p:blipFill>
          <a:blip r:embed="rId2"/>
          <a:stretch>
            <a:fillRect/>
          </a:stretch>
        </p:blipFill>
        <p:spPr>
          <a:xfrm>
            <a:off x="428596" y="3214686"/>
            <a:ext cx="8143932" cy="2571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400" b="1" dirty="0" smtClean="0">
                <a:solidFill>
                  <a:schemeClr val="accent3">
                    <a:lumMod val="50000"/>
                  </a:schemeClr>
                </a:solidFill>
              </a:rPr>
              <a:t>Cluster </a:t>
            </a:r>
            <a:r>
              <a:rPr lang="en-US" sz="2400" b="1" dirty="0" smtClean="0">
                <a:solidFill>
                  <a:schemeClr val="accent3">
                    <a:lumMod val="50000"/>
                  </a:schemeClr>
                </a:solidFill>
              </a:rPr>
              <a:t>1</a:t>
            </a:r>
            <a:endParaRPr lang="en-US" sz="2000" b="1" dirty="0" smtClean="0">
              <a:solidFill>
                <a:schemeClr val="accent3">
                  <a:lumMod val="75000"/>
                </a:schemeClr>
              </a:solidFill>
            </a:endParaRPr>
          </a:p>
        </p:txBody>
      </p:sp>
      <p:pic>
        <p:nvPicPr>
          <p:cNvPr id="5" name="Picture 4"/>
          <p:cNvPicPr/>
          <p:nvPr/>
        </p:nvPicPr>
        <p:blipFill>
          <a:blip r:embed="rId2"/>
          <a:stretch>
            <a:fillRect/>
          </a:stretch>
        </p:blipFill>
        <p:spPr>
          <a:xfrm>
            <a:off x="428597" y="2285992"/>
            <a:ext cx="8215369" cy="3571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400" b="1" dirty="0" smtClean="0">
                <a:solidFill>
                  <a:schemeClr val="accent3">
                    <a:lumMod val="50000"/>
                  </a:schemeClr>
                </a:solidFill>
              </a:rPr>
              <a:t>Cluster </a:t>
            </a:r>
            <a:r>
              <a:rPr lang="en-US" sz="2400" b="1" dirty="0">
                <a:solidFill>
                  <a:schemeClr val="accent3">
                    <a:lumMod val="50000"/>
                  </a:schemeClr>
                </a:solidFill>
              </a:rPr>
              <a:t>2</a:t>
            </a:r>
            <a:endParaRPr lang="en-US" sz="2000" b="1" dirty="0" smtClean="0">
              <a:solidFill>
                <a:schemeClr val="accent3">
                  <a:lumMod val="75000"/>
                </a:schemeClr>
              </a:solidFill>
            </a:endParaRPr>
          </a:p>
        </p:txBody>
      </p:sp>
      <p:pic>
        <p:nvPicPr>
          <p:cNvPr id="6" name="Picture 5"/>
          <p:cNvPicPr/>
          <p:nvPr/>
        </p:nvPicPr>
        <p:blipFill>
          <a:blip r:embed="rId2"/>
          <a:stretch>
            <a:fillRect/>
          </a:stretch>
        </p:blipFill>
        <p:spPr>
          <a:xfrm>
            <a:off x="428596" y="2428869"/>
            <a:ext cx="8215370" cy="32147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400" b="1" dirty="0" smtClean="0">
                <a:solidFill>
                  <a:schemeClr val="accent3">
                    <a:lumMod val="50000"/>
                  </a:schemeClr>
                </a:solidFill>
              </a:rPr>
              <a:t>Cluster </a:t>
            </a:r>
            <a:r>
              <a:rPr lang="en-US" sz="2400" b="1" dirty="0" smtClean="0">
                <a:solidFill>
                  <a:schemeClr val="accent3">
                    <a:lumMod val="50000"/>
                  </a:schemeClr>
                </a:solidFill>
              </a:rPr>
              <a:t>3</a:t>
            </a:r>
            <a:endParaRPr lang="en-US" sz="2000" b="1" dirty="0" smtClean="0">
              <a:solidFill>
                <a:schemeClr val="accent3">
                  <a:lumMod val="75000"/>
                </a:schemeClr>
              </a:solidFill>
            </a:endParaRPr>
          </a:p>
        </p:txBody>
      </p:sp>
      <p:pic>
        <p:nvPicPr>
          <p:cNvPr id="5" name="Picture 4"/>
          <p:cNvPicPr/>
          <p:nvPr/>
        </p:nvPicPr>
        <p:blipFill>
          <a:blip r:embed="rId2"/>
          <a:stretch>
            <a:fillRect/>
          </a:stretch>
        </p:blipFill>
        <p:spPr>
          <a:xfrm>
            <a:off x="428597" y="2571744"/>
            <a:ext cx="8215369" cy="13573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400" b="1" dirty="0" smtClean="0">
                <a:solidFill>
                  <a:schemeClr val="accent3">
                    <a:lumMod val="50000"/>
                  </a:schemeClr>
                </a:solidFill>
              </a:rPr>
              <a:t>Cluster </a:t>
            </a:r>
            <a:r>
              <a:rPr lang="en-US" sz="2400" b="1" dirty="0">
                <a:solidFill>
                  <a:schemeClr val="accent3">
                    <a:lumMod val="50000"/>
                  </a:schemeClr>
                </a:solidFill>
              </a:rPr>
              <a:t>4</a:t>
            </a:r>
            <a:endParaRPr lang="en-US" sz="2000" b="1" dirty="0" smtClean="0">
              <a:solidFill>
                <a:schemeClr val="accent3">
                  <a:lumMod val="75000"/>
                </a:schemeClr>
              </a:solidFill>
            </a:endParaRPr>
          </a:p>
        </p:txBody>
      </p:sp>
      <p:pic>
        <p:nvPicPr>
          <p:cNvPr id="6" name="Picture 5"/>
          <p:cNvPicPr/>
          <p:nvPr/>
        </p:nvPicPr>
        <p:blipFill>
          <a:blip r:embed="rId2"/>
          <a:stretch>
            <a:fillRect/>
          </a:stretch>
        </p:blipFill>
        <p:spPr>
          <a:xfrm>
            <a:off x="428596" y="2786058"/>
            <a:ext cx="8215370" cy="10001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Results</a:t>
            </a:r>
            <a:endParaRPr lang="en-US" b="1" dirty="0"/>
          </a:p>
        </p:txBody>
      </p:sp>
      <p:pic>
        <p:nvPicPr>
          <p:cNvPr id="5" name="Content Placeholder 4"/>
          <p:cNvPicPr>
            <a:picLocks noGrp="1"/>
          </p:cNvPicPr>
          <p:nvPr>
            <p:ph idx="1"/>
          </p:nvPr>
        </p:nvPicPr>
        <p:blipFill>
          <a:blip r:embed="rId2"/>
          <a:stretch>
            <a:fillRect/>
          </a:stretch>
        </p:blipFill>
        <p:spPr>
          <a:xfrm>
            <a:off x="500034" y="1785926"/>
            <a:ext cx="8143932" cy="3929090"/>
          </a:xfrm>
          <a:prstGeom prst="rect">
            <a:avLst/>
          </a:prstGeom>
        </p:spPr>
      </p:pic>
      <p:sp>
        <p:nvSpPr>
          <p:cNvPr id="7" name="Rectangle 6"/>
          <p:cNvSpPr/>
          <p:nvPr/>
        </p:nvSpPr>
        <p:spPr>
          <a:xfrm>
            <a:off x="0" y="5715016"/>
            <a:ext cx="9144000" cy="923330"/>
          </a:xfrm>
          <a:prstGeom prst="rect">
            <a:avLst/>
          </a:prstGeom>
        </p:spPr>
        <p:txBody>
          <a:bodyPr wrap="square">
            <a:spAutoFit/>
          </a:bodyPr>
          <a:lstStyle/>
          <a:p>
            <a:pPr marL="457200">
              <a:lnSpc>
                <a:spcPct val="150000"/>
              </a:lnSpc>
              <a:spcAft>
                <a:spcPts val="1200"/>
              </a:spcAft>
            </a:pPr>
            <a:r>
              <a:rPr lang="en-US" b="1" dirty="0" smtClean="0">
                <a:solidFill>
                  <a:schemeClr val="accent3">
                    <a:lumMod val="50000"/>
                  </a:schemeClr>
                </a:solidFill>
                <a:latin typeface="Times New Roman" panose="02020603050405020304" pitchFamily="18" charset="0"/>
                <a:ea typeface="Calibri" panose="020F0502020204030204" pitchFamily="34" charset="0"/>
              </a:rPr>
              <a:t>Based on </a:t>
            </a:r>
            <a:r>
              <a:rPr lang="en-US" b="1" dirty="0" err="1" smtClean="0">
                <a:solidFill>
                  <a:schemeClr val="accent3">
                    <a:lumMod val="50000"/>
                  </a:schemeClr>
                </a:solidFill>
                <a:latin typeface="Times New Roman" panose="02020603050405020304" pitchFamily="18" charset="0"/>
                <a:ea typeface="Calibri" panose="020F0502020204030204" pitchFamily="34" charset="0"/>
              </a:rPr>
              <a:t>dataframe</a:t>
            </a:r>
            <a:r>
              <a:rPr lang="en-US" b="1" dirty="0" smtClean="0">
                <a:solidFill>
                  <a:schemeClr val="accent3">
                    <a:lumMod val="50000"/>
                  </a:schemeClr>
                </a:solidFill>
                <a:latin typeface="Times New Roman" panose="02020603050405020304" pitchFamily="18" charset="0"/>
                <a:ea typeface="Calibri" panose="020F0502020204030204" pitchFamily="34" charset="0"/>
              </a:rPr>
              <a:t> analysis above Cluster 3 (</a:t>
            </a:r>
            <a:r>
              <a:rPr lang="tr-TR" b="1" dirty="0" smtClean="0">
                <a:solidFill>
                  <a:schemeClr val="accent3">
                    <a:lumMod val="50000"/>
                  </a:schemeClr>
                </a:solidFill>
                <a:latin typeface="Times New Roman" panose="02020603050405020304" pitchFamily="18" charset="0"/>
                <a:ea typeface="Times New Roman" panose="02020603050405020304" pitchFamily="18" charset="0"/>
              </a:rPr>
              <a:t>Upper West Side ) </a:t>
            </a:r>
            <a:r>
              <a:rPr lang="en-US" b="1" dirty="0" smtClean="0">
                <a:solidFill>
                  <a:schemeClr val="accent3">
                    <a:lumMod val="50000"/>
                  </a:schemeClr>
                </a:solidFill>
                <a:latin typeface="Times New Roman" panose="02020603050405020304" pitchFamily="18" charset="0"/>
                <a:ea typeface="Calibri" panose="020F0502020204030204" pitchFamily="34" charset="0"/>
              </a:rPr>
              <a:t>and Cluster 4 (</a:t>
            </a:r>
            <a:r>
              <a:rPr lang="tr-TR" b="1" dirty="0" smtClean="0">
                <a:solidFill>
                  <a:schemeClr val="accent3">
                    <a:lumMod val="50000"/>
                  </a:schemeClr>
                </a:solidFill>
                <a:latin typeface="Times New Roman" panose="02020603050405020304" pitchFamily="18" charset="0"/>
                <a:ea typeface="Times New Roman" panose="02020603050405020304" pitchFamily="18" charset="0"/>
              </a:rPr>
              <a:t>Morningside Heights</a:t>
            </a:r>
            <a:r>
              <a:rPr lang="en-US" b="1" dirty="0" smtClean="0">
                <a:solidFill>
                  <a:schemeClr val="accent3">
                    <a:lumMod val="50000"/>
                  </a:schemeClr>
                </a:solidFill>
                <a:latin typeface="Times New Roman" panose="02020603050405020304" pitchFamily="18" charset="0"/>
                <a:ea typeface="Calibri" panose="020F0502020204030204" pitchFamily="34" charset="0"/>
              </a:rPr>
              <a:t>) areas are the best places to open a new sushi bar business.</a:t>
            </a:r>
            <a:endParaRPr lang="tr-TR" b="1" dirty="0">
              <a:solidFill>
                <a:schemeClr val="accent3">
                  <a:lumMod val="50000"/>
                </a:schemeClr>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Discussion</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This analysis is performed on limited data. This may be right or may be wrong. But if good amount of data is available there is scope to come up with better results.</a:t>
            </a:r>
          </a:p>
          <a:p>
            <a:pPr>
              <a:buFont typeface="Wingdings" pitchFamily="2" charset="2"/>
              <a:buChar char="Ø"/>
            </a:pPr>
            <a:r>
              <a:rPr lang="en-US" sz="2000" b="1" dirty="0" smtClean="0">
                <a:solidFill>
                  <a:schemeClr val="accent3">
                    <a:lumMod val="75000"/>
                  </a:schemeClr>
                </a:solidFill>
              </a:rPr>
              <a:t>There is high competition in Midtown and </a:t>
            </a:r>
            <a:r>
              <a:rPr lang="en-US" sz="2000" b="1" dirty="0" err="1" smtClean="0">
                <a:solidFill>
                  <a:schemeClr val="accent3">
                    <a:lumMod val="75000"/>
                  </a:schemeClr>
                </a:solidFill>
              </a:rPr>
              <a:t>Soho</a:t>
            </a:r>
            <a:r>
              <a:rPr lang="en-US" sz="2000" b="1" dirty="0" smtClean="0">
                <a:solidFill>
                  <a:schemeClr val="accent3">
                    <a:lumMod val="75000"/>
                  </a:schemeClr>
                </a:solidFill>
              </a:rPr>
              <a:t> so it is very risky to open business in these areas.</a:t>
            </a:r>
          </a:p>
          <a:p>
            <a:pPr>
              <a:buFont typeface="Wingdings" pitchFamily="2" charset="2"/>
              <a:buChar char="Ø"/>
            </a:pPr>
            <a:r>
              <a:rPr lang="en-US" sz="2000" b="1" dirty="0" smtClean="0">
                <a:solidFill>
                  <a:schemeClr val="accent3">
                    <a:lumMod val="75000"/>
                  </a:schemeClr>
                </a:solidFill>
              </a:rPr>
              <a:t>Central Harlem has also potential where closes to Morningside Heights area.</a:t>
            </a:r>
          </a:p>
          <a:p>
            <a:pPr>
              <a:buFont typeface="Wingdings" pitchFamily="2" charset="2"/>
              <a:buChar char="Ø"/>
            </a:pPr>
            <a:r>
              <a:rPr lang="en-US" sz="2000" b="1" dirty="0" smtClean="0">
                <a:solidFill>
                  <a:schemeClr val="accent3">
                    <a:lumMod val="75000"/>
                  </a:schemeClr>
                </a:solidFill>
              </a:rPr>
              <a:t>It can be done more detailed analysis by adding other factors such as transportation, demographics of inhabitants.   </a:t>
            </a:r>
          </a:p>
          <a:p>
            <a:pPr>
              <a:buFont typeface="Wingdings" pitchFamily="2" charset="2"/>
              <a:buChar char="Ø"/>
            </a:pPr>
            <a:endParaRPr lang="en-US" sz="2000" b="1" dirty="0" smtClean="0">
              <a:solidFill>
                <a:schemeClr val="accent3">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Conclusion</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Although all of the goals of this project were met there is definitely room for further improvement and development as noted below. However, the goals of the project were met and, with some more work, could easily be developed into a fully fledged application that could support the opening a business idea in an unknown location.</a:t>
            </a:r>
          </a:p>
          <a:p>
            <a:pPr>
              <a:buFont typeface="Wingdings" pitchFamily="2" charset="2"/>
              <a:buChar char="Ø"/>
            </a:pPr>
            <a:endParaRPr lang="en-US" sz="2000" b="1" dirty="0" smtClean="0">
              <a:solidFill>
                <a:schemeClr val="accent3">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IN" sz="6000" b="1" dirty="0" smtClean="0"/>
              <a:t>Introduction</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The City of New York is famous for its excellent cuisine. It's food culture includes an array of international cuisines influenced by the city's immigrant history. </a:t>
            </a:r>
            <a:endParaRPr lang="tr-TR" sz="2000" b="1" dirty="0" smtClean="0">
              <a:solidFill>
                <a:schemeClr val="accent3">
                  <a:lumMod val="75000"/>
                </a:schemeClr>
              </a:solidFill>
            </a:endParaRPr>
          </a:p>
          <a:p>
            <a:pPr>
              <a:buFont typeface="Wingdings" pitchFamily="2" charset="2"/>
              <a:buChar char="Ø"/>
            </a:pPr>
            <a:r>
              <a:rPr lang="en-US" sz="2000" b="1" dirty="0" smtClean="0">
                <a:solidFill>
                  <a:schemeClr val="accent3">
                    <a:lumMod val="75000"/>
                  </a:schemeClr>
                </a:solidFill>
              </a:rPr>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sz="2000" b="1" dirty="0" smtClean="0">
              <a:solidFill>
                <a:schemeClr val="accent3">
                  <a:lumMod val="75000"/>
                </a:schemeClr>
              </a:solidFill>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tr-TR" sz="6000" dirty="0" smtClean="0"/>
              <a:t>Business Problem</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Data Selection</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To identify the characteristics of our competitors' venues in Manhattan, we would first need to find out the number of sushi bars in Manhattan currently and their location.</a:t>
            </a:r>
          </a:p>
          <a:p>
            <a:pPr>
              <a:buFont typeface="Wingdings" pitchFamily="2" charset="2"/>
              <a:buChar char="Ø"/>
            </a:pPr>
            <a:r>
              <a:rPr lang="en-US" sz="2000" b="1" dirty="0" smtClean="0">
                <a:solidFill>
                  <a:schemeClr val="accent3">
                    <a:lumMod val="75000"/>
                  </a:schemeClr>
                </a:solidFill>
              </a:rPr>
              <a:t>We then used Google Map API to find their geographic coordinates based on their postal code addresses.</a:t>
            </a:r>
          </a:p>
          <a:p>
            <a:pPr>
              <a:buFont typeface="Wingdings" pitchFamily="2" charset="2"/>
              <a:buChar char="Ø"/>
            </a:pPr>
            <a:r>
              <a:rPr lang="en-US" sz="2000" b="1" dirty="0" smtClean="0">
                <a:solidFill>
                  <a:schemeClr val="accent3">
                    <a:lumMod val="75000"/>
                  </a:schemeClr>
                </a:solidFill>
              </a:rPr>
              <a:t>In Manhattan, there is 1763 sushi bars are currently operating. </a:t>
            </a:r>
          </a:p>
          <a:p>
            <a:pPr>
              <a:buNone/>
            </a:pPr>
            <a:endParaRPr lang="en-US" dirty="0"/>
          </a:p>
        </p:txBody>
      </p:sp>
      <p:pic>
        <p:nvPicPr>
          <p:cNvPr id="4" name="Picture 3"/>
          <p:cNvPicPr>
            <a:picLocks noChangeAspect="1"/>
          </p:cNvPicPr>
          <p:nvPr/>
        </p:nvPicPr>
        <p:blipFill>
          <a:blip r:embed="rId2"/>
          <a:stretch>
            <a:fillRect/>
          </a:stretch>
        </p:blipFill>
        <p:spPr>
          <a:xfrm>
            <a:off x="2143108" y="4000504"/>
            <a:ext cx="4202256" cy="15929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Data Selection</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Next, we also used Google Map API to find their geographic coordinates of the 5 locations shortlisted for our sushi bar:</a:t>
            </a:r>
          </a:p>
        </p:txBody>
      </p:sp>
      <p:pic>
        <p:nvPicPr>
          <p:cNvPr id="4" name="Picture 3"/>
          <p:cNvPicPr>
            <a:picLocks noChangeAspect="1"/>
          </p:cNvPicPr>
          <p:nvPr/>
        </p:nvPicPr>
        <p:blipFill>
          <a:blip r:embed="rId2"/>
          <a:stretch>
            <a:fillRect/>
          </a:stretch>
        </p:blipFill>
        <p:spPr>
          <a:xfrm>
            <a:off x="571472" y="2714620"/>
            <a:ext cx="7858179" cy="2123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Methodology</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 Addresses are converted into their equivalent latitude and longitude values. </a:t>
            </a:r>
          </a:p>
          <a:p>
            <a:pPr>
              <a:buFont typeface="Wingdings" pitchFamily="2" charset="2"/>
              <a:buChar char="Ø"/>
            </a:pPr>
            <a:r>
              <a:rPr lang="en-US" sz="2000" b="1" dirty="0" smtClean="0">
                <a:solidFill>
                  <a:schemeClr val="accent3">
                    <a:lumMod val="75000"/>
                  </a:schemeClr>
                </a:solidFill>
              </a:rPr>
              <a:t>Foursquare API is used to explore neighborhoods in Manhattan, New York. </a:t>
            </a:r>
          </a:p>
          <a:p>
            <a:pPr>
              <a:buFont typeface="Wingdings" pitchFamily="2" charset="2"/>
              <a:buChar char="Ø"/>
            </a:pPr>
            <a:r>
              <a:rPr lang="en-US" sz="2000" b="1" dirty="0" smtClean="0">
                <a:solidFill>
                  <a:schemeClr val="accent3">
                    <a:lumMod val="75000"/>
                  </a:schemeClr>
                </a:solidFill>
              </a:rPr>
              <a:t>After that, explore function to get sushi restaurant categories in each neighborhood.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Methodology</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 Addresses are converted into their equivalent latitude and longitude values. </a:t>
            </a:r>
          </a:p>
          <a:p>
            <a:pPr>
              <a:buFont typeface="Wingdings" pitchFamily="2" charset="2"/>
              <a:buChar char="Ø"/>
            </a:pPr>
            <a:r>
              <a:rPr lang="en-US" sz="2000" b="1" dirty="0" smtClean="0">
                <a:solidFill>
                  <a:schemeClr val="accent3">
                    <a:lumMod val="75000"/>
                  </a:schemeClr>
                </a:solidFill>
              </a:rPr>
              <a:t>Foursquare API is used to explore neighborhoods in Manhattan, New York. </a:t>
            </a:r>
          </a:p>
          <a:p>
            <a:pPr>
              <a:buFont typeface="Wingdings" pitchFamily="2" charset="2"/>
              <a:buChar char="Ø"/>
            </a:pPr>
            <a:r>
              <a:rPr lang="en-US" sz="2000" b="1" dirty="0" smtClean="0">
                <a:solidFill>
                  <a:schemeClr val="accent3">
                    <a:lumMod val="75000"/>
                  </a:schemeClr>
                </a:solidFill>
              </a:rPr>
              <a:t>After that, explore function to get sushi restaurant categories in each neighborhood.</a:t>
            </a:r>
          </a:p>
        </p:txBody>
      </p:sp>
      <p:pic>
        <p:nvPicPr>
          <p:cNvPr id="4" name="Picture 3"/>
          <p:cNvPicPr/>
          <p:nvPr/>
        </p:nvPicPr>
        <p:blipFill>
          <a:blip r:embed="rId2"/>
          <a:stretch>
            <a:fillRect/>
          </a:stretch>
        </p:blipFill>
        <p:spPr>
          <a:xfrm>
            <a:off x="428596" y="3714752"/>
            <a:ext cx="8143932" cy="2143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Methodology</a:t>
            </a:r>
            <a:endParaRPr lang="en-US" b="1" dirty="0"/>
          </a:p>
        </p:txBody>
      </p:sp>
      <p:pic>
        <p:nvPicPr>
          <p:cNvPr id="4" name="Content Placeholder 3"/>
          <p:cNvPicPr>
            <a:picLocks noGrp="1"/>
          </p:cNvPicPr>
          <p:nvPr>
            <p:ph idx="1"/>
          </p:nvPr>
        </p:nvPicPr>
        <p:blipFill>
          <a:blip r:embed="rId2"/>
          <a:stretch>
            <a:fillRect/>
          </a:stretch>
        </p:blipFill>
        <p:spPr>
          <a:xfrm>
            <a:off x="571472" y="1912460"/>
            <a:ext cx="7929618" cy="4159746"/>
          </a:xfrm>
          <a:prstGeom prst="rect">
            <a:avLst/>
          </a:prstGeom>
        </p:spPr>
      </p:pic>
      <p:sp>
        <p:nvSpPr>
          <p:cNvPr id="5" name="TextBox 4"/>
          <p:cNvSpPr txBox="1"/>
          <p:nvPr/>
        </p:nvSpPr>
        <p:spPr>
          <a:xfrm>
            <a:off x="3000364" y="6143644"/>
            <a:ext cx="2857520" cy="40011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tr-TR" sz="2000" b="1" dirty="0">
                <a:solidFill>
                  <a:schemeClr val="accent3">
                    <a:lumMod val="75000"/>
                  </a:schemeClr>
                </a:solidFill>
              </a:rPr>
              <a:t>Sushi bars in Manhattan</a:t>
            </a:r>
            <a:endParaRPr lang="tr-TR" sz="2000" b="1" dirty="0">
              <a:solidFill>
                <a:schemeClr val="accent3">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a:lstStyle/>
          <a:p>
            <a:r>
              <a:rPr lang="en-US" sz="6000" dirty="0" smtClean="0"/>
              <a:t>Methodology</a:t>
            </a:r>
            <a:endParaRPr lang="en-US" b="1" dirty="0"/>
          </a:p>
        </p:txBody>
      </p:sp>
      <p:sp>
        <p:nvSpPr>
          <p:cNvPr id="3" name="Content Placeholder 2"/>
          <p:cNvSpPr>
            <a:spLocks noGrp="1"/>
          </p:cNvSpPr>
          <p:nvPr>
            <p:ph idx="1"/>
          </p:nvPr>
        </p:nvSpPr>
        <p:spPr>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r>
              <a:rPr lang="en-US" sz="2000" b="1" dirty="0" smtClean="0">
                <a:solidFill>
                  <a:schemeClr val="accent3">
                    <a:lumMod val="75000"/>
                  </a:schemeClr>
                </a:solidFill>
              </a:rPr>
              <a:t>Then using this feature to group the neighborhoods into clusters K-means clustering algorithm will be use to complete this task. And also, the Folium library to visualize the neighborhoods in Manhattan and its emerging clusters.</a:t>
            </a:r>
          </a:p>
        </p:txBody>
      </p:sp>
      <p:pic>
        <p:nvPicPr>
          <p:cNvPr id="4" name="Picture 3"/>
          <p:cNvPicPr/>
          <p:nvPr/>
        </p:nvPicPr>
        <p:blipFill>
          <a:blip r:embed="rId2"/>
          <a:stretch>
            <a:fillRect/>
          </a:stretch>
        </p:blipFill>
        <p:spPr>
          <a:xfrm>
            <a:off x="500034" y="3500438"/>
            <a:ext cx="8084609" cy="22859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618</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Coursera Capstone Project Presentation  The Battle Of Neighbourhood</vt:lpstr>
      <vt:lpstr>Introduction</vt:lpstr>
      <vt:lpstr>Business Problem</vt:lpstr>
      <vt:lpstr>Data Selection</vt:lpstr>
      <vt:lpstr>Data Selection</vt:lpstr>
      <vt:lpstr>Methodology</vt:lpstr>
      <vt:lpstr>Methodology</vt:lpstr>
      <vt:lpstr>Methodology</vt:lpstr>
      <vt:lpstr>Methodology</vt:lpstr>
      <vt:lpstr>Results</vt:lpstr>
      <vt:lpstr>Results</vt:lpstr>
      <vt:lpstr>Results</vt:lpstr>
      <vt:lpstr>Results</vt:lpstr>
      <vt:lpstr>Results</vt:lpstr>
      <vt:lpstr>Results</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Presentation  The Battle Of Neighbourhood</dc:title>
  <dc:creator>SRK</dc:creator>
  <cp:lastModifiedBy>SRK</cp:lastModifiedBy>
  <cp:revision>5</cp:revision>
  <dcterms:created xsi:type="dcterms:W3CDTF">2021-03-25T07:15:19Z</dcterms:created>
  <dcterms:modified xsi:type="dcterms:W3CDTF">2021-03-25T07:57:48Z</dcterms:modified>
</cp:coreProperties>
</file>