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94" r:id="rId7"/>
    <p:sldId id="295" r:id="rId8"/>
    <p:sldId id="262" r:id="rId9"/>
    <p:sldId id="296" r:id="rId10"/>
    <p:sldId id="297" r:id="rId11"/>
    <p:sldId id="298" r:id="rId12"/>
    <p:sldId id="299" r:id="rId13"/>
    <p:sldId id="280" r:id="rId14"/>
    <p:sldId id="300" r:id="rId15"/>
    <p:sldId id="282" r:id="rId16"/>
    <p:sldId id="283" r:id="rId17"/>
    <p:sldId id="290" r:id="rId18"/>
    <p:sldId id="293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EA657-3146-4134-BA96-64B4566C805D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30127-B22D-440B-896B-D4CC456107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224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30127-B22D-440B-896B-D4CC456107B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878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30127-B22D-440B-896B-D4CC456107B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164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A1452-E0A5-60DF-3D2D-32E57CA44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CD5E7B-EF1E-F9F8-5436-14D414ABA3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685BD1-9E25-1B15-1088-E3A8BF19B0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39AD6-B6D0-FF77-563D-0387772E6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30127-B22D-440B-896B-D4CC456107B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121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0CC67-F008-1039-6A98-2CBC957E6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7DE975-7C34-8C46-A3ED-0742AABF99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D4D9E7-E663-E94C-2C06-D7013DE16B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F0E01-AED8-3147-5814-978DB502A0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30127-B22D-440B-896B-D4CC456107B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97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AF9F-F6F0-CB5A-E226-341B6192D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E8C96-8690-01D7-2E45-986F392CC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C2621-7629-45EA-F47D-E1E62C4B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AD30-7D9A-45A2-B045-9F8845F82F71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3CD48-1E8D-A79D-1476-B90A70DAC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0BD91-D74B-ACAD-7C8F-CC4CA6F4C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F042-3A30-4C4D-AE18-6227DB313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87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CF1F-F456-2720-F05B-99CFDF25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9A6FA-AD1C-2230-F093-BE98BA23C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CEF7B-FB53-E00F-47F6-3B22B31F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AD30-7D9A-45A2-B045-9F8845F82F71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F3752-A8C8-3BC0-6425-FEA41142E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F8D5B-2E2B-595E-5C31-18D9D878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F042-3A30-4C4D-AE18-6227DB313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49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B37DC3-30DE-D3DD-C068-C955E18DC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3DCFA-508E-AFFB-F71C-0013CD390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9B663-1D98-6DDF-A95F-7138F199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AD30-7D9A-45A2-B045-9F8845F82F71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BF558-F3B8-B45A-D3CC-0FA6B825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5B6DF-F23E-5E7D-6AF3-922E9954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F042-3A30-4C4D-AE18-6227DB313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2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3F9A-0F69-203F-03A6-C38B49419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4DA4-DE2C-4F62-5B4F-E4FB91A44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0866A-4811-D267-D96D-D9C410D61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AD30-7D9A-45A2-B045-9F8845F82F71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0C9E6-685E-A6F2-566C-0D68AD59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85FD6-3097-1349-FC37-2B578B78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F042-3A30-4C4D-AE18-6227DB313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38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7768-6A64-49D8-9A90-5BF9A7325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EEFEA-CF16-0D8A-EFC1-A7B5E4649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ED156-8710-D2A1-0B41-B73AB132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AD30-7D9A-45A2-B045-9F8845F82F71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9BF12-A7FE-4A48-0015-531D4BAA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ACCBF-4B04-9171-BF8E-88A0305B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F042-3A30-4C4D-AE18-6227DB313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50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AACD-6157-4CBE-CB95-E2DD80AB5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DDE20-2BF2-5521-1AB9-03F01C7C0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F4CBD-5D1F-3001-0BA2-DBB72FC2F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BB35A-C2F5-EF41-AAD8-B478AFEF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AD30-7D9A-45A2-B045-9F8845F82F71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46665-A354-3D76-80F4-E34622415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EC763-AE9A-5C49-D798-27B2BCD6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F042-3A30-4C4D-AE18-6227DB313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02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2DF6-E2F5-F626-332E-2F98BD485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99011-56F4-C127-DC80-43893AB20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A20AF-8603-C4EB-90EC-EA1E817EE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F2FB3-DBE6-9277-8AE7-C368948E4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27400-82B7-6E43-9FBE-3E118B257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21DAB1-E86A-BD3F-22FC-56C149B9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AD30-7D9A-45A2-B045-9F8845F82F71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DD091D-313F-F103-7A22-19E743A2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1C18A-2CDA-6919-CF24-01D74F59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F042-3A30-4C4D-AE18-6227DB313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61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4FBC-EC9D-4B14-BA00-3838D151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67058C-15CE-F25E-378C-0172518E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AD30-7D9A-45A2-B045-9F8845F82F71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F6C67-A4F4-B01F-63E1-97740B84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FAA56C-5DED-2FCA-E603-C13C795E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F042-3A30-4C4D-AE18-6227DB313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15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7F2EF-E208-A00F-FB9E-9A671B38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AD30-7D9A-45A2-B045-9F8845F82F71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74C7-7AE9-25AE-9E83-EC878C2E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1912B-B2DB-1ECD-BEDC-76A9CEF6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F042-3A30-4C4D-AE18-6227DB313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57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C6BB-2E75-F75A-D443-C1C371AC7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D5C60-C0BC-BBEF-92C1-5B25C9576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76A50-757F-AA94-3628-565E2388E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DEF25-FF28-C12E-7EFB-71BE84B44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AD30-7D9A-45A2-B045-9F8845F82F71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7304F-062F-A294-8177-D977ADDB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B084A-2C23-C0D5-1BD4-E0F2AD1D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F042-3A30-4C4D-AE18-6227DB313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34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0E81-E151-C2F9-C120-F34C6F5D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F71CE3-B043-3529-8C94-AD9AAAD90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61E10-ACF2-75DC-C5B1-030E4721E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516FF-BCF1-EA5A-7EAF-23959307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AD30-7D9A-45A2-B045-9F8845F82F71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C2988-9815-31F4-2861-BB66B3A7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33E85-4518-0498-3939-271F55E8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F042-3A30-4C4D-AE18-6227DB313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7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65E378-E69F-8437-D012-72D288E28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ED1D3-D729-B680-B8DE-C35006C0E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DD9B1-6F33-8666-3DB5-440B51D08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FAD30-7D9A-45A2-B045-9F8845F82F71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C46FB-9EBE-B56B-9067-2A3C69125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1F83B-045D-87B6-B16B-4AD997896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1F042-3A30-4C4D-AE18-6227DB3131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6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F785-BEC5-8C5E-051D-0B9B3F853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303" y="1091380"/>
            <a:ext cx="9144000" cy="924079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solidFill>
                  <a:schemeClr val="tx2"/>
                </a:solidFill>
              </a:rPr>
              <a:t>TECHNICAL METHODOLOGY REPORT</a:t>
            </a:r>
            <a:endParaRPr lang="en-IN" u="sng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D6AFF-2C5A-53D9-F5E4-0B0FA9A21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1148" y="2746632"/>
            <a:ext cx="8976852" cy="924079"/>
          </a:xfrm>
        </p:spPr>
        <p:txBody>
          <a:bodyPr/>
          <a:lstStyle/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DATA-DRIVEN INSIGHTS FOR NAMMA YATRI OPERATIONAL EXCELLENCE</a:t>
            </a:r>
          </a:p>
          <a:p>
            <a:endParaRPr lang="en-IN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5104C-644D-C01A-5B0B-43777DFCCE5A}"/>
              </a:ext>
            </a:extLst>
          </p:cNvPr>
          <p:cNvSpPr txBox="1"/>
          <p:nvPr/>
        </p:nvSpPr>
        <p:spPr>
          <a:xfrm>
            <a:off x="9271818" y="4654331"/>
            <a:ext cx="3067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Submitted By-</a:t>
            </a:r>
          </a:p>
          <a:p>
            <a:endParaRPr lang="en-US" dirty="0"/>
          </a:p>
          <a:p>
            <a:r>
              <a:rPr lang="en-US" b="1" dirty="0"/>
              <a:t>1.Shatrughan Patel</a:t>
            </a:r>
          </a:p>
          <a:p>
            <a:r>
              <a:rPr lang="en-US" b="1" dirty="0"/>
              <a:t>2.Surabhi Sharma</a:t>
            </a:r>
          </a:p>
          <a:p>
            <a:r>
              <a:rPr lang="en-US" b="1" dirty="0"/>
              <a:t>3.Shreya Aron</a:t>
            </a:r>
          </a:p>
        </p:txBody>
      </p:sp>
    </p:spTree>
    <p:extLst>
      <p:ext uri="{BB962C8B-B14F-4D97-AF65-F5344CB8AC3E}">
        <p14:creationId xmlns:p14="http://schemas.microsoft.com/office/powerpoint/2010/main" val="2280488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2921C-B87A-C7AC-1EA7-7B60B1027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8A15C69-9F0B-BF1B-1E73-AE565F29674C}"/>
              </a:ext>
            </a:extLst>
          </p:cNvPr>
          <p:cNvSpPr txBox="1">
            <a:spLocks/>
          </p:cNvSpPr>
          <p:nvPr/>
        </p:nvSpPr>
        <p:spPr>
          <a:xfrm>
            <a:off x="258097" y="162232"/>
            <a:ext cx="10515600" cy="550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u="sng" dirty="0">
                <a:solidFill>
                  <a:schemeClr val="accent1">
                    <a:lumMod val="50000"/>
                  </a:schemeClr>
                </a:solidFill>
              </a:rPr>
              <a:t>REVENUE OVER TIME</a:t>
            </a:r>
            <a:endParaRPr lang="en-IN" sz="3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765917-B2FF-2621-81C5-FE2504338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5" y="973394"/>
            <a:ext cx="10069330" cy="572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15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93656-0AD4-EAED-47E9-50E227BA2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557EB00-3672-2D33-BEE5-3548D430D09E}"/>
              </a:ext>
            </a:extLst>
          </p:cNvPr>
          <p:cNvSpPr txBox="1">
            <a:spLocks/>
          </p:cNvSpPr>
          <p:nvPr/>
        </p:nvSpPr>
        <p:spPr>
          <a:xfrm>
            <a:off x="258097" y="162232"/>
            <a:ext cx="10515600" cy="550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u="sng" dirty="0">
                <a:solidFill>
                  <a:schemeClr val="accent1">
                    <a:lumMod val="50000"/>
                  </a:schemeClr>
                </a:solidFill>
              </a:rPr>
              <a:t>REVENUE OVER TIME</a:t>
            </a:r>
            <a:endParaRPr lang="en-IN" sz="3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6083AD-4E0F-E349-0464-86F6D84E94FA}"/>
              </a:ext>
            </a:extLst>
          </p:cNvPr>
          <p:cNvSpPr txBox="1"/>
          <p:nvPr/>
        </p:nvSpPr>
        <p:spPr>
          <a:xfrm>
            <a:off x="258097" y="1606279"/>
            <a:ext cx="9898626" cy="4158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Insight:</a:t>
            </a:r>
          </a:p>
          <a:p>
            <a:r>
              <a:rPr lang="en-US" sz="2400" dirty="0"/>
              <a:t>High revenue generation overlaps with peak demand hours, especially: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0–1 AM (highest revenue)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6–7 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10–11 PM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Interpretation:</a:t>
            </a:r>
            <a:br>
              <a:rPr lang="en-US" sz="2400" dirty="0"/>
            </a:br>
            <a:r>
              <a:rPr lang="en-US" sz="2400" dirty="0"/>
              <a:t>These windows are likely driven by long-distance or high-value rides (e.g., airport runs or late-night surcharges). Optimization of fare strategies for these hours can further enhance profitability.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6661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15FC9-63B6-677C-01EA-3BA14C3F8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D8AB0E0-DB47-47F8-3235-2D0E45D9810D}"/>
              </a:ext>
            </a:extLst>
          </p:cNvPr>
          <p:cNvSpPr txBox="1">
            <a:spLocks/>
          </p:cNvSpPr>
          <p:nvPr/>
        </p:nvSpPr>
        <p:spPr>
          <a:xfrm>
            <a:off x="258097" y="162232"/>
            <a:ext cx="10515600" cy="550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u="sng" dirty="0">
                <a:solidFill>
                  <a:schemeClr val="accent1">
                    <a:lumMod val="50000"/>
                  </a:schemeClr>
                </a:solidFill>
              </a:rPr>
              <a:t>PICK-UP LOCATION VOLUME</a:t>
            </a:r>
            <a:endParaRPr lang="en-IN" sz="3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44598-6E07-4027-FED5-4EAF00A99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5" y="973394"/>
            <a:ext cx="10069330" cy="572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44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A69CC-F7E1-B75D-394E-44842E6E9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98CE-3773-4A49-2DAD-CECCBCF14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91" y="145748"/>
            <a:ext cx="10515600" cy="470616"/>
          </a:xfrm>
        </p:spPr>
        <p:txBody>
          <a:bodyPr>
            <a:normAutofit/>
          </a:bodyPr>
          <a:lstStyle/>
          <a:p>
            <a:r>
              <a:rPr lang="en-US" sz="2700" b="1" u="sng" dirty="0">
                <a:solidFill>
                  <a:schemeClr val="accent1">
                    <a:lumMod val="50000"/>
                  </a:schemeClr>
                </a:solidFill>
              </a:rPr>
              <a:t>Pick-Up location Performance- No. Of Rides Basis</a:t>
            </a:r>
            <a:endParaRPr lang="en-IN" sz="27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D3AC19-E820-3694-8B31-5317B1587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535" y="845574"/>
            <a:ext cx="10028904" cy="5331389"/>
          </a:xfrm>
        </p:spPr>
      </p:pic>
    </p:spTree>
    <p:extLst>
      <p:ext uri="{BB962C8B-B14F-4D97-AF65-F5344CB8AC3E}">
        <p14:creationId xmlns:p14="http://schemas.microsoft.com/office/powerpoint/2010/main" val="1825757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01067-6EFC-572C-9D87-33821B1CD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C3628-7D24-EAD9-9BBB-CE26D514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91" y="145748"/>
            <a:ext cx="10515600" cy="470616"/>
          </a:xfrm>
        </p:spPr>
        <p:txBody>
          <a:bodyPr>
            <a:normAutofit/>
          </a:bodyPr>
          <a:lstStyle/>
          <a:p>
            <a:r>
              <a:rPr lang="en-US" sz="2700" b="1" u="sng" dirty="0">
                <a:solidFill>
                  <a:schemeClr val="accent1">
                    <a:lumMod val="50000"/>
                  </a:schemeClr>
                </a:solidFill>
              </a:rPr>
              <a:t>Pick-Up location Performance- No. Of Rides Basis</a:t>
            </a:r>
            <a:endParaRPr lang="en-IN" sz="27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D1B5753-B838-0AF1-FB90-4EEF10580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28139"/>
              </p:ext>
            </p:extLst>
          </p:nvPr>
        </p:nvGraphicFramePr>
        <p:xfrm>
          <a:off x="875071" y="719666"/>
          <a:ext cx="9284930" cy="3939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2465">
                  <a:extLst>
                    <a:ext uri="{9D8B030D-6E8A-4147-A177-3AD203B41FA5}">
                      <a16:colId xmlns:a16="http://schemas.microsoft.com/office/drawing/2014/main" val="2848175081"/>
                    </a:ext>
                  </a:extLst>
                </a:gridCol>
                <a:gridCol w="4642465">
                  <a:extLst>
                    <a:ext uri="{9D8B030D-6E8A-4147-A177-3AD203B41FA5}">
                      <a16:colId xmlns:a16="http://schemas.microsoft.com/office/drawing/2014/main" val="3558554346"/>
                    </a:ext>
                  </a:extLst>
                </a:gridCol>
              </a:tblGrid>
              <a:tr h="357363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Pick-Up Location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34977"/>
                  </a:ext>
                </a:extLst>
              </a:tr>
              <a:tr h="357363">
                <a:tc rowSpan="5">
                  <a:txBody>
                    <a:bodyPr/>
                    <a:lstStyle/>
                    <a:p>
                      <a:r>
                        <a:rPr lang="en-US" dirty="0"/>
                        <a:t>Top-5 Performing Location based on Rides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267335" indent="-228600" algn="just">
                        <a:lnSpc>
                          <a:spcPct val="115000"/>
                        </a:lnSpc>
                        <a:spcBef>
                          <a:spcPts val="40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800" b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1.Ramanagaram</a:t>
                      </a:r>
                      <a:endParaRPr lang="en-IN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8119921"/>
                  </a:ext>
                </a:extLst>
              </a:tr>
              <a:tr h="3573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267335" indent="-228600" algn="just">
                        <a:lnSpc>
                          <a:spcPct val="115000"/>
                        </a:lnSpc>
                        <a:spcBef>
                          <a:spcPts val="40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800" b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2.Yeshwantpur</a:t>
                      </a:r>
                      <a:endParaRPr lang="en-IN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0472191"/>
                  </a:ext>
                </a:extLst>
              </a:tr>
              <a:tr h="3573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267335" indent="-228600" algn="just">
                        <a:lnSpc>
                          <a:spcPct val="115000"/>
                        </a:lnSpc>
                        <a:spcBef>
                          <a:spcPts val="40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800" b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3.Dasarhalli</a:t>
                      </a:r>
                      <a:endParaRPr lang="en-IN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0696112"/>
                  </a:ext>
                </a:extLst>
              </a:tr>
              <a:tr h="3573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267335" indent="-228600" algn="just">
                        <a:lnSpc>
                          <a:spcPct val="115000"/>
                        </a:lnSpc>
                        <a:spcBef>
                          <a:spcPts val="40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800" b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4.Banglore south</a:t>
                      </a:r>
                      <a:endParaRPr lang="en-IN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6350900"/>
                  </a:ext>
                </a:extLst>
              </a:tr>
              <a:tr h="3573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267335" indent="-228600" algn="just">
                        <a:lnSpc>
                          <a:spcPct val="115000"/>
                        </a:lnSpc>
                        <a:spcBef>
                          <a:spcPts val="40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800" b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5.Rajarajeshwarinagar</a:t>
                      </a:r>
                      <a:endParaRPr lang="en-IN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0639922"/>
                  </a:ext>
                </a:extLst>
              </a:tr>
              <a:tr h="357363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Top-5 Performing Location based on Revenue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267335" indent="-228600" algn="just">
                        <a:lnSpc>
                          <a:spcPct val="115000"/>
                        </a:lnSpc>
                        <a:spcBef>
                          <a:spcPts val="40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800" b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1.Bangalore South</a:t>
                      </a:r>
                      <a:endParaRPr lang="en-IN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6499671"/>
                  </a:ext>
                </a:extLst>
              </a:tr>
              <a:tr h="35736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267335" indent="-228600" algn="just">
                        <a:lnSpc>
                          <a:spcPct val="115000"/>
                        </a:lnSpc>
                        <a:spcBef>
                          <a:spcPts val="40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800" b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2.Yeshwantpur</a:t>
                      </a:r>
                      <a:endParaRPr lang="en-IN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1524316"/>
                  </a:ext>
                </a:extLst>
              </a:tr>
              <a:tr h="3573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267335" indent="-228600" algn="just">
                        <a:lnSpc>
                          <a:spcPct val="115000"/>
                        </a:lnSpc>
                        <a:spcBef>
                          <a:spcPts val="40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800" b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3.Hebbal</a:t>
                      </a:r>
                      <a:endParaRPr lang="en-IN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516632"/>
                  </a:ext>
                </a:extLst>
              </a:tr>
              <a:tr h="3573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267335" indent="-228600" algn="just">
                        <a:lnSpc>
                          <a:spcPct val="115000"/>
                        </a:lnSpc>
                        <a:spcBef>
                          <a:spcPts val="40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800" b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4.Rajarajeshwarinagar</a:t>
                      </a:r>
                      <a:endParaRPr lang="en-IN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2267161"/>
                  </a:ext>
                </a:extLst>
              </a:tr>
              <a:tr h="357363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267335" indent="-228600" algn="just">
                        <a:lnSpc>
                          <a:spcPct val="115000"/>
                        </a:lnSpc>
                        <a:spcBef>
                          <a:spcPts val="405"/>
                        </a:spcBef>
                        <a:buNone/>
                        <a:tabLst>
                          <a:tab pos="503555" algn="l"/>
                          <a:tab pos="504825" algn="l"/>
                        </a:tabLst>
                      </a:pPr>
                      <a:r>
                        <a:rPr lang="en-IN" sz="1800" b="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</a:rPr>
                        <a:t>5.Ramanagaram</a:t>
                      </a:r>
                      <a:endParaRPr lang="en-IN" sz="1800" b="1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95893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11C79C5-0A32-0521-CCBD-0A98E021C9C3}"/>
              </a:ext>
            </a:extLst>
          </p:cNvPr>
          <p:cNvSpPr txBox="1"/>
          <p:nvPr/>
        </p:nvSpPr>
        <p:spPr>
          <a:xfrm>
            <a:off x="875071" y="4938005"/>
            <a:ext cx="92849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Bangalore South leads both in trip count and revenue, suggesting a high-density, high-value zone. Targeting such zones with supply prioritization can help reduce wait times and increase </a:t>
            </a:r>
            <a:r>
              <a:rPr lang="en-IN" dirty="0" err="1"/>
              <a:t>fulfillment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7179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58625-C333-36A8-05EE-9BAACCD46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9253-7F8B-6925-00F7-E43C6BE3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91" y="145748"/>
            <a:ext cx="10515600" cy="470616"/>
          </a:xfrm>
        </p:spPr>
        <p:txBody>
          <a:bodyPr>
            <a:normAutofit fontScale="90000"/>
          </a:bodyPr>
          <a:lstStyle/>
          <a:p>
            <a:r>
              <a:rPr lang="en-US" sz="3000" b="1" u="sng" dirty="0">
                <a:solidFill>
                  <a:schemeClr val="accent1">
                    <a:lumMod val="50000"/>
                  </a:schemeClr>
                </a:solidFill>
              </a:rPr>
              <a:t>DRIVER PERFORMANCE:</a:t>
            </a:r>
            <a:endParaRPr lang="en-IN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C17D5C-79D3-91F5-2949-4AC872004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7" y="762721"/>
            <a:ext cx="4916128" cy="3160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E44AD4-0DC0-5E8D-A518-925EDC8F5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555" y="762722"/>
            <a:ext cx="5816030" cy="3160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501369-D9A5-E422-7AB9-17F51A08F6FD}"/>
              </a:ext>
            </a:extLst>
          </p:cNvPr>
          <p:cNvSpPr txBox="1"/>
          <p:nvPr/>
        </p:nvSpPr>
        <p:spPr>
          <a:xfrm>
            <a:off x="501445" y="4050890"/>
            <a:ext cx="109091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Recommendation: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Set Clear Expectations</a:t>
            </a:r>
          </a:p>
          <a:p>
            <a:r>
              <a:rPr lang="en-US" dirty="0"/>
              <a:t>Define KPIs: On-time delivery, fuel efficiency, idle time, harsh braking/acceleration, route adherence, customer ratings, etc. and Communicate safety and service standards.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Monitor and Analyze Performance</a:t>
            </a:r>
          </a:p>
          <a:p>
            <a:r>
              <a:rPr lang="en-US" b="1" dirty="0"/>
              <a:t>Use Telematics</a:t>
            </a:r>
            <a:r>
              <a:rPr lang="en-US" dirty="0"/>
              <a:t>: Install GPS and telematics systems to track speed, routes, fuel usage, braking, and acceleration.</a:t>
            </a:r>
          </a:p>
          <a:p>
            <a:r>
              <a:rPr lang="en-US" b="1" dirty="0"/>
              <a:t>Dashcams </a:t>
            </a:r>
            <a:r>
              <a:rPr lang="en-US" dirty="0"/>
              <a:t>: To assess behavior and provide visual feedback.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Training and Development: </a:t>
            </a:r>
            <a:r>
              <a:rPr lang="en-US" dirty="0"/>
              <a:t>Safe driving habits, Fuel-efficient driving and Customer service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6284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E8F9C-B8DC-2C31-1416-B1D1DA060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C172-7478-992A-1A58-CEDD0D03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91" y="145748"/>
            <a:ext cx="10515600" cy="470616"/>
          </a:xfrm>
        </p:spPr>
        <p:txBody>
          <a:bodyPr>
            <a:normAutofit fontScale="90000"/>
          </a:bodyPr>
          <a:lstStyle/>
          <a:p>
            <a:r>
              <a:rPr lang="en-US" sz="3000" b="1" u="sng" dirty="0">
                <a:solidFill>
                  <a:schemeClr val="accent1">
                    <a:lumMod val="50000"/>
                  </a:schemeClr>
                </a:solidFill>
              </a:rPr>
              <a:t>CUSTOMER BEHAVIOUR</a:t>
            </a:r>
            <a:endParaRPr lang="en-IN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7E156B-BE44-7891-ADF8-A8D4DBB72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33" y="616364"/>
            <a:ext cx="10127225" cy="390647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A4B5E3-EB0F-6F7D-0093-B86FC8749FCC}"/>
              </a:ext>
            </a:extLst>
          </p:cNvPr>
          <p:cNvSpPr txBox="1"/>
          <p:nvPr/>
        </p:nvSpPr>
        <p:spPr>
          <a:xfrm>
            <a:off x="845574" y="4664403"/>
            <a:ext cx="9517626" cy="1493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267335" lvl="0" algn="just">
              <a:lnSpc>
                <a:spcPct val="115000"/>
              </a:lnSpc>
              <a:spcBef>
                <a:spcPts val="405"/>
              </a:spcBef>
              <a:buSzPts val="1000"/>
              <a:tabLst>
                <a:tab pos="503555" algn="l"/>
                <a:tab pos="504825" algn="l"/>
                <a:tab pos="457200" algn="l"/>
                <a:tab pos="503555" algn="l"/>
                <a:tab pos="504825" algn="l"/>
              </a:tabLst>
            </a:pPr>
            <a:r>
              <a:rPr lang="en-IN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Around 15–20% of quotes are not converted to rides due to cancellations by customers.</a:t>
            </a:r>
            <a:endParaRPr lang="en-IN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267335" lvl="0" algn="just">
              <a:lnSpc>
                <a:spcPct val="115000"/>
              </a:lnSpc>
              <a:spcBef>
                <a:spcPts val="405"/>
              </a:spcBef>
              <a:buSzPts val="1000"/>
              <a:tabLst>
                <a:tab pos="503555" algn="l"/>
                <a:tab pos="504825" algn="l"/>
                <a:tab pos="457200" algn="l"/>
                <a:tab pos="503555" algn="l"/>
                <a:tab pos="504825" algn="l"/>
              </a:tabLst>
            </a:pPr>
            <a:r>
              <a:rPr lang="en-IN" b="1" dirty="0">
                <a:latin typeface="Arial" panose="020B0604020202020204" pitchFamily="34" charset="0"/>
                <a:ea typeface="Arial" panose="020B0604020202020204" pitchFamily="34" charset="0"/>
              </a:rPr>
              <a:t>Recommendation</a:t>
            </a:r>
            <a:r>
              <a:rPr lang="en-IN" b="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lang="en-IN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marR="267335" lvl="1" indent="-285750" algn="just">
              <a:lnSpc>
                <a:spcPct val="115000"/>
              </a:lnSpc>
              <a:spcBef>
                <a:spcPts val="405"/>
              </a:spcBef>
              <a:buSzPts val="1000"/>
              <a:buFont typeface="Wingdings" panose="05000000000000000000" pitchFamily="2" charset="2"/>
              <a:buChar char="Ø"/>
              <a:tabLst>
                <a:tab pos="503555" algn="l"/>
                <a:tab pos="504825" algn="l"/>
                <a:tab pos="503555" algn="l"/>
                <a:tab pos="504825" algn="l"/>
                <a:tab pos="914400" algn="l"/>
              </a:tabLst>
            </a:pPr>
            <a:r>
              <a:rPr lang="en-IN" b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Improve UX after quote received (clear price/time + quick confirm option)</a:t>
            </a:r>
            <a:endParaRPr lang="en-IN" b="1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742950" marR="267335" lvl="1" indent="-285750" algn="just">
              <a:lnSpc>
                <a:spcPct val="115000"/>
              </a:lnSpc>
              <a:spcBef>
                <a:spcPts val="405"/>
              </a:spcBef>
              <a:buSzPts val="1000"/>
              <a:buFont typeface="Wingdings" panose="05000000000000000000" pitchFamily="2" charset="2"/>
              <a:buChar char="Ø"/>
              <a:tabLst>
                <a:tab pos="503555" algn="l"/>
                <a:tab pos="504825" algn="l"/>
                <a:tab pos="503555" algn="l"/>
                <a:tab pos="504825" algn="l"/>
                <a:tab pos="914400" algn="l"/>
              </a:tabLst>
            </a:pPr>
            <a:r>
              <a:rPr lang="en-IN" b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Send follow-up notifications if a user doesn’t confirm</a:t>
            </a:r>
            <a:endParaRPr lang="en-IN" b="1" dirty="0">
              <a:effectLst/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034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33CB7-9D37-D989-6E7B-9AE488C48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8BABD-C588-D32E-A8A4-B311E257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91" y="145748"/>
            <a:ext cx="10515600" cy="470616"/>
          </a:xfrm>
        </p:spPr>
        <p:txBody>
          <a:bodyPr>
            <a:normAutofit fontScale="90000"/>
          </a:bodyPr>
          <a:lstStyle/>
          <a:p>
            <a:r>
              <a:rPr lang="en-IN" sz="3000" b="1" u="sng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Dashboard: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4D7EF1-A364-BEE0-5A58-22A639784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670" y="646206"/>
            <a:ext cx="7620660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81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811E9-F7DF-DDA0-40FA-05AABF68C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0493-2289-D144-1DC1-6DCDB041B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91" y="145748"/>
            <a:ext cx="10515600" cy="470616"/>
          </a:xfrm>
        </p:spPr>
        <p:txBody>
          <a:bodyPr>
            <a:normAutofit fontScale="90000"/>
          </a:bodyPr>
          <a:lstStyle/>
          <a:p>
            <a:r>
              <a:rPr lang="en-IN" sz="3000" b="1" u="sng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Technical Recommendations: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383363-5D4D-D4CE-448B-F942086E93EC}"/>
              </a:ext>
            </a:extLst>
          </p:cNvPr>
          <p:cNvSpPr txBox="1"/>
          <p:nvPr/>
        </p:nvSpPr>
        <p:spPr>
          <a:xfrm>
            <a:off x="474656" y="1435510"/>
            <a:ext cx="1034353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 dirty="0"/>
              <a:t>Data Automation:</a:t>
            </a:r>
            <a:endParaRPr lang="en-US" altLang="en-US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Build ETL pipelines for real-time ingestion and cleaning of trip data.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 dirty="0"/>
              <a:t>Dashboard Improvements:</a:t>
            </a:r>
            <a:br>
              <a:rPr lang="en-US" altLang="en-US" dirty="0"/>
            </a:br>
            <a:r>
              <a:rPr lang="en-US" altLang="en-US" dirty="0"/>
              <a:t>Integrate parameterized filters by zone, time, and payment for dynamic reporting.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 dirty="0"/>
              <a:t>Predictive Modeling:</a:t>
            </a:r>
            <a:br>
              <a:rPr lang="en-US" altLang="en-US" dirty="0"/>
            </a:br>
            <a:r>
              <a:rPr lang="en-US" altLang="en-US" dirty="0"/>
              <a:t>Use demand forecasting and zone-time combinations to drive surge pricing and driver deployment.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 dirty="0"/>
              <a:t>Anomaly Detection:</a:t>
            </a:r>
            <a:br>
              <a:rPr lang="en-US" altLang="en-US" dirty="0"/>
            </a:br>
            <a:r>
              <a:rPr lang="en-US" altLang="en-US" dirty="0"/>
              <a:t>Set alerts for spikes in cancellations or payment failures.</a:t>
            </a:r>
          </a:p>
          <a:p>
            <a:endParaRPr lang="en-US" sz="2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261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6273C-9D55-7BF7-826D-6AE2E17BE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B197-5A88-CA42-08FF-E6962B5C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16" y="2555260"/>
            <a:ext cx="10515600" cy="873740"/>
          </a:xfrm>
        </p:spPr>
        <p:txBody>
          <a:bodyPr/>
          <a:lstStyle/>
          <a:p>
            <a:r>
              <a:rPr lang="en-US" b="1" u="sng" dirty="0">
                <a:solidFill>
                  <a:schemeClr val="accent5">
                    <a:lumMod val="50000"/>
                  </a:schemeClr>
                </a:solidFill>
              </a:rPr>
              <a:t>Thank You </a:t>
            </a:r>
            <a:endParaRPr lang="en-IN" b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75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1B2B-35A7-59B9-8B64-FBBD3504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42" y="228983"/>
            <a:ext cx="10515600" cy="904107"/>
          </a:xfrm>
        </p:spPr>
        <p:txBody>
          <a:bodyPr/>
          <a:lstStyle/>
          <a:p>
            <a:r>
              <a:rPr lang="en-US" b="1" u="sng" dirty="0">
                <a:solidFill>
                  <a:schemeClr val="accent5">
                    <a:lumMod val="50000"/>
                  </a:schemeClr>
                </a:solidFill>
              </a:rPr>
              <a:t>AGENDA</a:t>
            </a:r>
            <a:endParaRPr lang="en-IN" b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5658528-3BAF-D92E-0D07-216378CEE3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7681" y="956914"/>
            <a:ext cx="11287759" cy="6000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200" b="1" dirty="0"/>
              <a:t>Objective:</a:t>
            </a:r>
            <a:r>
              <a:rPr lang="en-IN" sz="2400" dirty="0"/>
              <a:t>Uncover trends in ride </a:t>
            </a:r>
            <a:r>
              <a:rPr lang="en-IN" sz="2400" dirty="0" err="1"/>
              <a:t>behavior</a:t>
            </a:r>
            <a:r>
              <a:rPr lang="en-IN" sz="2400" dirty="0"/>
              <a:t> &amp; demand</a:t>
            </a:r>
            <a:endParaRPr lang="en-US" altLang="en-US" sz="22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b="1" dirty="0"/>
              <a:t>Data Prep</a:t>
            </a:r>
            <a:r>
              <a:rPr lang="en-IN" sz="2200" dirty="0"/>
              <a:t>: tables relationship, clean data, star schema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/>
              <a:t>Feature Engineering</a:t>
            </a:r>
            <a:r>
              <a:rPr lang="en-IN" sz="2400" dirty="0"/>
              <a:t>: Calculated fields &amp; metrics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/>
              <a:t>Exploratory Analysis</a:t>
            </a:r>
            <a:r>
              <a:rPr lang="en-IN" sz="2400" dirty="0"/>
              <a:t>: Demand, revenue, zones, payments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/>
              <a:t>Patterns</a:t>
            </a:r>
            <a:r>
              <a:rPr lang="en-IN" sz="2400" dirty="0"/>
              <a:t>: Temporal, spatial, </a:t>
            </a:r>
            <a:r>
              <a:rPr lang="en-IN" sz="2400" dirty="0" err="1"/>
              <a:t>behavioral</a:t>
            </a:r>
            <a:r>
              <a:rPr lang="en-IN" sz="2400" dirty="0"/>
              <a:t> insights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/>
              <a:t>Recommendations</a:t>
            </a:r>
            <a:r>
              <a:rPr lang="en-IN" sz="2400" dirty="0"/>
              <a:t>: ETL pipelines, dashboards, predictive models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/>
              <a:t>Conclusion</a:t>
            </a:r>
            <a:r>
              <a:rPr lang="en-IN" sz="2400" dirty="0"/>
              <a:t>: Key findings &amp; strategic implications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/>
              <a:t>Appendix/Q&amp;A</a:t>
            </a:r>
            <a:r>
              <a:rPr lang="en-IN" sz="2400" dirty="0"/>
              <a:t>: Visuals, assumptions, leadership questions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1058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5208-F199-6CDE-71FF-ABC03A5E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320"/>
            <a:ext cx="10515600" cy="677094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accent5">
                    <a:lumMod val="50000"/>
                  </a:schemeClr>
                </a:solidFill>
              </a:rPr>
              <a:t>OBJECTIVE &amp; SCOPE</a:t>
            </a:r>
            <a:endParaRPr lang="en-IN" b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5D7DCCB-A104-935A-7BD7-24A5C4419FC5}"/>
              </a:ext>
            </a:extLst>
          </p:cNvPr>
          <p:cNvSpPr txBox="1">
            <a:spLocks/>
          </p:cNvSpPr>
          <p:nvPr/>
        </p:nvSpPr>
        <p:spPr>
          <a:xfrm>
            <a:off x="893064" y="2851356"/>
            <a:ext cx="10460736" cy="1488441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accent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/>
              <a:t>Objective</a:t>
            </a:r>
            <a:r>
              <a:rPr lang="en-US" sz="2200" dirty="0"/>
              <a:t>:</a:t>
            </a:r>
          </a:p>
          <a:p>
            <a:r>
              <a:rPr lang="en-US" dirty="0"/>
              <a:t>We aim to uncover trends in trip behavior, spatial-temporal demand, payment preferences, Driver </a:t>
            </a:r>
            <a:r>
              <a:rPr lang="en-US" dirty="0" err="1"/>
              <a:t>Peformance</a:t>
            </a:r>
            <a:r>
              <a:rPr lang="en-US" dirty="0"/>
              <a:t> </a:t>
            </a:r>
            <a:r>
              <a:rPr lang="en-US" dirty="0" err="1"/>
              <a:t>interms</a:t>
            </a:r>
            <a:r>
              <a:rPr lang="en-US" dirty="0"/>
              <a:t> % cancellation and Revenue generating and also Customer behavior using structured analysis.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/>
              <a:t>Scope</a:t>
            </a:r>
            <a:r>
              <a:rPr lang="en-US" sz="22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 Data model &amp; preparation steps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Feature engineering (calculated fields, metrics)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Exploratory visual analysis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Performance &amp; behavioral patterns</a:t>
            </a:r>
          </a:p>
          <a:p>
            <a:pPr marL="742950" lvl="1" indent="-285750">
              <a:lnSpc>
                <a:spcPct val="100000"/>
              </a:lnSpc>
            </a:pPr>
            <a:r>
              <a:rPr lang="en-US" sz="2000" dirty="0">
                <a:solidFill>
                  <a:schemeClr val="accent2">
                    <a:lumMod val="25000"/>
                  </a:schemeClr>
                </a:solidFill>
              </a:rPr>
              <a:t>Recommendations with dashboards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7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F75E-14C2-0825-B6DB-EF85CB52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555"/>
            <a:ext cx="10515600" cy="844243"/>
          </a:xfrm>
        </p:spPr>
        <p:txBody>
          <a:bodyPr/>
          <a:lstStyle/>
          <a:p>
            <a:r>
              <a:rPr lang="en-US" b="1" u="sng" dirty="0">
                <a:solidFill>
                  <a:schemeClr val="accent5">
                    <a:lumMod val="50000"/>
                  </a:schemeClr>
                </a:solidFill>
              </a:rPr>
              <a:t>KEY PERFORMANCE INDICATORS</a:t>
            </a:r>
            <a:endParaRPr lang="en-IN" b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1041B-56D9-8B64-DB34-C2EFF10BF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6349"/>
            <a:ext cx="10515600" cy="45425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b="1" dirty="0"/>
              <a:t>Time-Based Driver Allocation</a:t>
            </a:r>
          </a:p>
          <a:p>
            <a:pPr marL="0" indent="0">
              <a:buNone/>
            </a:pPr>
            <a:r>
              <a:rPr lang="en-IN" sz="2400" dirty="0"/>
              <a:t>Peak ride requests occur during 8–10 AM and 6–9 PM</a:t>
            </a:r>
            <a:endParaRPr lang="en-IN" sz="2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/>
              <a:t>Reduce Customer Cancellations</a:t>
            </a:r>
          </a:p>
          <a:p>
            <a:pPr marL="0" lvl="0" indent="0">
              <a:buNone/>
            </a:pPr>
            <a:r>
              <a:rPr lang="en-IN" sz="2400" dirty="0"/>
              <a:t>Around 15–20% of quotes are not converted to rides due to cancellations by customers.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/>
              <a:t>Optimize Ride Durations with Zone-Hour Matching</a:t>
            </a:r>
          </a:p>
          <a:p>
            <a:pPr marL="0" lvl="0" indent="0">
              <a:buNone/>
            </a:pPr>
            <a:r>
              <a:rPr lang="en-IN" sz="2400" dirty="0"/>
              <a:t>High delays in some zones during peak hours indicate poor driver distribution.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/>
              <a:t>Encourage Drivers to improve their performance</a:t>
            </a:r>
          </a:p>
          <a:p>
            <a:pPr marL="0" indent="0">
              <a:buNone/>
            </a:pPr>
            <a:r>
              <a:rPr lang="en-IN" sz="2400" dirty="0"/>
              <a:t>By giving high incentives in late-nights and early mornings </a:t>
            </a:r>
          </a:p>
          <a:p>
            <a:pPr marL="0" lvl="0" indent="0">
              <a:buNone/>
            </a:pPr>
            <a:endParaRPr lang="en-IN" b="1" dirty="0"/>
          </a:p>
          <a:p>
            <a:pPr marL="0" lvl="0" indent="0">
              <a:buNone/>
            </a:pPr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690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E81B-F786-3203-CF69-E15D3B223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29" y="0"/>
            <a:ext cx="10515600" cy="550606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accent5">
                    <a:lumMod val="50000"/>
                  </a:schemeClr>
                </a:solidFill>
              </a:rPr>
              <a:t>DATA PREPARATION APPROACH</a:t>
            </a:r>
            <a:endParaRPr lang="en-IN" b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D0F28-2DA0-8BCD-6105-615E1C9C7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26" y="1204451"/>
            <a:ext cx="11297263" cy="5196349"/>
          </a:xfrm>
          <a:noFill/>
        </p:spPr>
        <p:txBody>
          <a:bodyPr>
            <a:no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/>
              <a:t>Tables Used: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-Trips (Fact Table)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-Duration, Assembly, Payment, Trip Details (Dimensions)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/>
              <a:t>Relationship: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-</a:t>
            </a:r>
            <a:r>
              <a:rPr lang="en-US" altLang="en-US" sz="2000" dirty="0" err="1"/>
              <a:t>tripid</a:t>
            </a:r>
            <a:r>
              <a:rPr lang="en-US" altLang="en-US" sz="2000" dirty="0"/>
              <a:t> (primary key)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-</a:t>
            </a:r>
            <a:r>
              <a:rPr lang="en-US" altLang="en-US" sz="2000" dirty="0" err="1"/>
              <a:t>duration_id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location_from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location_to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faremethod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payment_id</a:t>
            </a:r>
            <a:endParaRPr lang="en-US" altLang="en-US" sz="2000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/>
              <a:t>Preparation Steps: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-Cleaned headers and removed inconsistencies from merged cells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-Handled nulls: Removed rows with missing fare, driver ID, or trip status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-Filtered outliers: Trips with zero fare, distance = 0, or durations over 4 hours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2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200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16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2C261-B428-040E-C9D7-A1FE0DB79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F4264-BB38-4C8F-F29B-9A14D0498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29" y="0"/>
            <a:ext cx="10515600" cy="550606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accent5">
                    <a:lumMod val="50000"/>
                  </a:schemeClr>
                </a:solidFill>
              </a:rPr>
              <a:t>FEATURE ENGINEEING METRIC</a:t>
            </a:r>
            <a:endParaRPr lang="en-IN" b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05814B-94A2-C3AF-C633-FC0719F2B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26" y="1204451"/>
            <a:ext cx="11297263" cy="5196349"/>
          </a:xfrm>
          <a:noFill/>
        </p:spPr>
        <p:txBody>
          <a:bodyPr>
            <a:no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/>
              <a:t>Calculated Fields: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u="sng" dirty="0" err="1"/>
              <a:t>Is_Cancelled</a:t>
            </a:r>
            <a:r>
              <a:rPr lang="en-US" altLang="en-US" sz="2000" u="sng" dirty="0"/>
              <a:t>: </a:t>
            </a:r>
            <a:r>
              <a:rPr lang="en-US" altLang="en-US" sz="2000" dirty="0"/>
              <a:t>Identifies ride cancellations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u="sng" dirty="0"/>
              <a:t>Revenue per KM: </a:t>
            </a:r>
            <a:r>
              <a:rPr lang="en-US" altLang="en-US" sz="2000" dirty="0"/>
              <a:t>Total fare divided by distance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u="sng" dirty="0" err="1"/>
              <a:t>Time_Bucket</a:t>
            </a:r>
            <a:r>
              <a:rPr lang="en-US" altLang="en-US" sz="2000" u="sng" dirty="0"/>
              <a:t>: </a:t>
            </a:r>
            <a:r>
              <a:rPr lang="en-US" altLang="en-US" sz="2000" dirty="0"/>
              <a:t>Categorizes hours into 5 buckets (Early Morning, Morning, Afternoon, Evening, Night)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/>
              <a:t>Metrics Created: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Ride completion %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Quote-to-completion rate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Payment method share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/>
              <a:t>Tools Used: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Tableau calculated fields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Parameters to dynamically filter data based on time buckets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2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200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79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D6DB8-790F-D54E-A51D-3CA756EFD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2288-038F-265F-1CDA-3A1D6B700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29" y="0"/>
            <a:ext cx="10515600" cy="550606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accent5">
                    <a:lumMod val="50000"/>
                  </a:schemeClr>
                </a:solidFill>
              </a:rPr>
              <a:t>VARIABLE CLASSIFICATION</a:t>
            </a:r>
            <a:endParaRPr lang="en-IN" b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CC74D0-F181-ABDD-240B-C25EBCA0B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26" y="1204451"/>
            <a:ext cx="11297263" cy="5196349"/>
          </a:xfrm>
          <a:noFill/>
        </p:spPr>
        <p:txBody>
          <a:bodyPr>
            <a:noAutofit/>
          </a:bodyPr>
          <a:lstStyle/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/>
              <a:t>Categorical Variables: </a:t>
            </a:r>
            <a:r>
              <a:rPr lang="en-US" altLang="en-US" sz="2000" dirty="0"/>
              <a:t>Duration, Payment Method, Assembly, etc.</a:t>
            </a:r>
          </a:p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/>
              <a:t>Numerical Variables: </a:t>
            </a:r>
            <a:r>
              <a:rPr lang="en-US" altLang="en-US" sz="2000" dirty="0"/>
              <a:t>Fare, Distance, Revenue per KM</a:t>
            </a:r>
            <a:endParaRPr lang="en-US" sz="22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200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0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4BEB0-60E9-7CE6-3AB1-9C3F4A786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382691C-633C-FF01-7AB8-64F3524B163E}"/>
              </a:ext>
            </a:extLst>
          </p:cNvPr>
          <p:cNvSpPr txBox="1">
            <a:spLocks/>
          </p:cNvSpPr>
          <p:nvPr/>
        </p:nvSpPr>
        <p:spPr>
          <a:xfrm>
            <a:off x="258097" y="162232"/>
            <a:ext cx="10515600" cy="550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u="sng" dirty="0">
                <a:solidFill>
                  <a:schemeClr val="accent1">
                    <a:lumMod val="50000"/>
                  </a:schemeClr>
                </a:solidFill>
              </a:rPr>
              <a:t>RIDE DEMAND OVER TIME</a:t>
            </a:r>
            <a:endParaRPr lang="en-IN" sz="3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E6009C-47AD-CAE5-EC1C-B622B963D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40" y="973393"/>
            <a:ext cx="9993120" cy="569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70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B1ECE-A704-7A8A-6F56-470F0E874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D028E0E-071B-BC50-7D41-B146BEE03A8A}"/>
              </a:ext>
            </a:extLst>
          </p:cNvPr>
          <p:cNvSpPr txBox="1">
            <a:spLocks/>
          </p:cNvSpPr>
          <p:nvPr/>
        </p:nvSpPr>
        <p:spPr>
          <a:xfrm>
            <a:off x="258097" y="162232"/>
            <a:ext cx="10515600" cy="5506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u="sng" dirty="0">
                <a:solidFill>
                  <a:schemeClr val="accent1">
                    <a:lumMod val="50000"/>
                  </a:schemeClr>
                </a:solidFill>
              </a:rPr>
              <a:t>RIDE DEMAND OVER TIME</a:t>
            </a:r>
            <a:endParaRPr lang="en-IN" sz="30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06CB7-B67A-8870-70C9-32682C2CE465}"/>
              </a:ext>
            </a:extLst>
          </p:cNvPr>
          <p:cNvSpPr txBox="1"/>
          <p:nvPr/>
        </p:nvSpPr>
        <p:spPr>
          <a:xfrm>
            <a:off x="258097" y="1606279"/>
            <a:ext cx="9898626" cy="2819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b="1" dirty="0"/>
              <a:t>Insight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Peaks Observed at: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Early morning (6–7 AM), lunch (1–2 PM), and late evening (10–11 PM)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Very high demand post-midnight (0–1 AM)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b="1" dirty="0"/>
              <a:t>Impact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Indicates early shift and late travel demand — useful for driver scheduling</a:t>
            </a:r>
          </a:p>
        </p:txBody>
      </p:sp>
    </p:spTree>
    <p:extLst>
      <p:ext uri="{BB962C8B-B14F-4D97-AF65-F5344CB8AC3E}">
        <p14:creationId xmlns:p14="http://schemas.microsoft.com/office/powerpoint/2010/main" val="226218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842</Words>
  <Application>Microsoft Office PowerPoint</Application>
  <PresentationFormat>Widescreen</PresentationFormat>
  <Paragraphs>127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TECHNICAL METHODOLOGY REPORT</vt:lpstr>
      <vt:lpstr>AGENDA</vt:lpstr>
      <vt:lpstr>OBJECTIVE &amp; SCOPE</vt:lpstr>
      <vt:lpstr>KEY PERFORMANCE INDICATORS</vt:lpstr>
      <vt:lpstr>DATA PREPARATION APPROACH</vt:lpstr>
      <vt:lpstr>FEATURE ENGINEEING METRIC</vt:lpstr>
      <vt:lpstr>VARIABLE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Pick-Up location Performance- No. Of Rides Basis</vt:lpstr>
      <vt:lpstr>Pick-Up location Performance- No. Of Rides Basis</vt:lpstr>
      <vt:lpstr>DRIVER PERFORMANCE:</vt:lpstr>
      <vt:lpstr>CUSTOMER BEHAVIOUR</vt:lpstr>
      <vt:lpstr> Dashboard:</vt:lpstr>
      <vt:lpstr>Technical Recommendations: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sharma</dc:creator>
  <cp:lastModifiedBy>himanshu sharma</cp:lastModifiedBy>
  <cp:revision>3</cp:revision>
  <dcterms:created xsi:type="dcterms:W3CDTF">2024-12-03T17:26:28Z</dcterms:created>
  <dcterms:modified xsi:type="dcterms:W3CDTF">2025-07-08T15:16:23Z</dcterms:modified>
</cp:coreProperties>
</file>