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1130-8697-4EFC-BB3A-6D1C81700DE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C11C143-5669-4A73-A8E7-7CC141F6A913}">
      <dgm:prSet phldrT="[Text]" custT="1"/>
      <dgm:spPr/>
      <dgm:t>
        <a:bodyPr/>
        <a:lstStyle/>
        <a:p>
          <a:r>
            <a:rPr lang="en-US" sz="3000" dirty="0"/>
            <a:t>Completed Rides-983</a:t>
          </a:r>
          <a:endParaRPr lang="en-IN" sz="3000" dirty="0"/>
        </a:p>
      </dgm:t>
    </dgm:pt>
    <dgm:pt modelId="{71893BC9-81EA-4315-BCE0-945504945BE5}" type="parTrans" cxnId="{005CFE96-4EFB-49F8-8B73-B6293052506A}">
      <dgm:prSet/>
      <dgm:spPr/>
      <dgm:t>
        <a:bodyPr/>
        <a:lstStyle/>
        <a:p>
          <a:endParaRPr lang="en-IN"/>
        </a:p>
      </dgm:t>
    </dgm:pt>
    <dgm:pt modelId="{C894D00E-9A33-42AA-91D0-7CD31531D8C2}" type="sibTrans" cxnId="{005CFE96-4EFB-49F8-8B73-B6293052506A}">
      <dgm:prSet/>
      <dgm:spPr/>
      <dgm:t>
        <a:bodyPr/>
        <a:lstStyle/>
        <a:p>
          <a:endParaRPr lang="en-IN"/>
        </a:p>
      </dgm:t>
    </dgm:pt>
    <dgm:pt modelId="{0A5808E5-6300-428D-9053-95B81B82803C}">
      <dgm:prSet phldrT="[Text]" custT="1"/>
      <dgm:spPr/>
      <dgm:t>
        <a:bodyPr/>
        <a:lstStyle/>
        <a:p>
          <a:r>
            <a:rPr lang="en-US" sz="3000" dirty="0"/>
            <a:t>Get Estimates-1,758</a:t>
          </a:r>
          <a:endParaRPr lang="en-IN" sz="3000" dirty="0"/>
        </a:p>
      </dgm:t>
    </dgm:pt>
    <dgm:pt modelId="{C4EE145B-A1FD-4BEA-82D5-C4F72856EC34}" type="parTrans" cxnId="{868856E0-B486-4C2F-BF21-7C33C44ED125}">
      <dgm:prSet/>
      <dgm:spPr/>
      <dgm:t>
        <a:bodyPr/>
        <a:lstStyle/>
        <a:p>
          <a:endParaRPr lang="en-IN"/>
        </a:p>
      </dgm:t>
    </dgm:pt>
    <dgm:pt modelId="{95D9F89C-91F7-44E3-AB10-F0062D609F41}" type="sibTrans" cxnId="{868856E0-B486-4C2F-BF21-7C33C44ED125}">
      <dgm:prSet/>
      <dgm:spPr/>
      <dgm:t>
        <a:bodyPr/>
        <a:lstStyle/>
        <a:p>
          <a:endParaRPr lang="en-IN"/>
        </a:p>
      </dgm:t>
    </dgm:pt>
    <dgm:pt modelId="{C0A349D6-CD81-4B67-97DA-A541007C72AC}">
      <dgm:prSet phldrT="[Text]" custT="1"/>
      <dgm:spPr/>
      <dgm:t>
        <a:bodyPr/>
        <a:lstStyle/>
        <a:p>
          <a:r>
            <a:rPr lang="en-US" sz="3000" dirty="0"/>
            <a:t>Total Searches-2,161</a:t>
          </a:r>
          <a:endParaRPr lang="en-IN" sz="3000" dirty="0"/>
        </a:p>
      </dgm:t>
    </dgm:pt>
    <dgm:pt modelId="{EB173573-0E4D-430C-9FEE-E74511CCB000}" type="parTrans" cxnId="{F23FFA8E-F350-423F-BBD1-81FAA63481D8}">
      <dgm:prSet/>
      <dgm:spPr/>
      <dgm:t>
        <a:bodyPr/>
        <a:lstStyle/>
        <a:p>
          <a:endParaRPr lang="en-IN"/>
        </a:p>
      </dgm:t>
    </dgm:pt>
    <dgm:pt modelId="{98416D40-C874-4842-8C08-D045128FECB2}" type="sibTrans" cxnId="{F23FFA8E-F350-423F-BBD1-81FAA63481D8}">
      <dgm:prSet/>
      <dgm:spPr/>
      <dgm:t>
        <a:bodyPr/>
        <a:lstStyle/>
        <a:p>
          <a:endParaRPr lang="en-IN"/>
        </a:p>
      </dgm:t>
    </dgm:pt>
    <dgm:pt modelId="{EADB0848-49CB-44B4-BDF6-F068270F32D7}">
      <dgm:prSet custT="1"/>
      <dgm:spPr/>
      <dgm:t>
        <a:bodyPr/>
        <a:lstStyle/>
        <a:p>
          <a:r>
            <a:rPr lang="en-US" sz="3000" dirty="0"/>
            <a:t>Get Quote-1,277</a:t>
          </a:r>
          <a:endParaRPr lang="en-IN" sz="3000" dirty="0"/>
        </a:p>
      </dgm:t>
    </dgm:pt>
    <dgm:pt modelId="{D1363996-CF85-436A-8404-E2EC397B455A}" type="parTrans" cxnId="{7FF5D8B7-9964-4C6E-B1AB-DED7CE66C14D}">
      <dgm:prSet/>
      <dgm:spPr/>
      <dgm:t>
        <a:bodyPr/>
        <a:lstStyle/>
        <a:p>
          <a:endParaRPr lang="en-IN"/>
        </a:p>
      </dgm:t>
    </dgm:pt>
    <dgm:pt modelId="{7CCF3770-4510-4635-918D-3F6EA203B8C7}" type="sibTrans" cxnId="{7FF5D8B7-9964-4C6E-B1AB-DED7CE66C14D}">
      <dgm:prSet/>
      <dgm:spPr/>
      <dgm:t>
        <a:bodyPr/>
        <a:lstStyle/>
        <a:p>
          <a:endParaRPr lang="en-IN"/>
        </a:p>
      </dgm:t>
    </dgm:pt>
    <dgm:pt modelId="{6CE40A84-0BF5-47E3-9D65-17BF0098DDCF}" type="pres">
      <dgm:prSet presAssocID="{97531130-8697-4EFC-BB3A-6D1C81700DE2}" presName="compositeShape" presStyleCnt="0">
        <dgm:presLayoutVars>
          <dgm:dir/>
          <dgm:resizeHandles/>
        </dgm:presLayoutVars>
      </dgm:prSet>
      <dgm:spPr/>
    </dgm:pt>
    <dgm:pt modelId="{72666FBF-50FA-4E80-A2B1-6EBA591F55D3}" type="pres">
      <dgm:prSet presAssocID="{97531130-8697-4EFC-BB3A-6D1C81700DE2}" presName="pyramid" presStyleLbl="node1" presStyleIdx="0" presStyleCnt="1" custScaleX="110298"/>
      <dgm:spPr/>
    </dgm:pt>
    <dgm:pt modelId="{6914256B-9550-427D-B285-CBF42632195D}" type="pres">
      <dgm:prSet presAssocID="{97531130-8697-4EFC-BB3A-6D1C81700DE2}" presName="theList" presStyleCnt="0"/>
      <dgm:spPr/>
    </dgm:pt>
    <dgm:pt modelId="{9D80DFE4-9C68-4EE7-98CE-A78CD57B5B63}" type="pres">
      <dgm:prSet presAssocID="{EC11C143-5669-4A73-A8E7-7CC141F6A913}" presName="aNode" presStyleLbl="fgAcc1" presStyleIdx="0" presStyleCnt="4">
        <dgm:presLayoutVars>
          <dgm:bulletEnabled val="1"/>
        </dgm:presLayoutVars>
      </dgm:prSet>
      <dgm:spPr/>
    </dgm:pt>
    <dgm:pt modelId="{F63B83C2-56ED-4230-A86D-F04A3B3279E7}" type="pres">
      <dgm:prSet presAssocID="{EC11C143-5669-4A73-A8E7-7CC141F6A913}" presName="aSpace" presStyleCnt="0"/>
      <dgm:spPr/>
    </dgm:pt>
    <dgm:pt modelId="{57FFF844-F07E-4CBE-8949-BB7E629968F7}" type="pres">
      <dgm:prSet presAssocID="{EADB0848-49CB-44B4-BDF6-F068270F32D7}" presName="aNode" presStyleLbl="fgAcc1" presStyleIdx="1" presStyleCnt="4">
        <dgm:presLayoutVars>
          <dgm:bulletEnabled val="1"/>
        </dgm:presLayoutVars>
      </dgm:prSet>
      <dgm:spPr/>
    </dgm:pt>
    <dgm:pt modelId="{6EE41BC4-23D2-407A-887B-E0D7503653C8}" type="pres">
      <dgm:prSet presAssocID="{EADB0848-49CB-44B4-BDF6-F068270F32D7}" presName="aSpace" presStyleCnt="0"/>
      <dgm:spPr/>
    </dgm:pt>
    <dgm:pt modelId="{B433F7B0-52F3-4B8C-AF23-2A9195570977}" type="pres">
      <dgm:prSet presAssocID="{0A5808E5-6300-428D-9053-95B81B82803C}" presName="aNode" presStyleLbl="fgAcc1" presStyleIdx="2" presStyleCnt="4">
        <dgm:presLayoutVars>
          <dgm:bulletEnabled val="1"/>
        </dgm:presLayoutVars>
      </dgm:prSet>
      <dgm:spPr/>
    </dgm:pt>
    <dgm:pt modelId="{F5F5BAED-7F25-46B3-9C36-9EC7E9E00876}" type="pres">
      <dgm:prSet presAssocID="{0A5808E5-6300-428D-9053-95B81B82803C}" presName="aSpace" presStyleCnt="0"/>
      <dgm:spPr/>
    </dgm:pt>
    <dgm:pt modelId="{BAB0B7A6-171D-491E-9C23-678B51E39304}" type="pres">
      <dgm:prSet presAssocID="{C0A349D6-CD81-4B67-97DA-A541007C72AC}" presName="aNode" presStyleLbl="fgAcc1" presStyleIdx="3" presStyleCnt="4">
        <dgm:presLayoutVars>
          <dgm:bulletEnabled val="1"/>
        </dgm:presLayoutVars>
      </dgm:prSet>
      <dgm:spPr/>
    </dgm:pt>
    <dgm:pt modelId="{5FF7089D-6C78-4FDC-9A32-815FD7262F9C}" type="pres">
      <dgm:prSet presAssocID="{C0A349D6-CD81-4B67-97DA-A541007C72AC}" presName="aSpace" presStyleCnt="0"/>
      <dgm:spPr/>
    </dgm:pt>
  </dgm:ptLst>
  <dgm:cxnLst>
    <dgm:cxn modelId="{90104A27-6C60-478F-8D7E-C1FA51F98DA6}" type="presOf" srcId="{EADB0848-49CB-44B4-BDF6-F068270F32D7}" destId="{57FFF844-F07E-4CBE-8949-BB7E629968F7}" srcOrd="0" destOrd="0" presId="urn:microsoft.com/office/officeart/2005/8/layout/pyramid2"/>
    <dgm:cxn modelId="{5F865F64-69D9-4813-AB77-AFD0AD9EC831}" type="presOf" srcId="{0A5808E5-6300-428D-9053-95B81B82803C}" destId="{B433F7B0-52F3-4B8C-AF23-2A9195570977}" srcOrd="0" destOrd="0" presId="urn:microsoft.com/office/officeart/2005/8/layout/pyramid2"/>
    <dgm:cxn modelId="{0C78B052-DA0A-41AE-85A9-B1C9A4DA18BB}" type="presOf" srcId="{EC11C143-5669-4A73-A8E7-7CC141F6A913}" destId="{9D80DFE4-9C68-4EE7-98CE-A78CD57B5B63}" srcOrd="0" destOrd="0" presId="urn:microsoft.com/office/officeart/2005/8/layout/pyramid2"/>
    <dgm:cxn modelId="{F23FFA8E-F350-423F-BBD1-81FAA63481D8}" srcId="{97531130-8697-4EFC-BB3A-6D1C81700DE2}" destId="{C0A349D6-CD81-4B67-97DA-A541007C72AC}" srcOrd="3" destOrd="0" parTransId="{EB173573-0E4D-430C-9FEE-E74511CCB000}" sibTransId="{98416D40-C874-4842-8C08-D045128FECB2}"/>
    <dgm:cxn modelId="{5BF8E595-80F0-47B0-AF02-3C11ACBD82A9}" type="presOf" srcId="{C0A349D6-CD81-4B67-97DA-A541007C72AC}" destId="{BAB0B7A6-171D-491E-9C23-678B51E39304}" srcOrd="0" destOrd="0" presId="urn:microsoft.com/office/officeart/2005/8/layout/pyramid2"/>
    <dgm:cxn modelId="{005CFE96-4EFB-49F8-8B73-B6293052506A}" srcId="{97531130-8697-4EFC-BB3A-6D1C81700DE2}" destId="{EC11C143-5669-4A73-A8E7-7CC141F6A913}" srcOrd="0" destOrd="0" parTransId="{71893BC9-81EA-4315-BCE0-945504945BE5}" sibTransId="{C894D00E-9A33-42AA-91D0-7CD31531D8C2}"/>
    <dgm:cxn modelId="{7FF5D8B7-9964-4C6E-B1AB-DED7CE66C14D}" srcId="{97531130-8697-4EFC-BB3A-6D1C81700DE2}" destId="{EADB0848-49CB-44B4-BDF6-F068270F32D7}" srcOrd="1" destOrd="0" parTransId="{D1363996-CF85-436A-8404-E2EC397B455A}" sibTransId="{7CCF3770-4510-4635-918D-3F6EA203B8C7}"/>
    <dgm:cxn modelId="{868856E0-B486-4C2F-BF21-7C33C44ED125}" srcId="{97531130-8697-4EFC-BB3A-6D1C81700DE2}" destId="{0A5808E5-6300-428D-9053-95B81B82803C}" srcOrd="2" destOrd="0" parTransId="{C4EE145B-A1FD-4BEA-82D5-C4F72856EC34}" sibTransId="{95D9F89C-91F7-44E3-AB10-F0062D609F41}"/>
    <dgm:cxn modelId="{1D6825F2-82BE-44BD-94D7-DD6363767366}" type="presOf" srcId="{97531130-8697-4EFC-BB3A-6D1C81700DE2}" destId="{6CE40A84-0BF5-47E3-9D65-17BF0098DDCF}" srcOrd="0" destOrd="0" presId="urn:microsoft.com/office/officeart/2005/8/layout/pyramid2"/>
    <dgm:cxn modelId="{4735516E-8A1D-4D38-949C-30F17FF1A1CC}" type="presParOf" srcId="{6CE40A84-0BF5-47E3-9D65-17BF0098DDCF}" destId="{72666FBF-50FA-4E80-A2B1-6EBA591F55D3}" srcOrd="0" destOrd="0" presId="urn:microsoft.com/office/officeart/2005/8/layout/pyramid2"/>
    <dgm:cxn modelId="{29B5BDD2-1B4E-47CB-AA1A-58279A6253CE}" type="presParOf" srcId="{6CE40A84-0BF5-47E3-9D65-17BF0098DDCF}" destId="{6914256B-9550-427D-B285-CBF42632195D}" srcOrd="1" destOrd="0" presId="urn:microsoft.com/office/officeart/2005/8/layout/pyramid2"/>
    <dgm:cxn modelId="{734CE828-23C8-45DB-AD8E-A96E73903D8A}" type="presParOf" srcId="{6914256B-9550-427D-B285-CBF42632195D}" destId="{9D80DFE4-9C68-4EE7-98CE-A78CD57B5B63}" srcOrd="0" destOrd="0" presId="urn:microsoft.com/office/officeart/2005/8/layout/pyramid2"/>
    <dgm:cxn modelId="{FFBF7B3D-F938-4245-81B8-D59ED477352F}" type="presParOf" srcId="{6914256B-9550-427D-B285-CBF42632195D}" destId="{F63B83C2-56ED-4230-A86D-F04A3B3279E7}" srcOrd="1" destOrd="0" presId="urn:microsoft.com/office/officeart/2005/8/layout/pyramid2"/>
    <dgm:cxn modelId="{838713C5-82DE-40AE-A8AB-EE9A97C3AD96}" type="presParOf" srcId="{6914256B-9550-427D-B285-CBF42632195D}" destId="{57FFF844-F07E-4CBE-8949-BB7E629968F7}" srcOrd="2" destOrd="0" presId="urn:microsoft.com/office/officeart/2005/8/layout/pyramid2"/>
    <dgm:cxn modelId="{E5D8F4EF-699D-4DB3-8161-11A50CFAEDF9}" type="presParOf" srcId="{6914256B-9550-427D-B285-CBF42632195D}" destId="{6EE41BC4-23D2-407A-887B-E0D7503653C8}" srcOrd="3" destOrd="0" presId="urn:microsoft.com/office/officeart/2005/8/layout/pyramid2"/>
    <dgm:cxn modelId="{EE7417EC-DA73-472D-ADAC-10E2F7AC6F8E}" type="presParOf" srcId="{6914256B-9550-427D-B285-CBF42632195D}" destId="{B433F7B0-52F3-4B8C-AF23-2A9195570977}" srcOrd="4" destOrd="0" presId="urn:microsoft.com/office/officeart/2005/8/layout/pyramid2"/>
    <dgm:cxn modelId="{6C4EF7D7-814D-4651-9671-66A8580B74EB}" type="presParOf" srcId="{6914256B-9550-427D-B285-CBF42632195D}" destId="{F5F5BAED-7F25-46B3-9C36-9EC7E9E00876}" srcOrd="5" destOrd="0" presId="urn:microsoft.com/office/officeart/2005/8/layout/pyramid2"/>
    <dgm:cxn modelId="{3B34FFB3-3343-46B1-ADEF-9F2D55389336}" type="presParOf" srcId="{6914256B-9550-427D-B285-CBF42632195D}" destId="{BAB0B7A6-171D-491E-9C23-678B51E39304}" srcOrd="6" destOrd="0" presId="urn:microsoft.com/office/officeart/2005/8/layout/pyramid2"/>
    <dgm:cxn modelId="{8C1CFE5C-B95A-473D-8482-4F740A72988A}" type="presParOf" srcId="{6914256B-9550-427D-B285-CBF42632195D}" destId="{5FF7089D-6C78-4FDC-9A32-815FD7262F9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66FBF-50FA-4E80-A2B1-6EBA591F55D3}">
      <dsp:nvSpPr>
        <dsp:cNvPr id="0" name=""/>
        <dsp:cNvSpPr/>
      </dsp:nvSpPr>
      <dsp:spPr>
        <a:xfrm>
          <a:off x="187041" y="0"/>
          <a:ext cx="6609702" cy="599258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0DFE4-9C68-4EE7-98CE-A78CD57B5B63}">
      <dsp:nvSpPr>
        <dsp:cNvPr id="0" name=""/>
        <dsp:cNvSpPr/>
      </dsp:nvSpPr>
      <dsp:spPr>
        <a:xfrm>
          <a:off x="3491893" y="599843"/>
          <a:ext cx="3895180" cy="10650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Completed Rides-983</a:t>
          </a:r>
          <a:endParaRPr lang="en-IN" sz="3000" kern="1200" dirty="0"/>
        </a:p>
      </dsp:txBody>
      <dsp:txXfrm>
        <a:off x="3543886" y="651836"/>
        <a:ext cx="3791194" cy="961102"/>
      </dsp:txXfrm>
    </dsp:sp>
    <dsp:sp modelId="{57FFF844-F07E-4CBE-8949-BB7E629968F7}">
      <dsp:nvSpPr>
        <dsp:cNvPr id="0" name=""/>
        <dsp:cNvSpPr/>
      </dsp:nvSpPr>
      <dsp:spPr>
        <a:xfrm>
          <a:off x="3491893" y="1798068"/>
          <a:ext cx="3895180" cy="10650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Get Quote-1,277</a:t>
          </a:r>
          <a:endParaRPr lang="en-IN" sz="3000" kern="1200" dirty="0"/>
        </a:p>
      </dsp:txBody>
      <dsp:txXfrm>
        <a:off x="3543886" y="1850061"/>
        <a:ext cx="3791194" cy="961102"/>
      </dsp:txXfrm>
    </dsp:sp>
    <dsp:sp modelId="{B433F7B0-52F3-4B8C-AF23-2A9195570977}">
      <dsp:nvSpPr>
        <dsp:cNvPr id="0" name=""/>
        <dsp:cNvSpPr/>
      </dsp:nvSpPr>
      <dsp:spPr>
        <a:xfrm>
          <a:off x="3491893" y="2996292"/>
          <a:ext cx="3895180" cy="10650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Get Estimates-1,758</a:t>
          </a:r>
          <a:endParaRPr lang="en-IN" sz="3000" kern="1200" dirty="0"/>
        </a:p>
      </dsp:txBody>
      <dsp:txXfrm>
        <a:off x="3543886" y="3048285"/>
        <a:ext cx="3791194" cy="961102"/>
      </dsp:txXfrm>
    </dsp:sp>
    <dsp:sp modelId="{BAB0B7A6-171D-491E-9C23-678B51E39304}">
      <dsp:nvSpPr>
        <dsp:cNvPr id="0" name=""/>
        <dsp:cNvSpPr/>
      </dsp:nvSpPr>
      <dsp:spPr>
        <a:xfrm>
          <a:off x="3491893" y="4194517"/>
          <a:ext cx="3895180" cy="10650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Total Searches-2,161</a:t>
          </a:r>
          <a:endParaRPr lang="en-IN" sz="3000" kern="1200" dirty="0"/>
        </a:p>
      </dsp:txBody>
      <dsp:txXfrm>
        <a:off x="3543886" y="4246510"/>
        <a:ext cx="3791194" cy="961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EA657-3146-4134-BA96-64B4566C805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30127-B22D-440B-896B-D4CC4561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22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30127-B22D-440B-896B-D4CC456107B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7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AF9F-F6F0-CB5A-E226-341B6192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E8C96-8690-01D7-2E45-986F392CC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2621-7629-45EA-F47D-E1E62C4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CD48-1E8D-A79D-1476-B90A70DA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BD91-D74B-ACAD-7C8F-CC4CA6F4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7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CF1F-F456-2720-F05B-99CFDF25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9A6FA-AD1C-2230-F093-BE98BA23C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EF7B-FB53-E00F-47F6-3B22B31F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3752-A8C8-3BC0-6425-FEA41142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8D5B-2E2B-595E-5C31-18D9D878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9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37DC3-30DE-D3DD-C068-C955E18DC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3DCFA-508E-AFFB-F71C-0013CD390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B663-1D98-6DDF-A95F-7138F199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F558-F3B8-B45A-D3CC-0FA6B825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B6DF-F23E-5E7D-6AF3-922E9954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3F9A-0F69-203F-03A6-C38B4941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4DA4-DE2C-4F62-5B4F-E4FB91A4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866A-4811-D267-D96D-D9C410D6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C9E6-685E-A6F2-566C-0D68AD59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5FD6-3097-1349-FC37-2B578B78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8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7768-6A64-49D8-9A90-5BF9A732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EFEA-CF16-0D8A-EFC1-A7B5E464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D156-8710-D2A1-0B41-B73AB132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BF12-A7FE-4A48-0015-531D4BAA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CCBF-4B04-9171-BF8E-88A0305B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AACD-6157-4CBE-CB95-E2DD80AB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DE20-2BF2-5521-1AB9-03F01C7C0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F4CBD-5D1F-3001-0BA2-DBB72FC2F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BB35A-C2F5-EF41-AAD8-B478AFEF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46665-A354-3D76-80F4-E3462241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EC763-AE9A-5C49-D798-27B2BCD6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2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2DF6-E2F5-F626-332E-2F98BD48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99011-56F4-C127-DC80-43893AB2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A20AF-8603-C4EB-90EC-EA1E817EE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F2FB3-DBE6-9277-8AE7-C368948E4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27400-82B7-6E43-9FBE-3E118B257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1DAB1-E86A-BD3F-22FC-56C149B9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D091D-313F-F103-7A22-19E743A2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1C18A-2CDA-6919-CF24-01D74F5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4FBC-EC9D-4B14-BA00-3838D151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7058C-15CE-F25E-378C-0172518E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F6C67-A4F4-B01F-63E1-97740B84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AA56C-5DED-2FCA-E603-C13C795E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7F2EF-E208-A00F-FB9E-9A671B38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74C7-7AE9-25AE-9E83-EC878C2E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1912B-B2DB-1ECD-BEDC-76A9CEF6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5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C6BB-2E75-F75A-D443-C1C371AC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5C60-C0BC-BBEF-92C1-5B25C957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76A50-757F-AA94-3628-565E2388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DEF25-FF28-C12E-7EFB-71BE84B4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7304F-062F-A294-8177-D977ADDB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B084A-2C23-C0D5-1BD4-E0F2AD1D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0E81-E151-C2F9-C120-F34C6F5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71CE3-B043-3529-8C94-AD9AAAD90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61E10-ACF2-75DC-C5B1-030E4721E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516FF-BCF1-EA5A-7EAF-23959307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C2988-9815-31F4-2861-BB66B3A7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33E85-4518-0498-3939-271F55E8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5E378-E69F-8437-D012-72D288E2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D1D3-D729-B680-B8DE-C35006C0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D9B1-6F33-8666-3DB5-440B51D08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46FB-9EBE-B56B-9067-2A3C69125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1F83B-045D-87B6-B16B-4AD99789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F785-BEC5-8C5E-051D-0B9B3F853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303" y="1091380"/>
            <a:ext cx="9144000" cy="92407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MANAGEMENT LEADERSHIP REPORT</a:t>
            </a:r>
            <a:endParaRPr lang="en-IN" u="sng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D6AFF-2C5A-53D9-F5E4-0B0FA9A21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148" y="2746632"/>
            <a:ext cx="8976852" cy="924079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STRATEGIC BUSINESS INSIGHTS FROM NAMMA YATRI RIDE DATA</a:t>
            </a:r>
          </a:p>
          <a:p>
            <a:endParaRPr lang="en-IN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5104C-644D-C01A-5B0B-43777DFCCE5A}"/>
              </a:ext>
            </a:extLst>
          </p:cNvPr>
          <p:cNvSpPr txBox="1"/>
          <p:nvPr/>
        </p:nvSpPr>
        <p:spPr>
          <a:xfrm>
            <a:off x="9271818" y="4654331"/>
            <a:ext cx="3067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Submitted By-</a:t>
            </a:r>
          </a:p>
          <a:p>
            <a:endParaRPr lang="en-US" dirty="0"/>
          </a:p>
          <a:p>
            <a:r>
              <a:rPr lang="en-US" b="1" dirty="0"/>
              <a:t>1.Shatrughan Patel</a:t>
            </a:r>
          </a:p>
          <a:p>
            <a:r>
              <a:rPr lang="en-US" b="1" dirty="0"/>
              <a:t>2.Surabhi Sharma</a:t>
            </a:r>
          </a:p>
          <a:p>
            <a:r>
              <a:rPr lang="en-US" b="1" dirty="0"/>
              <a:t>3.Shreya Aron</a:t>
            </a:r>
          </a:p>
        </p:txBody>
      </p:sp>
    </p:spTree>
    <p:extLst>
      <p:ext uri="{BB962C8B-B14F-4D97-AF65-F5344CB8AC3E}">
        <p14:creationId xmlns:p14="http://schemas.microsoft.com/office/powerpoint/2010/main" val="228048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68352-DD02-F79C-67E7-4ED0F433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4A81-28F0-C907-24F1-E47B364E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Pick-Up location Performance- Revenue Basis</a:t>
            </a:r>
            <a:endParaRPr lang="en-IN" sz="3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4ACC8BB-7BFA-251B-420E-C64FEF9E3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5" y="875071"/>
            <a:ext cx="9704437" cy="5301892"/>
          </a:xfrm>
        </p:spPr>
      </p:pic>
    </p:spTree>
    <p:extLst>
      <p:ext uri="{BB962C8B-B14F-4D97-AF65-F5344CB8AC3E}">
        <p14:creationId xmlns:p14="http://schemas.microsoft.com/office/powerpoint/2010/main" val="158146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58625-C333-36A8-05EE-9BAACCD46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9253-7F8B-6925-00F7-E43C6BE3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Top-5 Pick-Up location- Rides &amp; Revenue Basis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D8AD7A-3FB1-29B2-B1D9-3C8D1614C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80" y="1393005"/>
            <a:ext cx="3733459" cy="482430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8085C-0D03-2483-03E6-9BA0AA659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58" y="1304516"/>
            <a:ext cx="3375953" cy="49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8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8F9C-B8DC-2C31-1416-B1D1DA060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C172-7478-992A-1A58-CEDD0D03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3. Demand by Time Bucket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D025C-CAB0-484E-7C2E-A9428951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68" y="1009656"/>
            <a:ext cx="11297263" cy="5194500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u="sng" dirty="0"/>
              <a:t>Breakdown</a:t>
            </a:r>
            <a:r>
              <a:rPr lang="en-US" sz="2000" u="sng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Morning (6–12): 244 rides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Afternoon (12–17): 224 rides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Evening (17–22): 200 rides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Early Morning (0–6): 180 rides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Late Night (22–24): 120 rides</a:t>
            </a:r>
          </a:p>
          <a:p>
            <a:pPr>
              <a:lnSpc>
                <a:spcPct val="150000"/>
              </a:lnSpc>
            </a:pPr>
            <a:r>
              <a:rPr lang="en-US" sz="2000" b="1" u="sng" dirty="0"/>
              <a:t>Opportunity</a:t>
            </a:r>
            <a:r>
              <a:rPr lang="en-US" sz="2000" u="sng" dirty="0"/>
              <a:t>:</a:t>
            </a:r>
            <a:br>
              <a:rPr lang="en-US" sz="2000" dirty="0"/>
            </a:br>
            <a:r>
              <a:rPr lang="en-US" sz="2000" dirty="0"/>
              <a:t>Low traffic in late night and early morning hours suggests space for safety-centric campaigns (e.g., “Ride Safe at Night”).</a:t>
            </a:r>
          </a:p>
          <a:p>
            <a:pPr>
              <a:lnSpc>
                <a:spcPct val="100000"/>
              </a:lnSpc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3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DFFA0-9477-16EC-CBD5-D70CAACCB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15D6-AED4-1AF1-50FE-B4694330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Demand by Time Bucket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CF50E5-1300-D795-EE63-9BE821B15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1" y="960387"/>
            <a:ext cx="3654588" cy="536282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C8B0D-CD0F-C2A3-1C4C-998A1493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34" y="960386"/>
            <a:ext cx="3953427" cy="53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4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9AAC-C503-44E0-5F27-40B18B39B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83B1-C277-ECE4-F52C-2A8C27D1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4. Payment Preferences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5CC979-7E20-22B0-F9EF-7707484A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68" y="1009656"/>
            <a:ext cx="11297263" cy="519450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6CC825-5DCA-EC50-A4EB-75918CC79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80074"/>
              </p:ext>
            </p:extLst>
          </p:nvPr>
        </p:nvGraphicFramePr>
        <p:xfrm>
          <a:off x="1898189" y="1009656"/>
          <a:ext cx="6823024" cy="2419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9908">
                  <a:extLst>
                    <a:ext uri="{9D8B030D-6E8A-4147-A177-3AD203B41FA5}">
                      <a16:colId xmlns:a16="http://schemas.microsoft.com/office/drawing/2014/main" val="2849766393"/>
                    </a:ext>
                  </a:extLst>
                </a:gridCol>
                <a:gridCol w="2207562">
                  <a:extLst>
                    <a:ext uri="{9D8B030D-6E8A-4147-A177-3AD203B41FA5}">
                      <a16:colId xmlns:a16="http://schemas.microsoft.com/office/drawing/2014/main" val="3122868325"/>
                    </a:ext>
                  </a:extLst>
                </a:gridCol>
                <a:gridCol w="2385554">
                  <a:extLst>
                    <a:ext uri="{9D8B030D-6E8A-4147-A177-3AD203B41FA5}">
                      <a16:colId xmlns:a16="http://schemas.microsoft.com/office/drawing/2014/main" val="3631735949"/>
                    </a:ext>
                  </a:extLst>
                </a:gridCol>
              </a:tblGrid>
              <a:tr h="742107">
                <a:tc>
                  <a:txBody>
                    <a:bodyPr/>
                    <a:lstStyle/>
                    <a:p>
                      <a:pPr marL="457200" marR="267335" indent="-228600" algn="ctr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>
                          <a:effectLst/>
                        </a:rPr>
                        <a:t>PAYMENT METHOD</a:t>
                      </a:r>
                      <a:endParaRPr lang="en-IN" sz="15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267335" indent="-228600" algn="ctr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>
                          <a:effectLst/>
                        </a:rPr>
                        <a:t>% TOTAL No. OF RIDES</a:t>
                      </a:r>
                      <a:endParaRPr lang="en-IN" sz="15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267335" indent="-228600" algn="ctr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 dirty="0">
                          <a:effectLst/>
                        </a:rPr>
                        <a:t>CONTRIBUTION</a:t>
                      </a:r>
                      <a:endParaRPr lang="en-IN" sz="15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4769106"/>
                  </a:ext>
                </a:extLst>
              </a:tr>
              <a:tr h="413219"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>
                          <a:effectLst/>
                        </a:rPr>
                        <a:t>CREDIT CARD</a:t>
                      </a:r>
                      <a:endParaRPr lang="en-IN" sz="15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267335" indent="-228600" algn="ctr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 b="1">
                          <a:effectLst/>
                        </a:rPr>
                        <a:t>27%</a:t>
                      </a:r>
                      <a:endParaRPr lang="en-IN" sz="15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marR="267335" indent="-228600" algn="ctr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 b="1" dirty="0">
                          <a:effectLst/>
                        </a:rPr>
                        <a:t>77% DIGITAL</a:t>
                      </a:r>
                    </a:p>
                    <a:p>
                      <a:pPr marL="457200" marR="267335" indent="-228600" algn="ctr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 b="1" dirty="0">
                          <a:effectLst/>
                        </a:rPr>
                        <a:t>TRANSACTION</a:t>
                      </a:r>
                      <a:endParaRPr lang="en-IN" sz="15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36592"/>
                  </a:ext>
                </a:extLst>
              </a:tr>
              <a:tr h="425400"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>
                          <a:effectLst/>
                        </a:rPr>
                        <a:t>DEBIT CARD</a:t>
                      </a:r>
                      <a:endParaRPr lang="en-IN" sz="15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267335" indent="-228600" algn="ctr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 b="1">
                          <a:effectLst/>
                        </a:rPr>
                        <a:t>25%</a:t>
                      </a:r>
                      <a:endParaRPr lang="en-IN" sz="15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85813"/>
                  </a:ext>
                </a:extLst>
              </a:tr>
              <a:tr h="413219"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>
                          <a:effectLst/>
                        </a:rPr>
                        <a:t>UPI</a:t>
                      </a:r>
                      <a:endParaRPr lang="en-IN" sz="15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267335" indent="-228600" algn="ctr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 b="1">
                          <a:effectLst/>
                        </a:rPr>
                        <a:t>25%</a:t>
                      </a:r>
                      <a:endParaRPr lang="en-IN" sz="15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61904"/>
                  </a:ext>
                </a:extLst>
              </a:tr>
              <a:tr h="425400"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 dirty="0">
                          <a:effectLst/>
                        </a:rPr>
                        <a:t>CASH</a:t>
                      </a:r>
                      <a:endParaRPr lang="en-IN" sz="15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267335" indent="-228600" algn="ctr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 b="1">
                          <a:effectLst/>
                        </a:rPr>
                        <a:t>24%</a:t>
                      </a:r>
                      <a:endParaRPr lang="en-IN" sz="15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267335" indent="-228600" algn="ctr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500" b="1" dirty="0">
                          <a:effectLst/>
                        </a:rPr>
                        <a:t>24% CASH</a:t>
                      </a:r>
                      <a:endParaRPr lang="en-IN" sz="15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8381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1E5269-449B-630E-A316-22709EA7AEEB}"/>
              </a:ext>
            </a:extLst>
          </p:cNvPr>
          <p:cNvSpPr txBox="1"/>
          <p:nvPr/>
        </p:nvSpPr>
        <p:spPr>
          <a:xfrm>
            <a:off x="737418" y="3726426"/>
            <a:ext cx="9714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UPI &amp; Wallet-Based Incentives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UPI and Wallet payments dominate, but some users still prefer cash.</a:t>
            </a:r>
          </a:p>
          <a:p>
            <a:pPr lvl="0"/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u="sng" dirty="0"/>
              <a:t>Key Observation: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77% of the transactions are through Digital mode.</a:t>
            </a:r>
            <a:endParaRPr lang="en-IN" b="1" dirty="0"/>
          </a:p>
          <a:p>
            <a:pPr lvl="0"/>
            <a:endParaRPr lang="en-IN" b="1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b="1" dirty="0"/>
              <a:t>Recommendation</a:t>
            </a:r>
            <a:r>
              <a:rPr lang="en-IN" dirty="0"/>
              <a:t>:</a:t>
            </a:r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Offer ₹10–20 cashback on UPI rides to encourage digital payments</a:t>
            </a:r>
            <a:r>
              <a:rPr lang="en-IN" b="1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Partner with platforms like </a:t>
            </a:r>
            <a:r>
              <a:rPr lang="en-IN" dirty="0" err="1"/>
              <a:t>PhonePe</a:t>
            </a:r>
            <a:r>
              <a:rPr lang="en-IN" dirty="0"/>
              <a:t>, Paytm for co-marketing</a:t>
            </a:r>
            <a:endParaRPr lang="en-IN" b="1" dirty="0"/>
          </a:p>
          <a:p>
            <a:pPr lvl="0"/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25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BDD60-74D5-137E-2BD0-8C4091E20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1454-C1DC-47A3-9831-600FAE57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Payment Preferences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2FA329-E2F8-84F7-1808-763A0287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68" y="1009656"/>
            <a:ext cx="11297263" cy="519450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algn="ctr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9DEAC-4927-9F9B-321D-DC150C16F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49" y="1231491"/>
            <a:ext cx="5220929" cy="439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91F3E-4000-D0EF-043D-A16494D0A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BB4E-33DB-74DB-31E0-AC78829C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US" sz="3000" u="sng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en-US" sz="3000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r>
              <a:rPr lang="en-IN" sz="3200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IN" sz="3000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Conversion Efficiency – Ride Funnel</a:t>
            </a:r>
            <a:r>
              <a:rPr lang="en-US" sz="3000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endParaRPr lang="en-IN" sz="3000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5412C78-94ED-42AF-3C3C-5D24B4172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355112"/>
              </p:ext>
            </p:extLst>
          </p:nvPr>
        </p:nvGraphicFramePr>
        <p:xfrm>
          <a:off x="2032000" y="719666"/>
          <a:ext cx="7574116" cy="5992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85205-5E9A-9972-076B-C67FE14E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D6A4-710C-DEA0-B99D-FAF49A43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en-US" sz="3000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r>
              <a:rPr lang="en-IN" sz="3200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IN" sz="3000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Conversion Efficiency – Ride Funnel</a:t>
            </a:r>
            <a:r>
              <a:rPr lang="en-US" sz="3000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endParaRPr lang="en-IN" sz="3000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EF82B-D929-A613-E67B-7AC8D5D252FE}"/>
              </a:ext>
            </a:extLst>
          </p:cNvPr>
          <p:cNvSpPr txBox="1"/>
          <p:nvPr/>
        </p:nvSpPr>
        <p:spPr>
          <a:xfrm>
            <a:off x="629265" y="924232"/>
            <a:ext cx="974376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/>
              <a:t>Insight</a:t>
            </a:r>
            <a:r>
              <a:rPr lang="en-US" u="sng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76.89% of users who receive a quote end up completing the ride.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/>
              <a:t>Business Value</a:t>
            </a:r>
            <a:r>
              <a:rPr lang="en-US" u="sng" dirty="0"/>
              <a:t>:</a:t>
            </a:r>
            <a:br>
              <a:rPr lang="en-US" dirty="0"/>
            </a:br>
            <a:r>
              <a:rPr lang="en-US" dirty="0"/>
              <a:t>Customer trust and system efficiency are strong post-quote. Focus can now shift to improving the earlier funnel (search to estimate).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Run limited-time promo codes visible on the quote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Offer ₹20 off if booked within 30 seconds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15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0827-7FEE-B02B-3538-A5858A379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03B3-4CAC-EEC7-6193-0B4D4EA8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IN" sz="30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Strategic Recommendation: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7778D-0434-0632-9F38-0E17F658BBF9}"/>
              </a:ext>
            </a:extLst>
          </p:cNvPr>
          <p:cNvSpPr txBox="1"/>
          <p:nvPr/>
        </p:nvSpPr>
        <p:spPr>
          <a:xfrm>
            <a:off x="629265" y="924232"/>
            <a:ext cx="97437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/>
              <a:t>Demand-Driven Scheduling:</a:t>
            </a:r>
            <a:endParaRPr lang="en-US" u="sng" dirty="0"/>
          </a:p>
          <a:p>
            <a:pPr>
              <a:lnSpc>
                <a:spcPct val="150000"/>
              </a:lnSpc>
            </a:pPr>
            <a:r>
              <a:rPr lang="en-US" altLang="en-US" dirty="0"/>
              <a:t>Match driver availability with high-demand hours (morning &amp; late evening).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/>
              <a:t>Promotional Campaigns:</a:t>
            </a:r>
            <a:br>
              <a:rPr lang="en-US" dirty="0"/>
            </a:br>
            <a:r>
              <a:rPr lang="en-US" altLang="en-US" dirty="0"/>
              <a:t>Launch midday and late-night offers to increase demand in low-performing slots.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/>
              <a:t>Zone-Level Targeting: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</a:t>
            </a:r>
            <a:r>
              <a:rPr lang="en-US" altLang="en-US" dirty="0"/>
              <a:t>Focus marketing and driver deployment in high-yield areas like Bangalore South and </a:t>
            </a:r>
            <a:r>
              <a:rPr lang="en-US" altLang="en-US" dirty="0" err="1"/>
              <a:t>Yashwantpur</a:t>
            </a:r>
            <a:r>
              <a:rPr lang="en-US" alt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/>
              <a:t>Digital Payment Adoption:</a:t>
            </a:r>
            <a:endParaRPr lang="en-US" altLang="en-US" b="1" u="sng" dirty="0"/>
          </a:p>
          <a:p>
            <a:pPr>
              <a:lnSpc>
                <a:spcPct val="150000"/>
              </a:lnSpc>
            </a:pPr>
            <a:r>
              <a:rPr lang="en-US" b="1" dirty="0"/>
              <a:t>     </a:t>
            </a:r>
            <a:r>
              <a:rPr lang="en-US" altLang="en-US" dirty="0"/>
              <a:t>Offer incentives to further reduce cash usage and support smoother transactions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Seasonal &amp; Festival Campaigns:</a:t>
            </a:r>
          </a:p>
          <a:p>
            <a:pPr lvl="0"/>
            <a:r>
              <a:rPr lang="en-IN" dirty="0"/>
              <a:t>     Use ride data to plan festival-period campaigns in high-volume zones.</a:t>
            </a:r>
            <a:endParaRPr lang="en-IN" b="1" dirty="0"/>
          </a:p>
          <a:p>
            <a:pPr lvl="0"/>
            <a:r>
              <a:rPr lang="en-IN" dirty="0"/>
              <a:t>     Push app-only offers to drive downloads and loyalty.</a:t>
            </a:r>
            <a:endParaRPr lang="en-IN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81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3CB7-9D37-D989-6E7B-9AE488C48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BABD-C588-D32E-A8A4-B311E257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IN" sz="30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Management Dashboard: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0C1B3-DE3E-1A7A-1AB7-4FD84DDA0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74" y="616364"/>
            <a:ext cx="9497961" cy="60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8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1B2B-35A7-59B9-8B64-FBBD3504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228983"/>
            <a:ext cx="10515600" cy="904107"/>
          </a:xfrm>
        </p:spPr>
        <p:txBody>
          <a:bodyPr/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AGENDA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658528-3BAF-D92E-0D07-216378CEE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7681" y="1398222"/>
            <a:ext cx="11287759" cy="511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200" b="1" dirty="0"/>
              <a:t>Objective &amp; Scope</a:t>
            </a:r>
            <a:br>
              <a:rPr lang="en-US" altLang="en-US" sz="2200" dirty="0"/>
            </a:br>
            <a:r>
              <a:rPr lang="en-US" altLang="en-US" sz="2200" dirty="0"/>
              <a:t>Enhancing ride efficiency, revenue, and customer satisfaction through data-driven insights.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200" b="1" dirty="0"/>
              <a:t>Key Performance Highlights</a:t>
            </a:r>
            <a:br>
              <a:rPr lang="en-US" altLang="en-US" sz="2200" dirty="0"/>
            </a:br>
            <a:r>
              <a:rPr lang="en-US" altLang="en-US" sz="2200" dirty="0"/>
              <a:t>Demand trends, revenue patterns, zone performance, and payment preferences.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200" b="1" dirty="0"/>
              <a:t>Strategic Insights</a:t>
            </a:r>
            <a:br>
              <a:rPr lang="en-US" altLang="en-US" sz="2200" dirty="0"/>
            </a:br>
            <a:r>
              <a:rPr lang="en-US" altLang="en-US" sz="2200" dirty="0"/>
              <a:t>High-impact time slots, top-performing zones, and user behavior trends, Dashboards.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200" b="1" dirty="0"/>
              <a:t>Recommendations</a:t>
            </a:r>
            <a:br>
              <a:rPr lang="en-US" altLang="en-US" sz="2200" dirty="0"/>
            </a:br>
            <a:r>
              <a:rPr lang="en-US" altLang="en-US" sz="2200" dirty="0"/>
              <a:t>Driver allocation, targeted promotions, and digital payment incentives.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200" b="1" dirty="0"/>
              <a:t>Action Plan &amp; Impact</a:t>
            </a:r>
            <a:br>
              <a:rPr lang="en-US" altLang="en-US" sz="2200" dirty="0"/>
            </a:br>
            <a:r>
              <a:rPr lang="en-US" altLang="en-US" sz="2200" dirty="0"/>
              <a:t>Roadmap for implementation and expected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61058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5733-CD61-DF7E-5745-7ED9D1013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DC4F-1271-6EBE-A201-68C04E7A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IN" sz="30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Operational KPIs: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D26A3DC-E4A2-3C84-05AD-DDAADD0DC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47808"/>
              </p:ext>
            </p:extLst>
          </p:nvPr>
        </p:nvGraphicFramePr>
        <p:xfrm>
          <a:off x="2032000" y="110312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497597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89931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783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 (Next 3 Months)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38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Quote-to-Ride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Maintain ≥ 99.5%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99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Digital Payment 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Grow to 85%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0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Late-Night Ride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Increase by 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65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Avg</a:t>
                      </a:r>
                      <a:r>
                        <a:rPr lang="en-IN" dirty="0"/>
                        <a:t> Fare per Trip (₹)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by 10% via pricing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60527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2A716258-CB3E-8F51-1146-E111525C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82643"/>
            <a:ext cx="8295028" cy="97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Monitoring:</a:t>
            </a:r>
            <a:br>
              <a:rPr lang="en-US" dirty="0"/>
            </a:br>
            <a:r>
              <a:rPr lang="en-US" dirty="0"/>
              <a:t>These KPIs can be tracked weekly through enhanced Tableau dashboards</a:t>
            </a:r>
            <a:r>
              <a:rPr lang="en-US" sz="1600" dirty="0"/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0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5D2BA-3195-B595-C534-FF83310AA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C436-376A-EF97-6188-397A5D97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IN" sz="30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Roadmap &amp; Nest Steps: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0013A-255C-365B-F85B-929A91AD122B}"/>
              </a:ext>
            </a:extLst>
          </p:cNvPr>
          <p:cNvSpPr txBox="1"/>
          <p:nvPr/>
        </p:nvSpPr>
        <p:spPr>
          <a:xfrm>
            <a:off x="474656" y="1435510"/>
            <a:ext cx="103435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Next 30 Days</a:t>
            </a:r>
            <a:r>
              <a:rPr lang="en-US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Roll out time-based driver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Launch promotional offers for late-night rides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Next 3 Months</a:t>
            </a:r>
            <a:r>
              <a:rPr lang="en-US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Track zone-specific performance dynamically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Expand digital payment reward program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Next 6 Months</a:t>
            </a:r>
            <a:r>
              <a:rPr lang="en-US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Integrate ML-powered pricing and demand forecasting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Reduce wait times through predictive driver dispatch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65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811E9-F7DF-DDA0-40FA-05AABF68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0493-2289-D144-1DC1-6DCDB041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IN" sz="30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Conclusion &amp; Strategic Impact: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83363-5D4D-D4CE-448B-F942086E93EC}"/>
              </a:ext>
            </a:extLst>
          </p:cNvPr>
          <p:cNvSpPr txBox="1"/>
          <p:nvPr/>
        </p:nvSpPr>
        <p:spPr>
          <a:xfrm>
            <a:off x="474656" y="1435510"/>
            <a:ext cx="1034353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Conclusion</a:t>
            </a:r>
            <a:r>
              <a:rPr lang="en-US" sz="2200" dirty="0"/>
              <a:t>:</a:t>
            </a:r>
          </a:p>
          <a:p>
            <a:r>
              <a:rPr lang="en-US" sz="2400" dirty="0"/>
              <a:t>The data reveals strong growth opportunities by aligning resources with demand patterns, optimizing digital engagement, and focusing on high-performing zones.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Expected Outcomes: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Higher ride conversion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Increased profitability per km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Reduced cancellations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Better customer satisfaction</a:t>
            </a:r>
          </a:p>
          <a:p>
            <a:endParaRPr 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6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6273C-9D55-7BF7-826D-6AE2E17BE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B197-5A88-CA42-08FF-E6962B5C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2555260"/>
            <a:ext cx="10515600" cy="873740"/>
          </a:xfrm>
        </p:spPr>
        <p:txBody>
          <a:bodyPr/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Thank You 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5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5208-F199-6CDE-71FF-ABC03A5E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20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OBJECTIVE &amp; SCOPE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D7DCCB-A104-935A-7BD7-24A5C4419FC5}"/>
              </a:ext>
            </a:extLst>
          </p:cNvPr>
          <p:cNvSpPr txBox="1">
            <a:spLocks/>
          </p:cNvSpPr>
          <p:nvPr/>
        </p:nvSpPr>
        <p:spPr>
          <a:xfrm>
            <a:off x="893064" y="2851356"/>
            <a:ext cx="10460736" cy="1488441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Objective</a:t>
            </a:r>
            <a:r>
              <a:rPr lang="en-US" sz="2200" dirty="0"/>
              <a:t>:</a:t>
            </a:r>
          </a:p>
          <a:p>
            <a:r>
              <a:rPr lang="en-US" dirty="0"/>
              <a:t>We aim to present high-level insights, performance metrics, and strategic recommendations to enable informed decision-making by business leaders.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Scope</a:t>
            </a:r>
            <a:r>
              <a:rPr lang="en-US" sz="2200" dirty="0"/>
              <a:t>: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Enhance customer experience and ride reliability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Maximize revenue and zone profitability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Improve payment efficiency and ride fulfillment rates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Support data-driven decision-making with real-time dashboards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Cancellations &amp; Conversions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Key KPIs &amp; Strategic Recommendations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Demand &amp; Revenue Trends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7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75E-14C2-0825-B6DB-EF85CB52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555"/>
            <a:ext cx="10515600" cy="844243"/>
          </a:xfrm>
        </p:spPr>
        <p:txBody>
          <a:bodyPr/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KEY PERFORMANCE INDICATORS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041B-56D9-8B64-DB34-C2EFF10BF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9"/>
            <a:ext cx="10515600" cy="4542503"/>
          </a:xfrm>
        </p:spPr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/>
              <a:t>Analyzed 983 completed trips in Bengaluru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/>
              <a:t>Ride demand peaks in morning (6–10 AM) , Evening (5-6 PM) and late evening (9–11 PM)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/>
              <a:t>Top revenue zones: Bangalore South, </a:t>
            </a:r>
            <a:r>
              <a:rPr lang="en-US" altLang="en-US" sz="2200" dirty="0" err="1"/>
              <a:t>Yeshwantpur</a:t>
            </a:r>
            <a:r>
              <a:rPr lang="en-US" altLang="en-US" sz="2200" dirty="0"/>
              <a:t>, Hebbal, </a:t>
            </a:r>
            <a:r>
              <a:rPr lang="en-US" altLang="en-US" sz="2200" dirty="0" err="1"/>
              <a:t>Rajarajeshwarinagar</a:t>
            </a:r>
            <a:r>
              <a:rPr lang="en-US" altLang="en-US" sz="2200" dirty="0"/>
              <a:t>, Ramanagaram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/>
              <a:t>76.98% quote-to-completion rate → which can be improved by taking some measures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/>
              <a:t>Digital payments (UPI, cards) dominate; cash usage still notable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/>
              <a:t>Targeted interventions suggested for underperforming zones and time slots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69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E81B-F786-3203-CF69-E15D3B22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0"/>
            <a:ext cx="10515600" cy="550606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STRATEGIC INSIGHTS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3E8096-384C-B4D6-7938-7C38D7BD2D6E}"/>
              </a:ext>
            </a:extLst>
          </p:cNvPr>
          <p:cNvSpPr txBox="1">
            <a:spLocks/>
          </p:cNvSpPr>
          <p:nvPr/>
        </p:nvSpPr>
        <p:spPr>
          <a:xfrm>
            <a:off x="572729" y="653845"/>
            <a:ext cx="10515600" cy="550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1. Peak Demand &amp; Revenue Window</a:t>
            </a:r>
            <a:endParaRPr lang="en-IN" sz="3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D0F28-2DA0-8BCD-6105-615E1C9C7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204451"/>
            <a:ext cx="11297263" cy="5196349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Highest trip volumes observed at: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Early Morning (6–7 AM)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Late Morning (11 AM–12 PM)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Afternoon (1–2 PM)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Evening (5–6 PM)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Late Night (10–11 PM)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Off-peak hours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2000" dirty="0"/>
              <a:t>(12–6 AM) have lower ride supply despite demand in key zones (e.g., airport rides).</a:t>
            </a:r>
            <a:endParaRPr lang="en-IN" sz="20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Revenue Insights: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0–1 AM and 10–11 PM deliver the highest per-ride revenue.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Action Point: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Prioritize driver availability during these time slots to maximize ride coverage and reduce cancellation rates.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Introduce surge bonuses or guaranteed fare slabs for drivers operating in low-supply windows</a:t>
            </a:r>
            <a:endParaRPr lang="en-IN" sz="20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1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4BEB0-60E9-7CE6-3AB1-9C3F4A78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82691C-633C-FF01-7AB8-64F3524B163E}"/>
              </a:ext>
            </a:extLst>
          </p:cNvPr>
          <p:cNvSpPr txBox="1">
            <a:spLocks/>
          </p:cNvSpPr>
          <p:nvPr/>
        </p:nvSpPr>
        <p:spPr>
          <a:xfrm>
            <a:off x="258097" y="162232"/>
            <a:ext cx="10515600" cy="550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Peak Demand</a:t>
            </a:r>
            <a:endParaRPr lang="en-IN" sz="3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C2A3D9-FBCF-5EF1-4ACE-E1F78D651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924232"/>
            <a:ext cx="10012172" cy="57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C2A88-409B-CCC8-D471-F913690A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8331-10A7-FBB0-90AD-743DC8FE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1" y="89823"/>
            <a:ext cx="10515600" cy="873740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Revenue Window </a:t>
            </a:r>
            <a:endParaRPr lang="en-IN" sz="3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85790-84CB-07CD-5BB3-03C3F0542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2" y="1081548"/>
            <a:ext cx="10317015" cy="56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0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1F0F-B7D9-E374-8DB9-4B30EA1E3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25EF-B366-7EC4-6902-940BBF1C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2.Pick-Up location Performance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96E99E-8F38-0C36-B971-CE2CFC72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68" y="616365"/>
            <a:ext cx="11297263" cy="6241635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b="1" u="sng" dirty="0"/>
              <a:t>Top Pickup Location by Volume</a:t>
            </a:r>
            <a:r>
              <a:rPr lang="en-IN" sz="2000" u="sng" dirty="0"/>
              <a:t>: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Ramanagaram and </a:t>
            </a:r>
            <a:r>
              <a:rPr lang="en-IN" sz="2000" dirty="0" err="1"/>
              <a:t>Yeshwantpur</a:t>
            </a:r>
            <a:r>
              <a:rPr lang="en-IN" sz="2000" dirty="0"/>
              <a:t> are the leading zones in terms of pick-up activity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A broad mid-tier group including zones from </a:t>
            </a:r>
            <a:r>
              <a:rPr lang="en-IN" sz="2000" dirty="0" err="1"/>
              <a:t>Sarvagnanagar</a:t>
            </a:r>
            <a:r>
              <a:rPr lang="en-IN" sz="2000" dirty="0"/>
              <a:t> to Jayanagar shows healthy ride activity from 25 to 31 trips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b="1" u="sng" dirty="0"/>
              <a:t>Lower Pickup Location By Volume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Pick-up location from </a:t>
            </a:r>
            <a:r>
              <a:rPr lang="en-IN" sz="2000" dirty="0" err="1"/>
              <a:t>Krishnarajapuram</a:t>
            </a:r>
            <a:r>
              <a:rPr lang="en-IN" sz="2000" dirty="0"/>
              <a:t> to </a:t>
            </a:r>
            <a:r>
              <a:rPr lang="en-IN" sz="2000" dirty="0" err="1"/>
              <a:t>Doddaballapur</a:t>
            </a:r>
            <a:r>
              <a:rPr lang="en-IN" sz="2000" dirty="0"/>
              <a:t> shows lower ride volumes suggesting either- ▪ Lower demand ▪ Lower app penetration ▪Insufficient driver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b="1" u="sng" dirty="0"/>
              <a:t>Top Revenue Zones</a:t>
            </a:r>
            <a:r>
              <a:rPr lang="en-IN" sz="2000" u="sng" dirty="0"/>
              <a:t>: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Bangalore South, </a:t>
            </a:r>
            <a:r>
              <a:rPr lang="en-US" altLang="en-US" sz="2000" dirty="0" err="1"/>
              <a:t>Yeshwantpur</a:t>
            </a:r>
            <a:r>
              <a:rPr lang="en-US" altLang="en-US" sz="2000" dirty="0"/>
              <a:t>, Hebbal, </a:t>
            </a:r>
            <a:r>
              <a:rPr lang="en-US" altLang="en-US" sz="2000" dirty="0" err="1"/>
              <a:t>Rajarajeshwarinagar</a:t>
            </a:r>
            <a:r>
              <a:rPr lang="en-US" altLang="en-US" sz="2000" dirty="0"/>
              <a:t>, Ramanagaram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b="1" u="sng" dirty="0"/>
              <a:t>Key Observation: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High ride demand observed in MG Road, Whitefield, Indiranagar</a:t>
            </a:r>
            <a:endParaRPr lang="en-IN" sz="20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b="1" u="sng" dirty="0"/>
              <a:t>Recommendation</a:t>
            </a:r>
            <a:r>
              <a:rPr lang="en-IN" sz="2000" u="sng" dirty="0"/>
              <a:t>:</a:t>
            </a:r>
            <a:endParaRPr lang="en-IN" sz="2000" dirty="0"/>
          </a:p>
          <a:p>
            <a:pPr>
              <a:lnSpc>
                <a:spcPct val="100000"/>
              </a:lnSpc>
            </a:pPr>
            <a:r>
              <a:rPr lang="en-IN" sz="2000" dirty="0"/>
              <a:t>Deploy more vehicles and route promotions in high-performing zones for better conversion.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Launch promotions (first-ride discounts, cashback) targeted at users in these zones</a:t>
            </a:r>
            <a:endParaRPr lang="en-IN" sz="2000" b="1" dirty="0"/>
          </a:p>
          <a:p>
            <a:pPr>
              <a:lnSpc>
                <a:spcPct val="100000"/>
              </a:lnSpc>
            </a:pPr>
            <a:r>
              <a:rPr lang="en-IN" sz="2000" dirty="0"/>
              <a:t>Geo-targeted push notifications during peak times to increase retention</a:t>
            </a:r>
            <a:endParaRPr lang="en-IN" sz="2000" b="1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1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A69CC-F7E1-B75D-394E-44842E6E9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98CE-3773-4A49-2DAD-CECCBCF1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/>
          </a:bodyPr>
          <a:lstStyle/>
          <a:p>
            <a:r>
              <a:rPr lang="en-US" sz="2700" b="1" u="sng" dirty="0">
                <a:solidFill>
                  <a:schemeClr val="accent1">
                    <a:lumMod val="50000"/>
                  </a:schemeClr>
                </a:solidFill>
              </a:rPr>
              <a:t>Pick-Up location Performance- No. Of Rides Basis</a:t>
            </a:r>
            <a:endParaRPr lang="en-IN" sz="27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D3AC19-E820-3694-8B31-5317B158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5" y="845574"/>
            <a:ext cx="10028904" cy="5331389"/>
          </a:xfrm>
        </p:spPr>
      </p:pic>
    </p:spTree>
    <p:extLst>
      <p:ext uri="{BB962C8B-B14F-4D97-AF65-F5344CB8AC3E}">
        <p14:creationId xmlns:p14="http://schemas.microsoft.com/office/powerpoint/2010/main" val="182575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1030</Words>
  <Application>Microsoft Office PowerPoint</Application>
  <PresentationFormat>Widescreen</PresentationFormat>
  <Paragraphs>172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MANAGEMENT LEADERSHIP REPORT</vt:lpstr>
      <vt:lpstr>AGENDA</vt:lpstr>
      <vt:lpstr>OBJECTIVE &amp; SCOPE</vt:lpstr>
      <vt:lpstr>KEY PERFORMANCE INDICATORS</vt:lpstr>
      <vt:lpstr>STRATEGIC INSIGHTS</vt:lpstr>
      <vt:lpstr>PowerPoint Presentation</vt:lpstr>
      <vt:lpstr>Revenue Window </vt:lpstr>
      <vt:lpstr>2.Pick-Up location Performance </vt:lpstr>
      <vt:lpstr>Pick-Up location Performance- No. Of Rides Basis</vt:lpstr>
      <vt:lpstr>Pick-Up location Performance- Revenue Basis</vt:lpstr>
      <vt:lpstr>Top-5 Pick-Up location- Rides &amp; Revenue Basis </vt:lpstr>
      <vt:lpstr>3. Demand by Time Bucket</vt:lpstr>
      <vt:lpstr>Demand by Time Bucket</vt:lpstr>
      <vt:lpstr>4. Payment Preferences</vt:lpstr>
      <vt:lpstr>Payment Preferences</vt:lpstr>
      <vt:lpstr>5. Conversion Efficiency – Ride Funnel </vt:lpstr>
      <vt:lpstr>5. Conversion Efficiency – Ride Funnel </vt:lpstr>
      <vt:lpstr>Strategic Recommendation:</vt:lpstr>
      <vt:lpstr>Management Dashboard:</vt:lpstr>
      <vt:lpstr>Operational KPIs:</vt:lpstr>
      <vt:lpstr>Roadmap &amp; Nest Steps:</vt:lpstr>
      <vt:lpstr>Conclusion &amp; Strategic Impact: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sharma</dc:creator>
  <cp:lastModifiedBy>himanshu sharma</cp:lastModifiedBy>
  <cp:revision>2</cp:revision>
  <dcterms:created xsi:type="dcterms:W3CDTF">2024-12-03T17:26:28Z</dcterms:created>
  <dcterms:modified xsi:type="dcterms:W3CDTF">2025-07-08T14:18:41Z</dcterms:modified>
</cp:coreProperties>
</file>