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565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489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386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513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386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767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90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4259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86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4608055" y="0"/>
                </a:moveTo>
                <a:lnTo>
                  <a:pt x="0" y="0"/>
                </a:lnTo>
                <a:lnTo>
                  <a:pt x="0" y="50610"/>
                </a:lnTo>
                <a:lnTo>
                  <a:pt x="4608055" y="50610"/>
                </a:lnTo>
                <a:lnTo>
                  <a:pt x="4608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09193" y="70501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59994" y="768271"/>
            <a:ext cx="3989704" cy="466090"/>
          </a:xfrm>
          <a:custGeom>
            <a:avLst/>
            <a:gdLst/>
            <a:ahLst/>
            <a:cxnLst/>
            <a:rect l="l" t="t" r="r" b="b"/>
            <a:pathLst>
              <a:path w="3989704" h="466090">
                <a:moveTo>
                  <a:pt x="3989654" y="0"/>
                </a:moveTo>
                <a:lnTo>
                  <a:pt x="0" y="0"/>
                </a:lnTo>
                <a:lnTo>
                  <a:pt x="0" y="466093"/>
                </a:lnTo>
                <a:lnTo>
                  <a:pt x="3989654" y="466093"/>
                </a:lnTo>
                <a:lnTo>
                  <a:pt x="3989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09193" y="749434"/>
            <a:ext cx="3989704" cy="434340"/>
          </a:xfrm>
          <a:custGeom>
            <a:avLst/>
            <a:gdLst/>
            <a:ahLst/>
            <a:cxnLst/>
            <a:rect l="l" t="t" r="r" b="b"/>
            <a:pathLst>
              <a:path w="3989704" h="434340">
                <a:moveTo>
                  <a:pt x="3989654" y="0"/>
                </a:moveTo>
                <a:lnTo>
                  <a:pt x="0" y="0"/>
                </a:lnTo>
                <a:lnTo>
                  <a:pt x="0" y="383329"/>
                </a:lnTo>
                <a:lnTo>
                  <a:pt x="4008" y="403053"/>
                </a:lnTo>
                <a:lnTo>
                  <a:pt x="14922" y="419206"/>
                </a:lnTo>
                <a:lnTo>
                  <a:pt x="31075" y="430121"/>
                </a:lnTo>
                <a:lnTo>
                  <a:pt x="50800" y="434129"/>
                </a:lnTo>
                <a:lnTo>
                  <a:pt x="3938854" y="434129"/>
                </a:lnTo>
                <a:lnTo>
                  <a:pt x="3958579" y="430121"/>
                </a:lnTo>
                <a:lnTo>
                  <a:pt x="3974732" y="419206"/>
                </a:lnTo>
                <a:lnTo>
                  <a:pt x="3985646" y="403053"/>
                </a:lnTo>
                <a:lnTo>
                  <a:pt x="3989654" y="383329"/>
                </a:lnTo>
                <a:lnTo>
                  <a:pt x="39896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0400" y="768271"/>
            <a:ext cx="4089298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489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386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513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386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767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90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4259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86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4608055" y="0"/>
                </a:moveTo>
                <a:lnTo>
                  <a:pt x="0" y="0"/>
                </a:lnTo>
                <a:lnTo>
                  <a:pt x="0" y="50610"/>
                </a:lnTo>
                <a:lnTo>
                  <a:pt x="4608055" y="50610"/>
                </a:lnTo>
                <a:lnTo>
                  <a:pt x="4608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489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386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513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386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767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90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4259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86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4608055" y="0"/>
                </a:moveTo>
                <a:lnTo>
                  <a:pt x="0" y="0"/>
                </a:lnTo>
                <a:lnTo>
                  <a:pt x="0" y="50610"/>
                </a:lnTo>
                <a:lnTo>
                  <a:pt x="4608055" y="50610"/>
                </a:lnTo>
                <a:lnTo>
                  <a:pt x="4608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210031"/>
            <a:ext cx="4608195" cy="101600"/>
          </a:xfrm>
          <a:custGeom>
            <a:avLst/>
            <a:gdLst/>
            <a:ahLst/>
            <a:cxnLst/>
            <a:rect l="l" t="t" r="r" b="b"/>
            <a:pathLst>
              <a:path w="4608195" h="101600">
                <a:moveTo>
                  <a:pt x="4608055" y="0"/>
                </a:moveTo>
                <a:lnTo>
                  <a:pt x="0" y="0"/>
                </a:lnTo>
                <a:lnTo>
                  <a:pt x="0" y="101221"/>
                </a:lnTo>
                <a:lnTo>
                  <a:pt x="4608055" y="101221"/>
                </a:lnTo>
                <a:lnTo>
                  <a:pt x="4608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0"/>
            <a:ext cx="4608004" cy="2606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9501" y="1228660"/>
            <a:ext cx="161109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394" y="713491"/>
            <a:ext cx="3885311" cy="1999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1634" y="3347568"/>
            <a:ext cx="155003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slide" Target="slide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9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slide" Target="slide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15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073785">
              <a:lnSpc>
                <a:spcPct val="100000"/>
              </a:lnSpc>
              <a:spcBef>
                <a:spcPts val="445"/>
              </a:spcBef>
            </a:pPr>
            <a:r>
              <a:rPr spc="5" dirty="0"/>
              <a:t>Smart </a:t>
            </a:r>
            <a:r>
              <a:rPr spc="10" dirty="0"/>
              <a:t>Attendance</a:t>
            </a:r>
            <a:r>
              <a:rPr spc="5" dirty="0"/>
              <a:t> </a:t>
            </a:r>
            <a:r>
              <a:rPr spc="1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4337" y="1393658"/>
            <a:ext cx="1639570" cy="934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69570" marR="361950" algn="ctr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Shreya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Bamane  </a:t>
            </a:r>
            <a:r>
              <a:rPr sz="1100" spc="-5" dirty="0">
                <a:latin typeface="LM Sans 10"/>
                <a:cs typeface="LM Sans 10"/>
              </a:rPr>
              <a:t>Mitali Belge  </a:t>
            </a:r>
            <a:r>
              <a:rPr sz="1100" spc="-15" dirty="0">
                <a:latin typeface="LM Sans 10"/>
                <a:cs typeface="LM Sans 10"/>
              </a:rPr>
              <a:t>Shweta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Nikam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LM Sans 10"/>
              <a:cs typeface="LM Sans 10"/>
            </a:endParaRPr>
          </a:p>
          <a:p>
            <a:pPr algn="ctr">
              <a:lnSpc>
                <a:spcPts val="955"/>
              </a:lnSpc>
            </a:pPr>
            <a:r>
              <a:rPr sz="800" b="1" spc="-5" dirty="0">
                <a:latin typeface="LM Sans 10"/>
                <a:cs typeface="LM Sans 10"/>
              </a:rPr>
              <a:t>Guided</a:t>
            </a:r>
            <a:r>
              <a:rPr sz="800" b="1" spc="-10" dirty="0">
                <a:latin typeface="LM Sans 10"/>
                <a:cs typeface="LM Sans 10"/>
              </a:rPr>
              <a:t> by:</a:t>
            </a:r>
            <a:endParaRPr sz="800">
              <a:latin typeface="LM Sans 10"/>
              <a:cs typeface="LM Sans 10"/>
            </a:endParaRPr>
          </a:p>
          <a:p>
            <a:pPr algn="ctr">
              <a:lnSpc>
                <a:spcPts val="955"/>
              </a:lnSpc>
            </a:pPr>
            <a:r>
              <a:rPr sz="800" b="1" spc="-5" dirty="0">
                <a:latin typeface="LM Sans 10"/>
                <a:cs typeface="LM Sans 10"/>
              </a:rPr>
              <a:t>PROF. SONALI BODEKAR</a:t>
            </a:r>
            <a:r>
              <a:rPr sz="800" b="1" spc="-45" dirty="0">
                <a:latin typeface="LM Sans 10"/>
                <a:cs typeface="LM Sans 10"/>
              </a:rPr>
              <a:t> </a:t>
            </a:r>
            <a:r>
              <a:rPr sz="800" b="1" spc="-5" dirty="0">
                <a:latin typeface="LM Sans 10"/>
                <a:cs typeface="LM Sans 10"/>
              </a:rPr>
              <a:t>KALE</a:t>
            </a:r>
            <a:endParaRPr sz="80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5" name="object 5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046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20" dirty="0">
                <a:solidFill>
                  <a:srgbClr val="FFFFFF"/>
                </a:solidFill>
                <a:latin typeface="LM Sans 12"/>
                <a:cs typeface="LM Sans 12"/>
              </a:rPr>
              <a:t>Local </a:t>
            </a:r>
            <a:r>
              <a:rPr sz="1400" b="0" spc="5" dirty="0">
                <a:solidFill>
                  <a:srgbClr val="FFFFFF"/>
                </a:solidFill>
                <a:latin typeface="LM Sans 12"/>
                <a:cs typeface="LM Sans 12"/>
              </a:rPr>
              <a:t>Binary Pattern </a:t>
            </a:r>
            <a:r>
              <a:rPr sz="1400" b="0" spc="15" dirty="0">
                <a:solidFill>
                  <a:srgbClr val="FFFFFF"/>
                </a:solidFill>
                <a:latin typeface="LM Sans 12"/>
                <a:cs typeface="LM Sans 12"/>
              </a:rPr>
              <a:t>Histogram</a:t>
            </a:r>
            <a:r>
              <a:rPr sz="1400" b="0" spc="-2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b="0" spc="15" dirty="0">
                <a:solidFill>
                  <a:srgbClr val="FFFFFF"/>
                </a:solidFill>
                <a:latin typeface="LM Sans 12"/>
                <a:cs typeface="LM Sans 12"/>
              </a:rPr>
              <a:t>(LBPH)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48522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337902"/>
            <a:ext cx="3623945" cy="13163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000" dirty="0">
                <a:latin typeface="LM Sans 10"/>
                <a:cs typeface="LM Sans 10"/>
              </a:rPr>
              <a:t>Local </a:t>
            </a:r>
            <a:r>
              <a:rPr sz="1000" spc="-10" dirty="0">
                <a:latin typeface="LM Sans 10"/>
                <a:cs typeface="LM Sans 10"/>
              </a:rPr>
              <a:t>binary </a:t>
            </a:r>
            <a:r>
              <a:rPr sz="1000" spc="-5" dirty="0">
                <a:latin typeface="LM Sans 10"/>
                <a:cs typeface="LM Sans 10"/>
              </a:rPr>
              <a:t>pattern histogram is used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face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recognition.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1000" spc="-10" dirty="0">
                <a:latin typeface="LM Sans 10"/>
                <a:cs typeface="LM Sans 10"/>
              </a:rPr>
              <a:t>Compares </a:t>
            </a:r>
            <a:r>
              <a:rPr sz="1000" spc="-5" dirty="0">
                <a:latin typeface="LM Sans 10"/>
                <a:cs typeface="LM Sans 10"/>
              </a:rPr>
              <a:t>the central pixel with neighbouring pixels, if neighbouring  pixels value is </a:t>
            </a:r>
            <a:r>
              <a:rPr sz="1000" spc="-15" dirty="0">
                <a:latin typeface="LM Sans 10"/>
                <a:cs typeface="LM Sans 10"/>
              </a:rPr>
              <a:t>lower </a:t>
            </a:r>
            <a:r>
              <a:rPr sz="1000" spc="-5" dirty="0">
                <a:latin typeface="LM Sans 10"/>
                <a:cs typeface="LM Sans 10"/>
              </a:rPr>
              <a:t>than central pixels its value it is going to </a:t>
            </a:r>
            <a:r>
              <a:rPr sz="1000" spc="10" dirty="0">
                <a:latin typeface="LM Sans 10"/>
                <a:cs typeface="LM Sans 10"/>
              </a:rPr>
              <a:t>be  </a:t>
            </a:r>
            <a:r>
              <a:rPr sz="1000" spc="-5" dirty="0">
                <a:latin typeface="LM Sans 10"/>
                <a:cs typeface="LM Sans 10"/>
              </a:rPr>
              <a:t>written as 0 and if value is greater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5" dirty="0">
                <a:latin typeface="LM Sans 10"/>
                <a:cs typeface="LM Sans 10"/>
              </a:rPr>
              <a:t>equal to central pixel then  value will </a:t>
            </a:r>
            <a:r>
              <a:rPr sz="1000" spc="10" dirty="0">
                <a:latin typeface="LM Sans 10"/>
                <a:cs typeface="LM Sans 10"/>
              </a:rPr>
              <a:t>be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1.</a:t>
            </a:r>
            <a:endParaRPr sz="1000">
              <a:latin typeface="LM Sans 10"/>
              <a:cs typeface="LM Sans 10"/>
            </a:endParaRPr>
          </a:p>
          <a:p>
            <a:pPr marL="12700" marR="82550">
              <a:lnSpc>
                <a:spcPct val="100000"/>
              </a:lnSpc>
              <a:spcBef>
                <a:spcPts val="580"/>
              </a:spcBef>
            </a:pP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binary </a:t>
            </a:r>
            <a:r>
              <a:rPr sz="1000" spc="-5" dirty="0">
                <a:latin typeface="LM Sans 10"/>
                <a:cs typeface="LM Sans 10"/>
              </a:rPr>
              <a:t>patterns </a:t>
            </a:r>
            <a:r>
              <a:rPr sz="1000" spc="-15" dirty="0">
                <a:latin typeface="LM Sans 10"/>
                <a:cs typeface="LM Sans 10"/>
              </a:rPr>
              <a:t>you </a:t>
            </a:r>
            <a:r>
              <a:rPr sz="1000" spc="-5" dirty="0">
                <a:latin typeface="LM Sans 10"/>
                <a:cs typeface="LM Sans 10"/>
              </a:rPr>
              <a:t>can convert them in decimal patterns and  these decimal patterns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plotted on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histograms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551" y="71297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551" y="139621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5309" y="1852678"/>
            <a:ext cx="3504457" cy="87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1271" y="2812902"/>
            <a:ext cx="12833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LBPH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Operation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0" name="object 10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176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15" dirty="0">
                <a:solidFill>
                  <a:srgbClr val="FFFFFF"/>
                </a:solidFill>
                <a:latin typeface="LM Sans 12"/>
                <a:cs typeface="LM Sans 12"/>
              </a:rPr>
              <a:t>Implementation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18825"/>
            <a:ext cx="34207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Below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the important </a:t>
            </a:r>
            <a:r>
              <a:rPr sz="1000" spc="-10" dirty="0">
                <a:latin typeface="LM Sans 10"/>
                <a:cs typeface="LM Sans 10"/>
              </a:rPr>
              <a:t>python </a:t>
            </a:r>
            <a:r>
              <a:rPr sz="1000" dirty="0">
                <a:latin typeface="LM Sans 10"/>
                <a:cs typeface="LM Sans 10"/>
              </a:rPr>
              <a:t>codes </a:t>
            </a:r>
            <a:r>
              <a:rPr sz="1000" spc="-5" dirty="0">
                <a:latin typeface="LM Sans 10"/>
                <a:cs typeface="LM Sans 10"/>
              </a:rPr>
              <a:t>which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core </a:t>
            </a:r>
            <a:r>
              <a:rPr sz="1000" spc="-5" dirty="0">
                <a:latin typeface="LM Sans 10"/>
                <a:cs typeface="LM Sans 10"/>
              </a:rPr>
              <a:t>of our  implementation: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4469" y="1143974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8713" y="113104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5212" y="1235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1098402"/>
            <a:ext cx="34391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Check camera.py: </a:t>
            </a:r>
            <a:r>
              <a:rPr sz="1000" spc="-50" dirty="0">
                <a:latin typeface="LM Sans 10"/>
                <a:cs typeface="LM Sans 10"/>
              </a:rPr>
              <a:t>To </a:t>
            </a:r>
            <a:r>
              <a:rPr sz="1000" spc="-5" dirty="0">
                <a:latin typeface="LM Sans 10"/>
                <a:cs typeface="LM Sans 10"/>
              </a:rPr>
              <a:t>check whether the face is getting detected  properly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4469" y="1523552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8713" y="151061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2215" y="161467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95" y="1402061"/>
            <a:ext cx="3288665" cy="116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0"/>
              </a:spcBef>
            </a:pPr>
            <a:r>
              <a:rPr sz="1000" spc="-10" dirty="0">
                <a:latin typeface="LM Sans 10"/>
                <a:cs typeface="LM Sans 10"/>
              </a:rPr>
              <a:t>Capture Image.py: </a:t>
            </a:r>
            <a:r>
              <a:rPr sz="1000" spc="-5" dirty="0">
                <a:latin typeface="LM Sans 10"/>
                <a:cs typeface="LM Sans 10"/>
              </a:rPr>
              <a:t>This will capture the images of the </a:t>
            </a:r>
            <a:r>
              <a:rPr sz="1000" dirty="0">
                <a:latin typeface="LM Sans 10"/>
                <a:cs typeface="LM Sans 10"/>
              </a:rPr>
              <a:t>person  </a:t>
            </a:r>
            <a:r>
              <a:rPr sz="1000" spc="-20" dirty="0">
                <a:latin typeface="LM Sans 10"/>
                <a:cs typeface="LM Sans 10"/>
              </a:rPr>
              <a:t>Train.py: Train </a:t>
            </a:r>
            <a:r>
              <a:rPr sz="1000" spc="-5" dirty="0">
                <a:latin typeface="LM Sans 10"/>
                <a:cs typeface="LM Sans 10"/>
              </a:rPr>
              <a:t>the captured images and </a:t>
            </a:r>
            <a:r>
              <a:rPr sz="1000" spc="-20" dirty="0">
                <a:latin typeface="LM Sans 10"/>
                <a:cs typeface="LM Sans 10"/>
              </a:rPr>
              <a:t>work </a:t>
            </a:r>
            <a:r>
              <a:rPr sz="1000" spc="-5" dirty="0">
                <a:latin typeface="LM Sans 10"/>
                <a:cs typeface="LM Sans 10"/>
              </a:rPr>
              <a:t>on</a:t>
            </a:r>
            <a:r>
              <a:rPr sz="1000" spc="-1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datasets.</a:t>
            </a:r>
            <a:endParaRPr sz="1000">
              <a:latin typeface="LM Sans 10"/>
              <a:cs typeface="LM Sans 10"/>
            </a:endParaRPr>
          </a:p>
          <a:p>
            <a:pPr marL="12700" marR="663575">
              <a:lnSpc>
                <a:spcPct val="149400"/>
              </a:lnSpc>
            </a:pPr>
            <a:r>
              <a:rPr sz="1000" spc="-5" dirty="0">
                <a:latin typeface="LM Sans 10"/>
                <a:cs typeface="LM Sans 10"/>
              </a:rPr>
              <a:t>Recognize.py: </a:t>
            </a:r>
            <a:r>
              <a:rPr sz="1000" spc="-50" dirty="0">
                <a:latin typeface="LM Sans 10"/>
                <a:cs typeface="LM Sans 10"/>
              </a:rPr>
              <a:t>To </a:t>
            </a:r>
            <a:r>
              <a:rPr sz="1000" spc="-5" dirty="0">
                <a:latin typeface="LM Sans 10"/>
                <a:cs typeface="LM Sans 10"/>
              </a:rPr>
              <a:t>recognize and </a:t>
            </a:r>
            <a:r>
              <a:rPr sz="1000" spc="-15" dirty="0">
                <a:latin typeface="LM Sans 10"/>
                <a:cs typeface="LM Sans 10"/>
              </a:rPr>
              <a:t>mark </a:t>
            </a:r>
            <a:r>
              <a:rPr sz="1000" spc="-5" dirty="0">
                <a:latin typeface="LM Sans 10"/>
                <a:cs typeface="LM Sans 10"/>
              </a:rPr>
              <a:t>attendance  automail.py: </a:t>
            </a:r>
            <a:r>
              <a:rPr sz="1000" spc="-50" dirty="0">
                <a:latin typeface="LM Sans 10"/>
                <a:cs typeface="LM Sans 10"/>
              </a:rPr>
              <a:t>To </a:t>
            </a:r>
            <a:r>
              <a:rPr sz="1000" spc="-5" dirty="0">
                <a:latin typeface="LM Sans 10"/>
                <a:cs typeface="LM Sans 10"/>
              </a:rPr>
              <a:t>send mail to a </a:t>
            </a:r>
            <a:r>
              <a:rPr sz="1000" dirty="0">
                <a:latin typeface="LM Sans 10"/>
                <a:cs typeface="LM Sans 10"/>
              </a:rPr>
              <a:t>specific </a:t>
            </a:r>
            <a:r>
              <a:rPr sz="1000" spc="-5" dirty="0">
                <a:latin typeface="LM Sans 10"/>
                <a:cs typeface="LM Sans 10"/>
              </a:rPr>
              <a:t>mail id.  </a:t>
            </a:r>
            <a:r>
              <a:rPr sz="1000" spc="-10" dirty="0">
                <a:latin typeface="LM Sans 10"/>
                <a:cs typeface="LM Sans 10"/>
              </a:rPr>
              <a:t>main.py: </a:t>
            </a:r>
            <a:r>
              <a:rPr sz="1000" spc="-5" dirty="0">
                <a:latin typeface="LM Sans 10"/>
                <a:cs typeface="LM Sans 10"/>
              </a:rPr>
              <a:t>Main </a:t>
            </a:r>
            <a:r>
              <a:rPr sz="1000" spc="-10" dirty="0">
                <a:latin typeface="LM Sans 10"/>
                <a:cs typeface="LM Sans 10"/>
              </a:rPr>
              <a:t>program </a:t>
            </a:r>
            <a:r>
              <a:rPr sz="1000" spc="-5" dirty="0">
                <a:latin typeface="LM Sans 10"/>
                <a:cs typeface="LM Sans 10"/>
              </a:rPr>
              <a:t>file to run the</a:t>
            </a:r>
            <a:r>
              <a:rPr sz="1000" spc="-19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program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4469" y="1751301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8713" y="173836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3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4469" y="1979037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8713" y="196611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4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4469" y="2206787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8713" y="219386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5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4469" y="2434536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8713" y="242160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6</a:t>
            </a:r>
            <a:endParaRPr sz="600">
              <a:latin typeface="LM Sans 8"/>
              <a:cs typeface="LM Sans 8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21" name="object 21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118" y="18978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1254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check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camera.py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208" y="459576"/>
            <a:ext cx="3657600" cy="228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2694" y="2801206"/>
            <a:ext cx="1680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Code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Detecting </a:t>
            </a:r>
            <a:r>
              <a:rPr sz="1000" spc="-10" dirty="0">
                <a:latin typeface="LM Sans 10"/>
                <a:cs typeface="LM Sans 10"/>
              </a:rPr>
              <a:t>Face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7" name="object 7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118" y="18978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1254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check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camera.py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2408" y="459582"/>
            <a:ext cx="2743232" cy="2286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7751" y="2801218"/>
            <a:ext cx="1730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Face Detected </a:t>
            </a:r>
            <a:r>
              <a:rPr sz="1000" spc="-20" dirty="0">
                <a:latin typeface="LM Sans 10"/>
                <a:cs typeface="LM Sans 10"/>
              </a:rPr>
              <a:t>by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camera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7" name="object 7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237" y="18978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1303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capture</a:t>
            </a:r>
            <a:r>
              <a:rPr sz="1400" spc="-1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Image.py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946" y="1082123"/>
            <a:ext cx="2286061" cy="914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246" y="2052172"/>
            <a:ext cx="176148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10" dirty="0">
                <a:latin typeface="LM Sans 10"/>
                <a:cs typeface="LM Sans 10"/>
              </a:rPr>
              <a:t>Taking </a:t>
            </a:r>
            <a:r>
              <a:rPr sz="1000" spc="-5" dirty="0">
                <a:latin typeface="LM Sans 10"/>
                <a:cs typeface="LM Sans 10"/>
              </a:rPr>
              <a:t>Student Details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as  input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23718" y="472252"/>
            <a:ext cx="2011647" cy="2286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32442" y="2813906"/>
            <a:ext cx="1317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Capturing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Images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9" name="object 9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237" y="18978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1303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capture</a:t>
            </a:r>
            <a:r>
              <a:rPr sz="1400" spc="-1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Image.py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03122"/>
            <a:ext cx="2263470" cy="1075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7068" y="769442"/>
            <a:ext cx="1950720" cy="1543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9758" y="2052580"/>
            <a:ext cx="4191000" cy="49275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10" dirty="0">
                <a:latin typeface="LM Sans 10"/>
                <a:cs typeface="LM Sans 10"/>
              </a:rPr>
              <a:t>Taking </a:t>
            </a:r>
            <a:r>
              <a:rPr sz="1000" spc="-5" dirty="0">
                <a:latin typeface="LM Sans 10"/>
                <a:cs typeface="LM Sans 10"/>
              </a:rPr>
              <a:t>Student Details</a:t>
            </a:r>
            <a:endParaRPr sz="1000">
              <a:latin typeface="LM Sans 10"/>
              <a:cs typeface="LM Sans 10"/>
            </a:endParaRPr>
          </a:p>
          <a:p>
            <a:pPr marL="2144395">
              <a:lnSpc>
                <a:spcPct val="100000"/>
              </a:lnSpc>
              <a:spcBef>
                <a:spcPts val="640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Capturing Images of the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person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237" y="18978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303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10" dirty="0">
                <a:solidFill>
                  <a:srgbClr val="FFFFFF"/>
                </a:solidFill>
                <a:latin typeface="LM Sans 12"/>
                <a:cs typeface="LM Sans 12"/>
              </a:rPr>
              <a:t>capture</a:t>
            </a:r>
            <a:r>
              <a:rPr sz="1400" b="0" spc="-1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b="0" spc="10" dirty="0">
                <a:solidFill>
                  <a:srgbClr val="FFFFFF"/>
                </a:solidFill>
                <a:latin typeface="LM Sans 12"/>
                <a:cs typeface="LM Sans 12"/>
              </a:rPr>
              <a:t>Image.py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43" y="859574"/>
            <a:ext cx="1950720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246" y="2081065"/>
            <a:ext cx="16929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Student Details saved to  excel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sheet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7015" y="939584"/>
            <a:ext cx="1950720" cy="1005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1018" y="2001055"/>
            <a:ext cx="16706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Capturing Images of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the  </a:t>
            </a:r>
            <a:r>
              <a:rPr sz="1000" dirty="0">
                <a:latin typeface="LM Sans 10"/>
                <a:cs typeface="LM Sans 10"/>
              </a:rPr>
              <a:t>person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9" name="object 9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109" y="18978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1094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train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Image.py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094" y="436779"/>
            <a:ext cx="3657820" cy="22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1983" y="2778511"/>
            <a:ext cx="1482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Code to </a:t>
            </a:r>
            <a:r>
              <a:rPr sz="1000" spc="-20" dirty="0">
                <a:latin typeface="LM Sans 10"/>
                <a:cs typeface="LM Sans 10"/>
              </a:rPr>
              <a:t>Train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image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7" name="object 7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109" y="18978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62" y="0"/>
            <a:ext cx="1088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 image.py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208" y="436768"/>
            <a:ext cx="3657600" cy="2286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7103" y="2778511"/>
            <a:ext cx="1231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10" dirty="0">
                <a:latin typeface="LM Sans 10"/>
                <a:cs typeface="LM Sans 10"/>
              </a:rPr>
              <a:t>Training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Images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7" name="object 7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9315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recognize.</a:t>
            </a:r>
            <a:r>
              <a:rPr sz="1400" spc="-25" dirty="0">
                <a:solidFill>
                  <a:srgbClr val="FFFFFF"/>
                </a:solidFill>
                <a:latin typeface="LM Sans 12"/>
                <a:cs typeface="LM Sans 12"/>
              </a:rPr>
              <a:t>p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106" y="436740"/>
            <a:ext cx="3657823" cy="2286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7675" y="2778561"/>
            <a:ext cx="2131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Function to recognize the</a:t>
            </a:r>
            <a:r>
              <a:rPr sz="1000" spc="-3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person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6" name="object 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8662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-5" dirty="0">
                <a:solidFill>
                  <a:srgbClr val="FFFFFF"/>
                </a:solidFill>
                <a:latin typeface="LM Sans 12"/>
                <a:cs typeface="LM Sans 12"/>
              </a:rPr>
              <a:t>TABLE </a:t>
            </a:r>
            <a:r>
              <a:rPr sz="1400" b="0" spc="20" dirty="0">
                <a:solidFill>
                  <a:srgbClr val="FFFFFF"/>
                </a:solidFill>
                <a:latin typeface="LM Sans 12"/>
                <a:cs typeface="LM Sans 12"/>
              </a:rPr>
              <a:t>OF</a:t>
            </a:r>
            <a:r>
              <a:rPr sz="1400" b="0" spc="-4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b="0" spc="15" dirty="0">
                <a:solidFill>
                  <a:srgbClr val="FFFFFF"/>
                </a:solidFill>
                <a:latin typeface="LM Sans 12"/>
                <a:cs typeface="LM Sans 12"/>
              </a:rPr>
              <a:t>CONTENTS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3229" y="799830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7474" y="78689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703352"/>
            <a:ext cx="2366455" cy="195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5700">
              <a:lnSpc>
                <a:spcPct val="117600"/>
              </a:lnSpc>
              <a:spcBef>
                <a:spcPts val="100"/>
              </a:spcBef>
            </a:pPr>
            <a:r>
              <a:rPr sz="1200" dirty="0">
                <a:latin typeface="LM Sans 12"/>
                <a:cs typeface="LM Sans 12"/>
              </a:rPr>
              <a:t>Introduction  </a:t>
            </a:r>
            <a:r>
              <a:rPr sz="1200" spc="-5" dirty="0">
                <a:latin typeface="LM Sans 12"/>
                <a:cs typeface="LM Sans 12"/>
              </a:rPr>
              <a:t>Literature</a:t>
            </a:r>
            <a:r>
              <a:rPr sz="1200" spc="-6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Survey  Existing System  </a:t>
            </a:r>
            <a:r>
              <a:rPr sz="1200" dirty="0">
                <a:latin typeface="LM Sans 12"/>
                <a:cs typeface="LM Sans 12"/>
              </a:rPr>
              <a:t>Proposed</a:t>
            </a:r>
            <a:r>
              <a:rPr sz="1200" spc="-8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System  Implementation</a:t>
            </a:r>
            <a:endParaRPr sz="1200" dirty="0">
              <a:latin typeface="LM Sans 12"/>
              <a:cs typeface="LM Sans 12"/>
            </a:endParaRPr>
          </a:p>
          <a:p>
            <a:pPr marL="12700" marR="5080">
              <a:lnSpc>
                <a:spcPct val="117600"/>
              </a:lnSpc>
            </a:pPr>
            <a:r>
              <a:rPr sz="1200" spc="-20" dirty="0">
                <a:latin typeface="LM Sans 12"/>
                <a:cs typeface="LM Sans 12"/>
              </a:rPr>
              <a:t>Hardware </a:t>
            </a:r>
            <a:r>
              <a:rPr sz="1200" spc="-5" dirty="0">
                <a:latin typeface="LM Sans 12"/>
                <a:cs typeface="LM Sans 12"/>
              </a:rPr>
              <a:t>and </a:t>
            </a:r>
            <a:r>
              <a:rPr sz="1200" spc="-20" dirty="0">
                <a:latin typeface="LM Sans 12"/>
                <a:cs typeface="LM Sans 12"/>
              </a:rPr>
              <a:t>Software </a:t>
            </a:r>
            <a:r>
              <a:rPr sz="1200" spc="-5" dirty="0">
                <a:latin typeface="LM Sans 12"/>
                <a:cs typeface="LM Sans 12"/>
              </a:rPr>
              <a:t>requirement  </a:t>
            </a:r>
            <a:r>
              <a:rPr sz="1200" spc="-10" dirty="0">
                <a:latin typeface="LM Sans 12"/>
                <a:cs typeface="LM Sans 12"/>
              </a:rPr>
              <a:t>Future </a:t>
            </a:r>
            <a:r>
              <a:rPr sz="1200" dirty="0">
                <a:latin typeface="LM Sans 12"/>
                <a:cs typeface="LM Sans 12"/>
              </a:rPr>
              <a:t>Scope</a:t>
            </a:r>
          </a:p>
          <a:p>
            <a:pPr marL="12700" marR="1559560">
              <a:lnSpc>
                <a:spcPct val="117600"/>
              </a:lnSpc>
            </a:pPr>
            <a:r>
              <a:rPr sz="1200" spc="-10" dirty="0">
                <a:latin typeface="LM Sans 12"/>
                <a:cs typeface="LM Sans 12"/>
              </a:rPr>
              <a:t>Conclusion  </a:t>
            </a:r>
            <a:r>
              <a:rPr sz="1200" spc="-5" dirty="0">
                <a:latin typeface="LM Sans 12"/>
                <a:cs typeface="LM Sans 12"/>
              </a:rPr>
              <a:t>References</a:t>
            </a:r>
            <a:endParaRPr sz="1200" dirty="0">
              <a:latin typeface="LM Sans 12"/>
              <a:cs typeface="LM Sans 1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3229" y="1014917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7474" y="100198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3229" y="1230017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7474" y="121708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3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3229" y="1445104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7474" y="143217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4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3229" y="1660204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7474" y="164727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5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3229" y="1875291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7474" y="186235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6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3229" y="2090391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7474" y="207745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7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3229" y="2305478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7474" y="229254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8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3229" y="2520578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7474" y="250764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9</a:t>
            </a:r>
            <a:endParaRPr sz="600">
              <a:latin typeface="LM Sans 8"/>
              <a:cs typeface="LM Sans 8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23" name="object 23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9315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recognize.</a:t>
            </a:r>
            <a:r>
              <a:rPr sz="1400" spc="-25" dirty="0">
                <a:solidFill>
                  <a:srgbClr val="FFFFFF"/>
                </a:solidFill>
                <a:latin typeface="LM Sans 12"/>
                <a:cs typeface="LM Sans 12"/>
              </a:rPr>
              <a:t>p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775" y="809663"/>
            <a:ext cx="1819656" cy="1442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668" y="2307760"/>
            <a:ext cx="1612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Recognising the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person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0929" y="886917"/>
            <a:ext cx="1802892" cy="1136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1018" y="2078690"/>
            <a:ext cx="191388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Student </a:t>
            </a:r>
            <a:r>
              <a:rPr sz="1000" spc="-10" dirty="0">
                <a:latin typeface="LM Sans 10"/>
                <a:cs typeface="LM Sans 10"/>
              </a:rPr>
              <a:t>Attendance </a:t>
            </a:r>
            <a:r>
              <a:rPr sz="1000" spc="-5" dirty="0">
                <a:latin typeface="LM Sans 10"/>
                <a:cs typeface="LM Sans 10"/>
              </a:rPr>
              <a:t>saved in  Excel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sheet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884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automail.</a:t>
            </a:r>
            <a:r>
              <a:rPr sz="1400" spc="-25" dirty="0">
                <a:solidFill>
                  <a:srgbClr val="FFFFFF"/>
                </a:solidFill>
                <a:latin typeface="LM Sans 12"/>
                <a:cs typeface="LM Sans 12"/>
              </a:rPr>
              <a:t>p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183" y="436735"/>
            <a:ext cx="3657629" cy="2286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3480" y="2778549"/>
            <a:ext cx="2219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Code to mail the attendance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sheet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6" name="object 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884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automail.</a:t>
            </a:r>
            <a:r>
              <a:rPr sz="1400" spc="-25" dirty="0">
                <a:solidFill>
                  <a:srgbClr val="FFFFFF"/>
                </a:solidFill>
                <a:latin typeface="LM Sans 12"/>
                <a:cs typeface="LM Sans 12"/>
              </a:rPr>
              <a:t>p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998" y="752694"/>
            <a:ext cx="3436032" cy="1419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6403" y="2394412"/>
            <a:ext cx="1873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Sheet mailed to the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receiver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6" name="object 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6032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main.py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9156" y="310070"/>
            <a:ext cx="4118610" cy="2691765"/>
            <a:chOff x="209156" y="310070"/>
            <a:chExt cx="4118610" cy="2691765"/>
          </a:xfrm>
        </p:grpSpPr>
        <p:sp>
          <p:nvSpPr>
            <p:cNvPr id="4" name="object 4"/>
            <p:cNvSpPr/>
            <p:nvPr/>
          </p:nvSpPr>
          <p:spPr>
            <a:xfrm>
              <a:off x="209156" y="310070"/>
              <a:ext cx="1822704" cy="2691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47391" y="517880"/>
              <a:ext cx="1680209" cy="22758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180" y="2793435"/>
            <a:ext cx="4060825" cy="4413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27605">
              <a:lnSpc>
                <a:spcPct val="100000"/>
              </a:lnSpc>
              <a:spcBef>
                <a:spcPts val="53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Calling all the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functions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Creating User main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menu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6032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main.py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8408" y="838060"/>
            <a:ext cx="3251200" cy="133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5399" y="2233528"/>
            <a:ext cx="1275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User Main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Menu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6" name="object 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74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dirty="0">
                <a:solidFill>
                  <a:srgbClr val="FFFFFF"/>
                </a:solidFill>
                <a:latin typeface="LM Sans 12"/>
                <a:cs typeface="LM Sans 12"/>
              </a:rPr>
              <a:t>Hardware </a:t>
            </a:r>
            <a:r>
              <a:rPr sz="1400" b="0" spc="15" dirty="0">
                <a:solidFill>
                  <a:srgbClr val="FFFFFF"/>
                </a:solidFill>
                <a:latin typeface="LM Sans 12"/>
                <a:cs typeface="LM Sans 12"/>
              </a:rPr>
              <a:t>and </a:t>
            </a:r>
            <a:r>
              <a:rPr sz="1400" b="0" spc="-5" dirty="0">
                <a:solidFill>
                  <a:srgbClr val="FFFFFF"/>
                </a:solidFill>
                <a:latin typeface="LM Sans 12"/>
                <a:cs typeface="LM Sans 12"/>
              </a:rPr>
              <a:t>Software</a:t>
            </a:r>
            <a:r>
              <a:rPr sz="1400" b="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b="0" spc="15" dirty="0">
                <a:solidFill>
                  <a:srgbClr val="FFFFFF"/>
                </a:solidFill>
                <a:latin typeface="LM Sans 12"/>
                <a:cs typeface="LM Sans 12"/>
              </a:rPr>
              <a:t>Requirement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47768"/>
            <a:ext cx="2234565" cy="1875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b="1" spc="-15" dirty="0">
                <a:latin typeface="LM Sans 10"/>
                <a:cs typeface="LM Sans 10"/>
              </a:rPr>
              <a:t>Hardware</a:t>
            </a:r>
            <a:r>
              <a:rPr sz="1000" b="1" spc="-10" dirty="0">
                <a:latin typeface="LM Sans 10"/>
                <a:cs typeface="LM Sans 10"/>
              </a:rPr>
              <a:t> </a:t>
            </a:r>
            <a:r>
              <a:rPr sz="1000" b="1" spc="-5" dirty="0">
                <a:latin typeface="LM Sans 10"/>
                <a:cs typeface="LM Sans 10"/>
              </a:rPr>
              <a:t>Requirement: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200"/>
              </a:lnSpc>
            </a:pPr>
            <a:r>
              <a:rPr sz="1000" spc="-15" dirty="0">
                <a:latin typeface="LM Sans 10"/>
                <a:cs typeface="LM Sans 10"/>
              </a:rPr>
              <a:t>Web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Camera</a:t>
            </a:r>
            <a:endParaRPr sz="10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LM Sans 10"/>
              <a:cs typeface="LM Sans 10"/>
            </a:endParaRPr>
          </a:p>
          <a:p>
            <a:pPr marL="12700">
              <a:lnSpc>
                <a:spcPts val="1200"/>
              </a:lnSpc>
              <a:spcBef>
                <a:spcPts val="5"/>
              </a:spcBef>
            </a:pPr>
            <a:r>
              <a:rPr sz="1000" b="1" spc="-15" dirty="0">
                <a:latin typeface="LM Sans 10"/>
                <a:cs typeface="LM Sans 10"/>
              </a:rPr>
              <a:t>Software</a:t>
            </a:r>
            <a:r>
              <a:rPr sz="1000" b="1" spc="-10" dirty="0">
                <a:latin typeface="LM Sans 10"/>
                <a:cs typeface="LM Sans 10"/>
              </a:rPr>
              <a:t> </a:t>
            </a:r>
            <a:r>
              <a:rPr sz="1000" b="1" spc="-5" dirty="0">
                <a:latin typeface="LM Sans 10"/>
                <a:cs typeface="LM Sans 10"/>
              </a:rPr>
              <a:t>Requirement: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LM Sans 10"/>
                <a:cs typeface="LM Sans 10"/>
              </a:rPr>
              <a:t>Operating </a:t>
            </a:r>
            <a:r>
              <a:rPr sz="1000" spc="-5" dirty="0">
                <a:latin typeface="LM Sans 10"/>
                <a:cs typeface="LM Sans 10"/>
              </a:rPr>
              <a:t>System : </a:t>
            </a:r>
            <a:r>
              <a:rPr sz="1000" spc="-10" dirty="0">
                <a:latin typeface="LM Sans 10"/>
                <a:cs typeface="LM Sans 10"/>
              </a:rPr>
              <a:t>Windows </a:t>
            </a:r>
            <a:r>
              <a:rPr sz="1000" spc="-5" dirty="0">
                <a:latin typeface="LM Sans 10"/>
                <a:cs typeface="LM Sans 10"/>
              </a:rPr>
              <a:t>7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5" dirty="0">
                <a:latin typeface="LM Sans 10"/>
                <a:cs typeface="LM Sans 10"/>
              </a:rPr>
              <a:t>higher.  </a:t>
            </a:r>
            <a:r>
              <a:rPr sz="1000" spc="-15" dirty="0">
                <a:latin typeface="LM Sans 10"/>
                <a:cs typeface="LM Sans 10"/>
              </a:rPr>
              <a:t>Software </a:t>
            </a:r>
            <a:r>
              <a:rPr sz="1000" spc="-5" dirty="0">
                <a:latin typeface="LM Sans 10"/>
                <a:cs typeface="LM Sans 10"/>
              </a:rPr>
              <a:t>: Visual Studio 2019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5" dirty="0">
                <a:latin typeface="LM Sans 10"/>
                <a:cs typeface="LM Sans 10"/>
              </a:rPr>
              <a:t>higher.  Python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3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LM Sans 10"/>
                <a:cs typeface="LM Sans 10"/>
              </a:rPr>
              <a:t>OpenCV</a:t>
            </a:r>
            <a:endParaRPr sz="1000">
              <a:latin typeface="LM Sans 10"/>
              <a:cs typeface="LM Sans 10"/>
            </a:endParaRPr>
          </a:p>
          <a:p>
            <a:pPr marL="12700" marR="1727200">
              <a:lnSpc>
                <a:spcPts val="1200"/>
              </a:lnSpc>
              <a:spcBef>
                <a:spcPts val="40"/>
              </a:spcBef>
            </a:pPr>
            <a:r>
              <a:rPr sz="1000" spc="-10" dirty="0">
                <a:latin typeface="LM Sans 10"/>
                <a:cs typeface="LM Sans 10"/>
              </a:rPr>
              <a:t>Pandas  Numpy  </a:t>
            </a:r>
            <a:r>
              <a:rPr sz="1000" spc="-5" dirty="0">
                <a:latin typeface="LM Sans 10"/>
                <a:cs typeface="LM Sans 10"/>
              </a:rPr>
              <a:t>Datetime  </a:t>
            </a:r>
            <a:r>
              <a:rPr sz="1000" spc="-10" dirty="0">
                <a:latin typeface="LM Sans 10"/>
                <a:cs typeface="LM Sans 10"/>
              </a:rPr>
              <a:t>Pillow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5" name="object 5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0121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5" dirty="0">
                <a:solidFill>
                  <a:srgbClr val="FFFFFF"/>
                </a:solidFill>
                <a:latin typeface="LM Sans 12"/>
                <a:cs typeface="LM Sans 12"/>
              </a:rPr>
              <a:t>Future</a:t>
            </a:r>
            <a:r>
              <a:rPr sz="1400" b="0" spc="-4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b="0" spc="20" dirty="0">
                <a:solidFill>
                  <a:srgbClr val="FFFFFF"/>
                </a:solidFill>
                <a:latin typeface="LM Sans 12"/>
                <a:cs typeface="LM Sans 12"/>
              </a:rPr>
              <a:t>Scope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99531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62394" y="713491"/>
            <a:ext cx="3885311" cy="1672759"/>
          </a:xfrm>
          <a:prstGeom prst="rect">
            <a:avLst/>
          </a:prstGeom>
        </p:spPr>
        <p:txBody>
          <a:bodyPr vert="horz" wrap="square" lIns="0" tIns="205352" rIns="0" bIns="0" rtlCol="0">
            <a:spAutoFit/>
          </a:bodyPr>
          <a:lstStyle/>
          <a:p>
            <a:pPr marL="274320" marR="45720">
              <a:lnSpc>
                <a:spcPct val="102600"/>
              </a:lnSpc>
              <a:spcBef>
                <a:spcPts val="55"/>
              </a:spcBef>
            </a:pPr>
            <a:r>
              <a:rPr sz="1100" spc="-10" dirty="0"/>
              <a:t>The </a:t>
            </a:r>
            <a:r>
              <a:rPr sz="1100" spc="-5" dirty="0"/>
              <a:t>future </a:t>
            </a:r>
            <a:r>
              <a:rPr sz="1100" spc="-25" dirty="0"/>
              <a:t>work </a:t>
            </a:r>
            <a:r>
              <a:rPr sz="1100" spc="-5" dirty="0"/>
              <a:t>is to </a:t>
            </a:r>
            <a:r>
              <a:rPr sz="1100" spc="-10" dirty="0"/>
              <a:t>improve </a:t>
            </a:r>
            <a:r>
              <a:rPr sz="1100" spc="-5" dirty="0"/>
              <a:t>the recognition rate of  </a:t>
            </a:r>
            <a:r>
              <a:rPr sz="1100" spc="-10" dirty="0"/>
              <a:t>algorithms when </a:t>
            </a:r>
            <a:r>
              <a:rPr sz="1100" spc="-5" dirty="0"/>
              <a:t>there </a:t>
            </a:r>
            <a:r>
              <a:rPr sz="1100" spc="-15" dirty="0"/>
              <a:t>are </a:t>
            </a:r>
            <a:r>
              <a:rPr sz="1100" spc="-5" dirty="0"/>
              <a:t>unintentional changes in </a:t>
            </a:r>
            <a:r>
              <a:rPr sz="1100" spc="-10" dirty="0"/>
              <a:t>a </a:t>
            </a:r>
            <a:r>
              <a:rPr sz="1100" dirty="0"/>
              <a:t>person  </a:t>
            </a:r>
            <a:r>
              <a:rPr sz="1100" spc="-15" dirty="0"/>
              <a:t>like </a:t>
            </a:r>
            <a:r>
              <a:rPr sz="1100" spc="-5" dirty="0"/>
              <a:t>using </a:t>
            </a:r>
            <a:r>
              <a:rPr sz="1100" spc="-10" dirty="0"/>
              <a:t>a </a:t>
            </a:r>
            <a:r>
              <a:rPr sz="1100" spc="-25" dirty="0"/>
              <a:t> </a:t>
            </a:r>
            <a:r>
              <a:rPr lang="en-IN" sz="1100" spc="-25" dirty="0"/>
              <a:t>scarf, </a:t>
            </a:r>
            <a:r>
              <a:rPr sz="1100" spc="-15" dirty="0"/>
              <a:t>wearing </a:t>
            </a:r>
            <a:r>
              <a:rPr sz="1100" spc="-10" dirty="0"/>
              <a:t>a mask </a:t>
            </a:r>
            <a:r>
              <a:rPr sz="1100" spc="-5" dirty="0"/>
              <a:t>as </a:t>
            </a:r>
            <a:r>
              <a:rPr sz="1100" spc="5" dirty="0"/>
              <a:t>per </a:t>
            </a:r>
            <a:r>
              <a:rPr sz="1100" spc="-5" dirty="0"/>
              <a:t>current</a:t>
            </a:r>
            <a:r>
              <a:rPr sz="1100" spc="35" dirty="0"/>
              <a:t> </a:t>
            </a:r>
            <a:r>
              <a:rPr sz="1100" spc="-10" dirty="0"/>
              <a:t>norms.</a:t>
            </a:r>
            <a:endParaRPr sz="1100" dirty="0"/>
          </a:p>
          <a:p>
            <a:pPr marL="274320" marR="210185">
              <a:lnSpc>
                <a:spcPct val="102600"/>
              </a:lnSpc>
              <a:spcBef>
                <a:spcPts val="300"/>
              </a:spcBef>
            </a:pPr>
            <a:r>
              <a:rPr sz="1100" spc="-25" dirty="0"/>
              <a:t>We </a:t>
            </a:r>
            <a:r>
              <a:rPr sz="1100" spc="-10" dirty="0"/>
              <a:t>can </a:t>
            </a:r>
            <a:r>
              <a:rPr sz="1100" spc="-5" dirty="0"/>
              <a:t>simplify the system </a:t>
            </a:r>
            <a:r>
              <a:rPr sz="1100" spc="-10" dirty="0"/>
              <a:t>and </a:t>
            </a:r>
            <a:r>
              <a:rPr sz="1100" spc="-15" dirty="0"/>
              <a:t>make </a:t>
            </a:r>
            <a:r>
              <a:rPr sz="1100" spc="-5" dirty="0"/>
              <a:t>it </a:t>
            </a:r>
            <a:r>
              <a:rPr sz="1100" spc="-15" dirty="0"/>
              <a:t>more </a:t>
            </a:r>
            <a:r>
              <a:rPr sz="1100" spc="-10" dirty="0"/>
              <a:t>efficient </a:t>
            </a:r>
            <a:r>
              <a:rPr sz="1100" spc="-20" dirty="0"/>
              <a:t>by  </a:t>
            </a:r>
            <a:r>
              <a:rPr sz="1100" spc="-5" dirty="0"/>
              <a:t>taking advantage of multiple face detection to </a:t>
            </a:r>
            <a:r>
              <a:rPr sz="1100" spc="-15" dirty="0"/>
              <a:t>mark  </a:t>
            </a:r>
            <a:r>
              <a:rPr sz="1100" spc="-5" dirty="0"/>
              <a:t>attendance of all the visible </a:t>
            </a:r>
            <a:r>
              <a:rPr sz="1100" spc="-10" dirty="0"/>
              <a:t>faces </a:t>
            </a:r>
            <a:r>
              <a:rPr sz="1100" spc="-5" dirty="0"/>
              <a:t>in </a:t>
            </a:r>
            <a:r>
              <a:rPr sz="1100" spc="-10" dirty="0"/>
              <a:t>a </a:t>
            </a:r>
            <a:r>
              <a:rPr sz="1100" spc="-5" dirty="0"/>
              <a:t>single</a:t>
            </a:r>
            <a:r>
              <a:rPr sz="1100" spc="-30" dirty="0"/>
              <a:t> </a:t>
            </a:r>
            <a:r>
              <a:rPr sz="1100" spc="-5" dirty="0"/>
              <a:t>attempt.</a:t>
            </a:r>
            <a:endParaRPr sz="1100" dirty="0"/>
          </a:p>
          <a:p>
            <a:pPr marL="274320" marR="5080">
              <a:lnSpc>
                <a:spcPct val="102600"/>
              </a:lnSpc>
              <a:spcBef>
                <a:spcPts val="300"/>
              </a:spcBef>
            </a:pPr>
            <a:r>
              <a:rPr sz="1100" spc="-5" dirty="0"/>
              <a:t>These updates will </a:t>
            </a:r>
            <a:r>
              <a:rPr sz="1100" spc="10" dirty="0"/>
              <a:t>be </a:t>
            </a:r>
            <a:r>
              <a:rPr sz="1100" spc="-5" dirty="0"/>
              <a:t>economical </a:t>
            </a:r>
            <a:r>
              <a:rPr sz="1100" spc="-10" dirty="0"/>
              <a:t>and a </a:t>
            </a:r>
            <a:r>
              <a:rPr sz="1100" spc="-15" dirty="0"/>
              <a:t>more </a:t>
            </a:r>
            <a:r>
              <a:rPr sz="1100" spc="-10" dirty="0"/>
              <a:t>efficient </a:t>
            </a:r>
            <a:r>
              <a:rPr sz="1100" spc="-5" dirty="0"/>
              <a:t>use of  face recognition </a:t>
            </a:r>
            <a:r>
              <a:rPr sz="1100" spc="-15" dirty="0"/>
              <a:t>for </a:t>
            </a:r>
            <a:r>
              <a:rPr sz="1100" spc="-5" dirty="0"/>
              <a:t>attendance </a:t>
            </a:r>
            <a:r>
              <a:rPr sz="1100" spc="-10" dirty="0"/>
              <a:t>marking.</a:t>
            </a:r>
            <a:endParaRPr sz="1100" dirty="0"/>
          </a:p>
        </p:txBody>
      </p:sp>
      <p:sp>
        <p:nvSpPr>
          <p:cNvPr id="5" name="object 5"/>
          <p:cNvSpPr/>
          <p:nvPr/>
        </p:nvSpPr>
        <p:spPr>
          <a:xfrm>
            <a:off x="502551" y="154948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551" y="210366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822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5" dirty="0">
                <a:solidFill>
                  <a:srgbClr val="FFFFFF"/>
                </a:solidFill>
                <a:latin typeface="LM Sans 12"/>
                <a:cs typeface="LM Sans 12"/>
              </a:rPr>
              <a:t>Conclusion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78491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marR="2108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aim of our </a:t>
            </a:r>
            <a:r>
              <a:rPr spc="-10" dirty="0"/>
              <a:t>project </a:t>
            </a:r>
            <a:r>
              <a:rPr spc="-5" dirty="0"/>
              <a:t>is to capture the images of the students,  recognize its features, relate it with the data to ensure their  </a:t>
            </a:r>
            <a:r>
              <a:rPr spc="-10" dirty="0"/>
              <a:t>presence </a:t>
            </a:r>
            <a:r>
              <a:rPr spc="-5" dirty="0"/>
              <a:t>and the </a:t>
            </a:r>
            <a:r>
              <a:rPr spc="-15" dirty="0"/>
              <a:t>mark </a:t>
            </a:r>
            <a:r>
              <a:rPr spc="-5" dirty="0"/>
              <a:t>attendance to the </a:t>
            </a:r>
            <a:r>
              <a:rPr spc="-10" dirty="0"/>
              <a:t>particular </a:t>
            </a:r>
            <a:r>
              <a:rPr spc="-5" dirty="0"/>
              <a:t>student to  maintain the</a:t>
            </a:r>
            <a:r>
              <a:rPr spc="-10" dirty="0"/>
              <a:t> record</a:t>
            </a:r>
          </a:p>
          <a:p>
            <a:pPr marL="274320" marR="5080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This system is designed to minimize the human </a:t>
            </a:r>
            <a:r>
              <a:rPr spc="-15" dirty="0"/>
              <a:t>effort for </a:t>
            </a:r>
            <a:r>
              <a:rPr spc="-5" dirty="0"/>
              <a:t>taking the  attendance manually that </a:t>
            </a:r>
            <a:r>
              <a:rPr spc="-10" dirty="0"/>
              <a:t>takes </a:t>
            </a:r>
            <a:r>
              <a:rPr spc="-5" dirty="0"/>
              <a:t>place in every college, the system  not only resolves troubles that exist in the old </a:t>
            </a:r>
            <a:r>
              <a:rPr dirty="0"/>
              <a:t>model </a:t>
            </a:r>
            <a:r>
              <a:rPr spc="-5" dirty="0"/>
              <a:t>but also  </a:t>
            </a:r>
            <a:r>
              <a:rPr spc="-10" dirty="0"/>
              <a:t>provides </a:t>
            </a:r>
            <a:r>
              <a:rPr spc="-5" dirty="0"/>
              <a:t>convenience to the user to access the information collected  </a:t>
            </a:r>
            <a:r>
              <a:rPr spc="-20" dirty="0"/>
              <a:t>by </a:t>
            </a:r>
            <a:r>
              <a:rPr spc="-5" dirty="0"/>
              <a:t>mailing the attendance sheet to the </a:t>
            </a:r>
            <a:r>
              <a:rPr dirty="0"/>
              <a:t>respected</a:t>
            </a:r>
            <a:r>
              <a:rPr spc="20" dirty="0"/>
              <a:t> </a:t>
            </a:r>
            <a:r>
              <a:rPr spc="-20" dirty="0"/>
              <a:t>faculty.</a:t>
            </a:r>
          </a:p>
          <a:p>
            <a:pPr marL="274320" marR="69850">
              <a:lnSpc>
                <a:spcPct val="100000"/>
              </a:lnSpc>
              <a:spcBef>
                <a:spcPts val="575"/>
              </a:spcBef>
            </a:pPr>
            <a:r>
              <a:rPr spc="-5" dirty="0"/>
              <a:t>If such systems </a:t>
            </a:r>
            <a:r>
              <a:rPr spc="-15" dirty="0"/>
              <a:t>are </a:t>
            </a:r>
            <a:r>
              <a:rPr spc="-5" dirty="0"/>
              <a:t>installed throughout the campus </a:t>
            </a:r>
            <a:r>
              <a:rPr spc="-20" dirty="0"/>
              <a:t>we </a:t>
            </a:r>
            <a:r>
              <a:rPr spc="-5" dirty="0"/>
              <a:t>can ensure  that </a:t>
            </a:r>
            <a:r>
              <a:rPr dirty="0"/>
              <a:t>social </a:t>
            </a:r>
            <a:r>
              <a:rPr spc="-5" dirty="0"/>
              <a:t>distancing is </a:t>
            </a:r>
            <a:r>
              <a:rPr spc="-10" dirty="0"/>
              <a:t>followed </a:t>
            </a:r>
            <a:r>
              <a:rPr spc="-5" dirty="0"/>
              <a:t>everywhere in the campus as the  </a:t>
            </a:r>
            <a:r>
              <a:rPr spc="-10" dirty="0"/>
              <a:t>factor </a:t>
            </a:r>
            <a:r>
              <a:rPr spc="-5" dirty="0"/>
              <a:t>of human contact is</a:t>
            </a:r>
            <a:r>
              <a:rPr dirty="0"/>
              <a:t> </a:t>
            </a:r>
            <a:r>
              <a:rPr spc="-5" dirty="0"/>
              <a:t>minimized.</a:t>
            </a:r>
          </a:p>
        </p:txBody>
      </p:sp>
      <p:sp>
        <p:nvSpPr>
          <p:cNvPr id="5" name="object 5"/>
          <p:cNvSpPr/>
          <p:nvPr/>
        </p:nvSpPr>
        <p:spPr>
          <a:xfrm>
            <a:off x="502551" y="146815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551" y="230322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812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10" dirty="0">
                <a:solidFill>
                  <a:srgbClr val="FFFFFF"/>
                </a:solidFill>
                <a:latin typeface="LM Sans 12"/>
                <a:cs typeface="LM Sans 12"/>
              </a:rPr>
              <a:t>References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5721" y="405774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9966" y="39284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5721" y="804325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9966" y="79139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5721" y="1082684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5721" y="1481235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9966" y="146830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4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721" y="1759594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9966" y="174666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5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5721" y="2278351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9966" y="226541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6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5721" y="2797095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1866" y="378192"/>
            <a:ext cx="3846829" cy="2778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785" marR="80645">
              <a:lnSpc>
                <a:spcPts val="950"/>
              </a:lnSpc>
              <a:spcBef>
                <a:spcPts val="135"/>
              </a:spcBef>
            </a:pPr>
            <a:r>
              <a:rPr sz="800" spc="-10" dirty="0">
                <a:latin typeface="LM Sans 8"/>
                <a:cs typeface="LM Sans 8"/>
              </a:rPr>
              <a:t>Niket Nagwani </a:t>
            </a:r>
            <a:r>
              <a:rPr sz="800" spc="-5" dirty="0">
                <a:latin typeface="LM Sans 8"/>
                <a:cs typeface="LM Sans 8"/>
              </a:rPr>
              <a:t>et al. </a:t>
            </a:r>
            <a:r>
              <a:rPr sz="800" spc="5" dirty="0">
                <a:latin typeface="LM Sans 8"/>
                <a:cs typeface="LM Sans 8"/>
              </a:rPr>
              <a:t>“An </a:t>
            </a:r>
            <a:r>
              <a:rPr sz="800" spc="-5" dirty="0">
                <a:latin typeface="LM Sans 8"/>
                <a:cs typeface="LM Sans 8"/>
              </a:rPr>
              <a:t>Attendances System Unit Using the Radio Frequency  Identification Concept”. In: Journal of </a:t>
            </a:r>
            <a:r>
              <a:rPr sz="800" spc="-10" dirty="0">
                <a:latin typeface="LM Sans 8"/>
                <a:cs typeface="LM Sans 8"/>
              </a:rPr>
              <a:t>Computer </a:t>
            </a:r>
            <a:r>
              <a:rPr sz="800" spc="-5" dirty="0">
                <a:latin typeface="LM Sans 8"/>
                <a:cs typeface="LM Sans 8"/>
              </a:rPr>
              <a:t>and Mathematical Sciences  10.4</a:t>
            </a:r>
            <a:r>
              <a:rPr sz="800" spc="-1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(2019).</a:t>
            </a:r>
            <a:endParaRPr sz="800">
              <a:latin typeface="LM Sans 8"/>
              <a:cs typeface="LM Sans 8"/>
            </a:endParaRPr>
          </a:p>
          <a:p>
            <a:pPr marL="184785" marR="43180">
              <a:lnSpc>
                <a:spcPts val="950"/>
              </a:lnSpc>
              <a:spcBef>
                <a:spcPts val="290"/>
              </a:spcBef>
            </a:pPr>
            <a:r>
              <a:rPr sz="800" spc="-5" dirty="0">
                <a:latin typeface="LM Sans 8"/>
                <a:cs typeface="LM Sans 8"/>
              </a:rPr>
              <a:t>Xiong </a:t>
            </a:r>
            <a:r>
              <a:rPr sz="800" spc="-15" dirty="0">
                <a:latin typeface="LM Sans 8"/>
                <a:cs typeface="LM Sans 8"/>
              </a:rPr>
              <a:t>Wei </a:t>
            </a:r>
            <a:r>
              <a:rPr sz="800" spc="-5" dirty="0">
                <a:latin typeface="LM Sans 8"/>
                <a:cs typeface="LM Sans 8"/>
              </a:rPr>
              <a:t>et al. </a:t>
            </a:r>
            <a:r>
              <a:rPr sz="800" spc="5" dirty="0">
                <a:latin typeface="LM Sans 8"/>
                <a:cs typeface="LM Sans 8"/>
              </a:rPr>
              <a:t>“QR </a:t>
            </a:r>
            <a:r>
              <a:rPr sz="800" dirty="0">
                <a:latin typeface="LM Sans 8"/>
                <a:cs typeface="LM Sans 8"/>
              </a:rPr>
              <a:t>Code </a:t>
            </a:r>
            <a:r>
              <a:rPr sz="800" spc="-5" dirty="0">
                <a:latin typeface="LM Sans 8"/>
                <a:cs typeface="LM Sans 8"/>
              </a:rPr>
              <a:t>Based </a:t>
            </a:r>
            <a:r>
              <a:rPr sz="800" spc="-10" dirty="0">
                <a:latin typeface="LM Sans 8"/>
                <a:cs typeface="LM Sans 8"/>
              </a:rPr>
              <a:t>Smart </a:t>
            </a:r>
            <a:r>
              <a:rPr sz="800" spc="-5" dirty="0">
                <a:latin typeface="LM Sans 8"/>
                <a:cs typeface="LM Sans 8"/>
              </a:rPr>
              <a:t>Attendance </a:t>
            </a:r>
            <a:r>
              <a:rPr sz="800" dirty="0">
                <a:latin typeface="LM Sans 8"/>
                <a:cs typeface="LM Sans 8"/>
              </a:rPr>
              <a:t>System”. </a:t>
            </a:r>
            <a:r>
              <a:rPr sz="800" spc="-5" dirty="0">
                <a:latin typeface="LM Sans 8"/>
                <a:cs typeface="LM Sans 8"/>
              </a:rPr>
              <a:t>In: International  Journal of </a:t>
            </a:r>
            <a:r>
              <a:rPr sz="800" spc="-10" dirty="0">
                <a:latin typeface="LM Sans 8"/>
                <a:cs typeface="LM Sans 8"/>
              </a:rPr>
              <a:t>Smart </a:t>
            </a:r>
            <a:r>
              <a:rPr sz="800" spc="-5" dirty="0">
                <a:latin typeface="LM Sans 8"/>
                <a:cs typeface="LM Sans 8"/>
              </a:rPr>
              <a:t>Business and </a:t>
            </a:r>
            <a:r>
              <a:rPr sz="800" spc="-10" dirty="0">
                <a:latin typeface="LM Sans 8"/>
                <a:cs typeface="LM Sans 8"/>
              </a:rPr>
              <a:t>Technology </a:t>
            </a:r>
            <a:r>
              <a:rPr sz="800" spc="-5" dirty="0">
                <a:latin typeface="LM Sans 8"/>
                <a:cs typeface="LM Sans 8"/>
              </a:rPr>
              <a:t>5.1</a:t>
            </a:r>
            <a:r>
              <a:rPr sz="800" spc="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(2017).</a:t>
            </a:r>
            <a:endParaRPr sz="800">
              <a:latin typeface="LM Sans 8"/>
              <a:cs typeface="LM Sans 8"/>
            </a:endParaRPr>
          </a:p>
          <a:p>
            <a:pPr marL="184785" marR="109220" indent="-134620">
              <a:lnSpc>
                <a:spcPts val="950"/>
              </a:lnSpc>
              <a:spcBef>
                <a:spcPts val="290"/>
              </a:spcBef>
            </a:pPr>
            <a:r>
              <a:rPr sz="900" spc="-7" baseline="9259" dirty="0">
                <a:solidFill>
                  <a:srgbClr val="FFFFFF"/>
                </a:solidFill>
                <a:latin typeface="LM Sans 8"/>
                <a:cs typeface="LM Sans 8"/>
              </a:rPr>
              <a:t>3 </a:t>
            </a:r>
            <a:r>
              <a:rPr sz="800" spc="-5" dirty="0">
                <a:latin typeface="LM Sans 8"/>
                <a:cs typeface="LM Sans 8"/>
              </a:rPr>
              <a:t>Devendra </a:t>
            </a:r>
            <a:r>
              <a:rPr sz="800" spc="-10" dirty="0">
                <a:latin typeface="LM Sans 8"/>
                <a:cs typeface="LM Sans 8"/>
              </a:rPr>
              <a:t>Kumar </a:t>
            </a:r>
            <a:r>
              <a:rPr sz="800" spc="-20" dirty="0">
                <a:latin typeface="LM Sans 8"/>
                <a:cs typeface="LM Sans 8"/>
              </a:rPr>
              <a:t>Yadav </a:t>
            </a:r>
            <a:r>
              <a:rPr sz="800" spc="-5" dirty="0">
                <a:latin typeface="LM Sans 8"/>
                <a:cs typeface="LM Sans 8"/>
              </a:rPr>
              <a:t>et al. “Fingerprint based attendance system using  microcontroller and </a:t>
            </a:r>
            <a:r>
              <a:rPr sz="800" dirty="0">
                <a:latin typeface="LM Sans 8"/>
                <a:cs typeface="LM Sans 8"/>
              </a:rPr>
              <a:t>LabView”. </a:t>
            </a:r>
            <a:r>
              <a:rPr sz="800" spc="-5" dirty="0">
                <a:latin typeface="LM Sans 8"/>
                <a:cs typeface="LM Sans 8"/>
              </a:rPr>
              <a:t>In: International Journal of Advanced Research  in Electrical, Electronics and Instrumentation Engineering 4.6</a:t>
            </a:r>
            <a:r>
              <a:rPr sz="800" spc="4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(2015).</a:t>
            </a:r>
            <a:endParaRPr sz="800">
              <a:latin typeface="LM Sans 8"/>
              <a:cs typeface="LM Sans 8"/>
            </a:endParaRPr>
          </a:p>
          <a:p>
            <a:pPr marL="184785" marR="156210">
              <a:lnSpc>
                <a:spcPts val="950"/>
              </a:lnSpc>
              <a:spcBef>
                <a:spcPts val="290"/>
              </a:spcBef>
            </a:pPr>
            <a:r>
              <a:rPr sz="800" spc="-5" dirty="0">
                <a:latin typeface="LM Sans 8"/>
                <a:cs typeface="LM Sans 8"/>
              </a:rPr>
              <a:t>Subhadeep Dey et al. </a:t>
            </a:r>
            <a:r>
              <a:rPr sz="800" dirty="0">
                <a:latin typeface="LM Sans 8"/>
                <a:cs typeface="LM Sans 8"/>
              </a:rPr>
              <a:t>“Speech </a:t>
            </a:r>
            <a:r>
              <a:rPr sz="800" spc="-5" dirty="0">
                <a:latin typeface="LM Sans 8"/>
                <a:cs typeface="LM Sans 8"/>
              </a:rPr>
              <a:t>biometric based attendance </a:t>
            </a:r>
            <a:r>
              <a:rPr sz="800" dirty="0">
                <a:latin typeface="LM Sans 8"/>
                <a:cs typeface="LM Sans 8"/>
              </a:rPr>
              <a:t>system”. </a:t>
            </a:r>
            <a:r>
              <a:rPr sz="800" spc="-5" dirty="0">
                <a:latin typeface="LM Sans 8"/>
                <a:cs typeface="LM Sans 8"/>
              </a:rPr>
              <a:t>In: 2014  </a:t>
            </a:r>
            <a:r>
              <a:rPr sz="800" spc="-10" dirty="0">
                <a:latin typeface="LM Sans 8"/>
                <a:cs typeface="LM Sans 8"/>
              </a:rPr>
              <a:t>twentieth </a:t>
            </a:r>
            <a:r>
              <a:rPr sz="800" spc="-5" dirty="0">
                <a:latin typeface="LM Sans 8"/>
                <a:cs typeface="LM Sans 8"/>
              </a:rPr>
              <a:t>na- tional conference on communications (NCC). IEEE.</a:t>
            </a:r>
            <a:r>
              <a:rPr sz="800" spc="4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2014.</a:t>
            </a:r>
            <a:endParaRPr sz="800">
              <a:latin typeface="LM Sans 8"/>
              <a:cs typeface="LM Sans 8"/>
            </a:endParaRPr>
          </a:p>
          <a:p>
            <a:pPr marL="184785" marR="142875">
              <a:lnSpc>
                <a:spcPts val="950"/>
              </a:lnSpc>
              <a:spcBef>
                <a:spcPts val="290"/>
              </a:spcBef>
            </a:pPr>
            <a:r>
              <a:rPr sz="800" spc="-5" dirty="0">
                <a:latin typeface="LM Sans 8"/>
                <a:cs typeface="LM Sans 8"/>
              </a:rPr>
              <a:t>Kennedy O Okokpujie et al. </a:t>
            </a:r>
            <a:r>
              <a:rPr sz="800" dirty="0">
                <a:latin typeface="LM Sans 8"/>
                <a:cs typeface="LM Sans 8"/>
              </a:rPr>
              <a:t>“Design </a:t>
            </a:r>
            <a:r>
              <a:rPr sz="800" spc="-5" dirty="0">
                <a:latin typeface="LM Sans 8"/>
                <a:cs typeface="LM Sans 8"/>
              </a:rPr>
              <a:t>and implementation of a student  attendance system us- ing iris biometric </a:t>
            </a:r>
            <a:r>
              <a:rPr sz="800" dirty="0">
                <a:latin typeface="LM Sans 8"/>
                <a:cs typeface="LM Sans 8"/>
              </a:rPr>
              <a:t>recognition”. </a:t>
            </a:r>
            <a:r>
              <a:rPr sz="800" spc="-5" dirty="0">
                <a:latin typeface="LM Sans 8"/>
                <a:cs typeface="LM Sans 8"/>
              </a:rPr>
              <a:t>In: 2017 International  </a:t>
            </a:r>
            <a:r>
              <a:rPr sz="800" spc="-10" dirty="0">
                <a:latin typeface="LM Sans 8"/>
                <a:cs typeface="LM Sans 8"/>
              </a:rPr>
              <a:t>Conference </a:t>
            </a:r>
            <a:r>
              <a:rPr sz="800" spc="-5" dirty="0">
                <a:latin typeface="LM Sans 8"/>
                <a:cs typeface="LM Sans 8"/>
              </a:rPr>
              <a:t>on </a:t>
            </a:r>
            <a:r>
              <a:rPr sz="800" spc="-10" dirty="0">
                <a:latin typeface="LM Sans 8"/>
                <a:cs typeface="LM Sans 8"/>
              </a:rPr>
              <a:t>Computational </a:t>
            </a:r>
            <a:r>
              <a:rPr sz="800" spc="-5" dirty="0">
                <a:latin typeface="LM Sans 8"/>
                <a:cs typeface="LM Sans 8"/>
              </a:rPr>
              <a:t>Science and </a:t>
            </a:r>
            <a:r>
              <a:rPr sz="800" spc="-10" dirty="0">
                <a:latin typeface="LM Sans 8"/>
                <a:cs typeface="LM Sans 8"/>
              </a:rPr>
              <a:t>Computational </a:t>
            </a:r>
            <a:r>
              <a:rPr sz="800" spc="-5" dirty="0">
                <a:latin typeface="LM Sans 8"/>
                <a:cs typeface="LM Sans 8"/>
              </a:rPr>
              <a:t>Intelligence (CSCI).  IEEE.</a:t>
            </a:r>
            <a:r>
              <a:rPr sz="800" spc="-1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2017.</a:t>
            </a:r>
            <a:endParaRPr sz="800">
              <a:latin typeface="LM Sans 8"/>
              <a:cs typeface="LM Sans 8"/>
            </a:endParaRPr>
          </a:p>
          <a:p>
            <a:pPr marL="184785" marR="109855">
              <a:lnSpc>
                <a:spcPts val="950"/>
              </a:lnSpc>
              <a:spcBef>
                <a:spcPts val="285"/>
              </a:spcBef>
            </a:pPr>
            <a:r>
              <a:rPr sz="800" spc="-5" dirty="0">
                <a:latin typeface="LM Sans 8"/>
                <a:cs typeface="LM Sans 8"/>
              </a:rPr>
              <a:t>Vincentius </a:t>
            </a:r>
            <a:r>
              <a:rPr sz="800" spc="-10" dirty="0">
                <a:latin typeface="LM Sans 8"/>
                <a:cs typeface="LM Sans 8"/>
              </a:rPr>
              <a:t>Kurniawan, Arya </a:t>
            </a:r>
            <a:r>
              <a:rPr sz="800" spc="-5" dirty="0">
                <a:latin typeface="LM Sans 8"/>
                <a:cs typeface="LM Sans 8"/>
              </a:rPr>
              <a:t>Wicaksana, and </a:t>
            </a:r>
            <a:r>
              <a:rPr sz="800" spc="-10" dirty="0">
                <a:latin typeface="LM Sans 8"/>
                <a:cs typeface="LM Sans 8"/>
              </a:rPr>
              <a:t>Maria </a:t>
            </a:r>
            <a:r>
              <a:rPr sz="800" spc="-5" dirty="0">
                <a:latin typeface="LM Sans 8"/>
                <a:cs typeface="LM Sans 8"/>
              </a:rPr>
              <a:t>Irmina </a:t>
            </a:r>
            <a:r>
              <a:rPr sz="800" spc="-10" dirty="0">
                <a:latin typeface="LM Sans 8"/>
                <a:cs typeface="LM Sans 8"/>
              </a:rPr>
              <a:t>Prasetiyowati. </a:t>
            </a:r>
            <a:r>
              <a:rPr sz="800" dirty="0">
                <a:latin typeface="LM Sans 8"/>
                <a:cs typeface="LM Sans 8"/>
              </a:rPr>
              <a:t>“The  </a:t>
            </a:r>
            <a:r>
              <a:rPr sz="800" spc="-5" dirty="0">
                <a:latin typeface="LM Sans 8"/>
                <a:cs typeface="LM Sans 8"/>
              </a:rPr>
              <a:t>implementa- tion of eigenface </a:t>
            </a:r>
            <a:r>
              <a:rPr sz="800" spc="-10" dirty="0">
                <a:latin typeface="LM Sans 8"/>
                <a:cs typeface="LM Sans 8"/>
              </a:rPr>
              <a:t>algorithm </a:t>
            </a:r>
            <a:r>
              <a:rPr sz="800" spc="-15" dirty="0">
                <a:latin typeface="LM Sans 8"/>
                <a:cs typeface="LM Sans 8"/>
              </a:rPr>
              <a:t>for </a:t>
            </a:r>
            <a:r>
              <a:rPr sz="800" spc="-5" dirty="0">
                <a:latin typeface="LM Sans 8"/>
                <a:cs typeface="LM Sans 8"/>
              </a:rPr>
              <a:t>face recognition in attendance  </a:t>
            </a:r>
            <a:r>
              <a:rPr sz="800" dirty="0">
                <a:latin typeface="LM Sans 8"/>
                <a:cs typeface="LM Sans 8"/>
              </a:rPr>
              <a:t>system”. </a:t>
            </a:r>
            <a:r>
              <a:rPr sz="800" spc="-5" dirty="0">
                <a:latin typeface="LM Sans 8"/>
                <a:cs typeface="LM Sans 8"/>
              </a:rPr>
              <a:t>In: 2017 4th Interna- tional </a:t>
            </a:r>
            <a:r>
              <a:rPr sz="800" spc="-10" dirty="0">
                <a:latin typeface="LM Sans 8"/>
                <a:cs typeface="LM Sans 8"/>
              </a:rPr>
              <a:t>Conference </a:t>
            </a:r>
            <a:r>
              <a:rPr sz="800" spc="-5" dirty="0">
                <a:latin typeface="LM Sans 8"/>
                <a:cs typeface="LM Sans 8"/>
              </a:rPr>
              <a:t>on New Media Studies  (CONMEDIA). IEEE.</a:t>
            </a:r>
            <a:r>
              <a:rPr sz="800" spc="-1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2017.</a:t>
            </a:r>
            <a:endParaRPr sz="800">
              <a:latin typeface="LM Sans 8"/>
              <a:cs typeface="LM Sans 8"/>
            </a:endParaRPr>
          </a:p>
          <a:p>
            <a:pPr marL="184785" marR="109220" indent="-134620">
              <a:lnSpc>
                <a:spcPts val="950"/>
              </a:lnSpc>
              <a:spcBef>
                <a:spcPts val="285"/>
              </a:spcBef>
            </a:pPr>
            <a:r>
              <a:rPr sz="900" spc="-7" baseline="9259" dirty="0">
                <a:solidFill>
                  <a:srgbClr val="FFFFFF"/>
                </a:solidFill>
                <a:latin typeface="LM Sans 8"/>
                <a:cs typeface="LM Sans 8"/>
              </a:rPr>
              <a:t>7 </a:t>
            </a:r>
            <a:r>
              <a:rPr sz="800" spc="-5" dirty="0">
                <a:latin typeface="LM Sans 8"/>
                <a:cs typeface="LM Sans 8"/>
              </a:rPr>
              <a:t>XueMei Zhao and </a:t>
            </a:r>
            <a:r>
              <a:rPr sz="800" spc="-10" dirty="0">
                <a:latin typeface="LM Sans 8"/>
                <a:cs typeface="LM Sans 8"/>
              </a:rPr>
              <a:t>ChengBing Wei. </a:t>
            </a:r>
            <a:r>
              <a:rPr sz="800" spc="5" dirty="0">
                <a:latin typeface="LM Sans 8"/>
                <a:cs typeface="LM Sans 8"/>
              </a:rPr>
              <a:t>“A </a:t>
            </a:r>
            <a:r>
              <a:rPr sz="800" spc="-5" dirty="0">
                <a:latin typeface="LM Sans 8"/>
                <a:cs typeface="LM Sans 8"/>
              </a:rPr>
              <a:t>real-time face recognition system based  on the im- </a:t>
            </a:r>
            <a:r>
              <a:rPr sz="800" spc="-10" dirty="0">
                <a:latin typeface="LM Sans 8"/>
                <a:cs typeface="LM Sans 8"/>
              </a:rPr>
              <a:t>proved </a:t>
            </a:r>
            <a:r>
              <a:rPr sz="800" spc="-5" dirty="0">
                <a:latin typeface="LM Sans 8"/>
                <a:cs typeface="LM Sans 8"/>
              </a:rPr>
              <a:t>LBPH algorithm”. In: 2017 IEEE 2nd International  </a:t>
            </a:r>
            <a:r>
              <a:rPr sz="800" spc="-10" dirty="0">
                <a:latin typeface="LM Sans 8"/>
                <a:cs typeface="LM Sans 8"/>
              </a:rPr>
              <a:t>Conference </a:t>
            </a:r>
            <a:r>
              <a:rPr sz="800" spc="-5" dirty="0">
                <a:latin typeface="LM Sans 8"/>
                <a:cs typeface="LM Sans 8"/>
              </a:rPr>
              <a:t>on Signal and Image </a:t>
            </a:r>
            <a:r>
              <a:rPr sz="800" dirty="0">
                <a:latin typeface="LM Sans 8"/>
                <a:cs typeface="LM Sans 8"/>
              </a:rPr>
              <a:t>Processing </a:t>
            </a:r>
            <a:r>
              <a:rPr sz="800" spc="-5" dirty="0">
                <a:latin typeface="LM Sans 8"/>
                <a:cs typeface="LM Sans 8"/>
              </a:rPr>
              <a:t>(ICSIP). IEEE.</a:t>
            </a:r>
            <a:r>
              <a:rPr sz="800" spc="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2017</a:t>
            </a:r>
            <a:endParaRPr sz="800">
              <a:latin typeface="LM Sans 8"/>
              <a:cs typeface="LM Sans 8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7" name="object 17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501" y="1228660"/>
            <a:ext cx="16090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Thank</a:t>
            </a:r>
            <a:r>
              <a:rPr spc="-75" dirty="0"/>
              <a:t> </a:t>
            </a:r>
            <a:r>
              <a:rPr spc="-60" dirty="0"/>
              <a:t>You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4" name="object 4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10" dirty="0">
                <a:solidFill>
                  <a:srgbClr val="FFFFFF"/>
                </a:solidFill>
                <a:latin typeface="LM Sans 12"/>
                <a:cs typeface="LM Sans 12"/>
              </a:rPr>
              <a:t>Intr</a:t>
            </a:r>
            <a:r>
              <a:rPr sz="1400" b="0" spc="50" dirty="0">
                <a:solidFill>
                  <a:srgbClr val="FFFFFF"/>
                </a:solidFill>
                <a:latin typeface="LM Sans 12"/>
                <a:cs typeface="LM Sans 12"/>
              </a:rPr>
              <a:t>o</a:t>
            </a:r>
            <a:r>
              <a:rPr sz="1400" b="0" spc="10" dirty="0">
                <a:solidFill>
                  <a:srgbClr val="FFFFFF"/>
                </a:solidFill>
                <a:latin typeface="LM Sans 12"/>
                <a:cs typeface="LM Sans 12"/>
              </a:rPr>
              <a:t>duction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118661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1059380"/>
            <a:ext cx="3336925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LM Sans 10"/>
                <a:cs typeface="LM Sans 10"/>
              </a:rPr>
              <a:t>Attendance </a:t>
            </a:r>
            <a:r>
              <a:rPr sz="1100" spc="-5" dirty="0">
                <a:latin typeface="LM Sans 10"/>
                <a:cs typeface="LM Sans 10"/>
              </a:rPr>
              <a:t>system is used to track </a:t>
            </a:r>
            <a:r>
              <a:rPr sz="1100" spc="-10" dirty="0">
                <a:latin typeface="LM Sans 10"/>
                <a:cs typeface="LM Sans 10"/>
              </a:rPr>
              <a:t>and monitor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students</a:t>
            </a:r>
            <a:endParaRPr sz="1100">
              <a:latin typeface="LM Sans 10"/>
              <a:cs typeface="LM Sans 10"/>
            </a:endParaRPr>
          </a:p>
          <a:p>
            <a:pPr marL="12700" marR="130810">
              <a:lnSpc>
                <a:spcPct val="102699"/>
              </a:lnSpc>
              <a:spcBef>
                <a:spcPts val="295"/>
              </a:spcBef>
            </a:pPr>
            <a:r>
              <a:rPr sz="1100" spc="-10" dirty="0">
                <a:latin typeface="LM Sans 10"/>
                <a:cs typeface="LM Sans 10"/>
              </a:rPr>
              <a:t>Manual </a:t>
            </a:r>
            <a:r>
              <a:rPr sz="1100" spc="-5" dirty="0">
                <a:latin typeface="LM Sans 10"/>
                <a:cs typeface="LM Sans 10"/>
              </a:rPr>
              <a:t>methods </a:t>
            </a:r>
            <a:r>
              <a:rPr sz="1100" spc="-20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long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less </a:t>
            </a:r>
            <a:r>
              <a:rPr sz="1100" spc="-10" dirty="0">
                <a:latin typeface="LM Sans 10"/>
                <a:cs typeface="LM Sans 10"/>
              </a:rPr>
              <a:t>efficient </a:t>
            </a:r>
            <a:r>
              <a:rPr sz="1100" spc="-15" dirty="0">
                <a:latin typeface="LM Sans 10"/>
                <a:cs typeface="LM Sans 10"/>
              </a:rPr>
              <a:t>for marking  </a:t>
            </a:r>
            <a:r>
              <a:rPr sz="1100" spc="-5" dirty="0">
                <a:latin typeface="LM Sans 10"/>
                <a:cs typeface="LM Sans 10"/>
              </a:rPr>
              <a:t>attendance</a:t>
            </a:r>
            <a:endParaRPr sz="1100">
              <a:latin typeface="LM Sans 10"/>
              <a:cs typeface="LM Sans 10"/>
            </a:endParaRPr>
          </a:p>
          <a:p>
            <a:pPr marL="12700" marR="654685">
              <a:lnSpc>
                <a:spcPct val="125299"/>
              </a:lnSpc>
            </a:pPr>
            <a:r>
              <a:rPr sz="1100" spc="-10" dirty="0">
                <a:latin typeface="LM Sans 10"/>
                <a:cs typeface="LM Sans 10"/>
              </a:rPr>
              <a:t>Computerised </a:t>
            </a:r>
            <a:r>
              <a:rPr sz="1100" spc="-5" dirty="0">
                <a:latin typeface="LM Sans 10"/>
                <a:cs typeface="LM Sans 10"/>
              </a:rPr>
              <a:t>method </a:t>
            </a:r>
            <a:r>
              <a:rPr sz="1100" spc="-15" dirty="0">
                <a:latin typeface="LM Sans 10"/>
                <a:cs typeface="LM Sans 10"/>
              </a:rPr>
              <a:t>for marking </a:t>
            </a:r>
            <a:r>
              <a:rPr sz="1100" spc="-5" dirty="0">
                <a:latin typeface="LM Sans 10"/>
                <a:cs typeface="LM Sans 10"/>
              </a:rPr>
              <a:t>attendance  Biometric based attendance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system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551" y="139664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551" y="177874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551" y="198878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9" name="object 9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568960"/>
            <a:chOff x="0" y="0"/>
            <a:chExt cx="4608195" cy="568960"/>
          </a:xfrm>
        </p:grpSpPr>
        <p:sp>
          <p:nvSpPr>
            <p:cNvPr id="3" name="object 3"/>
            <p:cNvSpPr/>
            <p:nvPr/>
          </p:nvSpPr>
          <p:spPr>
            <a:xfrm>
              <a:off x="169684" y="285153"/>
              <a:ext cx="4269105" cy="0"/>
            </a:xfrm>
            <a:custGeom>
              <a:avLst/>
              <a:gdLst/>
              <a:ahLst/>
              <a:cxnLst/>
              <a:rect l="l" t="t" r="r" b="b"/>
              <a:pathLst>
                <a:path w="4269105">
                  <a:moveTo>
                    <a:pt x="0" y="0"/>
                  </a:moveTo>
                  <a:lnTo>
                    <a:pt x="42686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212" y="287680"/>
              <a:ext cx="0" cy="278765"/>
            </a:xfrm>
            <a:custGeom>
              <a:avLst/>
              <a:gdLst/>
              <a:ahLst/>
              <a:cxnLst/>
              <a:rect l="l" t="t" r="r" b="b"/>
              <a:pathLst>
                <a:path h="278765">
                  <a:moveTo>
                    <a:pt x="0" y="27835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7106" y="287680"/>
              <a:ext cx="0" cy="278765"/>
            </a:xfrm>
            <a:custGeom>
              <a:avLst/>
              <a:gdLst/>
              <a:ahLst/>
              <a:cxnLst/>
              <a:rect l="l" t="t" r="r" b="b"/>
              <a:pathLst>
                <a:path h="278765">
                  <a:moveTo>
                    <a:pt x="0" y="27835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765300" cy="4914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0" spc="10" dirty="0">
                <a:solidFill>
                  <a:srgbClr val="FFFFFF"/>
                </a:solidFill>
                <a:latin typeface="LM Sans 12"/>
                <a:cs typeface="LM Sans 12"/>
              </a:rPr>
              <a:t>Literature</a:t>
            </a:r>
            <a:r>
              <a:rPr sz="1400" b="0" spc="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b="0" spc="10" dirty="0">
                <a:solidFill>
                  <a:srgbClr val="FFFFFF"/>
                </a:solidFill>
                <a:latin typeface="LM Sans 12"/>
                <a:cs typeface="LM Sans 12"/>
              </a:rPr>
              <a:t>Survey</a:t>
            </a:r>
            <a:endParaRPr sz="1400">
              <a:latin typeface="LM Sans 12"/>
              <a:cs typeface="LM Sans 12"/>
            </a:endParaRPr>
          </a:p>
          <a:p>
            <a:pPr marL="95885">
              <a:lnSpc>
                <a:spcPct val="100000"/>
              </a:lnSpc>
              <a:spcBef>
                <a:spcPts val="335"/>
              </a:spcBef>
              <a:tabLst>
                <a:tab pos="1260475" algn="l"/>
              </a:tabLst>
            </a:pPr>
            <a:r>
              <a:rPr sz="900" spc="-5" dirty="0"/>
              <a:t>Title	Objective</a:t>
            </a:r>
            <a:endParaRPr sz="900"/>
          </a:p>
        </p:txBody>
      </p:sp>
      <p:sp>
        <p:nvSpPr>
          <p:cNvPr id="7" name="object 7"/>
          <p:cNvSpPr/>
          <p:nvPr/>
        </p:nvSpPr>
        <p:spPr>
          <a:xfrm>
            <a:off x="2718003" y="287680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83738" y="258541"/>
            <a:ext cx="621030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b="1" spc="-35" dirty="0">
                <a:latin typeface="LM Sans 10"/>
                <a:cs typeface="LM Sans 10"/>
              </a:rPr>
              <a:t>A</a:t>
            </a:r>
            <a:r>
              <a:rPr sz="900" b="1" spc="-10" dirty="0">
                <a:latin typeface="LM Sans 10"/>
                <a:cs typeface="LM Sans 10"/>
              </a:rPr>
              <a:t>t</a:t>
            </a:r>
            <a:r>
              <a:rPr sz="900" b="1" spc="-5" dirty="0">
                <a:latin typeface="LM Sans 10"/>
                <a:cs typeface="LM Sans 10"/>
              </a:rPr>
              <a:t>tendance  </a:t>
            </a:r>
            <a:r>
              <a:rPr sz="900" b="1" spc="-20" dirty="0">
                <a:latin typeface="LM Sans 10"/>
                <a:cs typeface="LM Sans 10"/>
              </a:rPr>
              <a:t>Type</a:t>
            </a:r>
            <a:endParaRPr sz="90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7144" y="285140"/>
            <a:ext cx="4274185" cy="1263015"/>
            <a:chOff x="167144" y="285140"/>
            <a:chExt cx="4274185" cy="1263015"/>
          </a:xfrm>
        </p:grpSpPr>
        <p:sp>
          <p:nvSpPr>
            <p:cNvPr id="10" name="object 10"/>
            <p:cNvSpPr/>
            <p:nvPr/>
          </p:nvSpPr>
          <p:spPr>
            <a:xfrm>
              <a:off x="3522891" y="287680"/>
              <a:ext cx="0" cy="278765"/>
            </a:xfrm>
            <a:custGeom>
              <a:avLst/>
              <a:gdLst/>
              <a:ahLst/>
              <a:cxnLst/>
              <a:rect l="l" t="t" r="r" b="b"/>
              <a:pathLst>
                <a:path h="278765">
                  <a:moveTo>
                    <a:pt x="0" y="27835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35779" y="287680"/>
              <a:ext cx="0" cy="278765"/>
            </a:xfrm>
            <a:custGeom>
              <a:avLst/>
              <a:gdLst/>
              <a:ahLst/>
              <a:cxnLst/>
              <a:rect l="l" t="t" r="r" b="b"/>
              <a:pathLst>
                <a:path h="278765">
                  <a:moveTo>
                    <a:pt x="0" y="27835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684" y="568579"/>
              <a:ext cx="4269105" cy="0"/>
            </a:xfrm>
            <a:custGeom>
              <a:avLst/>
              <a:gdLst/>
              <a:ahLst/>
              <a:cxnLst/>
              <a:rect l="l" t="t" r="r" b="b"/>
              <a:pathLst>
                <a:path w="4269105">
                  <a:moveTo>
                    <a:pt x="0" y="0"/>
                  </a:moveTo>
                  <a:lnTo>
                    <a:pt x="42686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212" y="571106"/>
              <a:ext cx="0" cy="974725"/>
            </a:xfrm>
            <a:custGeom>
              <a:avLst/>
              <a:gdLst/>
              <a:ahLst/>
              <a:cxnLst/>
              <a:rect l="l" t="t" r="r" b="b"/>
              <a:pathLst>
                <a:path h="974725">
                  <a:moveTo>
                    <a:pt x="0" y="97424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88639" y="258541"/>
            <a:ext cx="5803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LM Sans 10"/>
                <a:cs typeface="LM Sans 10"/>
              </a:rPr>
              <a:t>Advantage</a:t>
            </a:r>
            <a:endParaRPr sz="9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959" y="541954"/>
            <a:ext cx="1033780" cy="7188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LM Sans 9"/>
                <a:cs typeface="LM Sans 9"/>
              </a:rPr>
              <a:t>An Attendances  System Unit Using  the Radio</a:t>
            </a:r>
            <a:r>
              <a:rPr sz="900" spc="-3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Frequency  </a:t>
            </a:r>
            <a:r>
              <a:rPr sz="900" spc="-5" dirty="0">
                <a:latin typeface="LM Sans 9"/>
                <a:cs typeface="LM Sans 9"/>
              </a:rPr>
              <a:t>Identification </a:t>
            </a:r>
            <a:r>
              <a:rPr sz="900" spc="-10" dirty="0">
                <a:latin typeface="LM Sans 9"/>
                <a:cs typeface="LM Sans 9"/>
              </a:rPr>
              <a:t>Con-  </a:t>
            </a:r>
            <a:r>
              <a:rPr sz="900" spc="-5" dirty="0">
                <a:latin typeface="LM Sans 9"/>
                <a:cs typeface="LM Sans 9"/>
              </a:rPr>
              <a:t>cept.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37106" y="571106"/>
            <a:ext cx="0" cy="974725"/>
          </a:xfrm>
          <a:custGeom>
            <a:avLst/>
            <a:gdLst/>
            <a:ahLst/>
            <a:cxnLst/>
            <a:rect l="l" t="t" r="r" b="b"/>
            <a:pathLst>
              <a:path h="974725">
                <a:moveTo>
                  <a:pt x="0" y="97424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2854" y="541954"/>
            <a:ext cx="810895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  <a:tabLst>
                <a:tab pos="667385" algn="l"/>
              </a:tabLst>
            </a:pPr>
            <a:r>
              <a:rPr sz="900" spc="-5" dirty="0">
                <a:latin typeface="LM Sans 9"/>
                <a:cs typeface="LM Sans 9"/>
              </a:rPr>
              <a:t>Radio-frequency  tification	to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3087" y="541954"/>
            <a:ext cx="269875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810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LM Sans 9"/>
                <a:cs typeface="LM Sans 9"/>
              </a:rPr>
              <a:t>iden-  m</a:t>
            </a:r>
            <a:r>
              <a:rPr sz="900" spc="-35" dirty="0">
                <a:latin typeface="LM Sans 9"/>
                <a:cs typeface="LM Sans 9"/>
              </a:rPr>
              <a:t>a</a:t>
            </a:r>
            <a:r>
              <a:rPr sz="900" spc="-5" dirty="0">
                <a:latin typeface="LM Sans 9"/>
                <a:cs typeface="LM Sans 9"/>
              </a:rPr>
              <a:t>rk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2854" y="820313"/>
            <a:ext cx="1250315" cy="7188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LM Sans 9"/>
                <a:cs typeface="LM Sans 9"/>
              </a:rPr>
              <a:t>attendance which is an  automatic identification  </a:t>
            </a:r>
            <a:r>
              <a:rPr sz="900" dirty="0">
                <a:latin typeface="LM Sans 9"/>
                <a:cs typeface="LM Sans 9"/>
              </a:rPr>
              <a:t>method </a:t>
            </a:r>
            <a:r>
              <a:rPr sz="900" spc="-5" dirty="0">
                <a:latin typeface="LM Sans 9"/>
                <a:cs typeface="LM Sans 9"/>
              </a:rPr>
              <a:t>that </a:t>
            </a:r>
            <a:r>
              <a:rPr sz="900" spc="-10" dirty="0">
                <a:latin typeface="LM Sans 9"/>
                <a:cs typeface="LM Sans 9"/>
              </a:rPr>
              <a:t>stores </a:t>
            </a:r>
            <a:r>
              <a:rPr sz="900" spc="-5" dirty="0">
                <a:latin typeface="LM Sans 9"/>
                <a:cs typeface="LM Sans 9"/>
              </a:rPr>
              <a:t>and  retrieves data using  devices called RFID</a:t>
            </a:r>
            <a:r>
              <a:rPr sz="900" spc="-4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tags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15463" y="568566"/>
            <a:ext cx="810260" cy="979805"/>
            <a:chOff x="2715463" y="568566"/>
            <a:chExt cx="810260" cy="979805"/>
          </a:xfrm>
        </p:grpSpPr>
        <p:sp>
          <p:nvSpPr>
            <p:cNvPr id="21" name="object 21"/>
            <p:cNvSpPr/>
            <p:nvPr/>
          </p:nvSpPr>
          <p:spPr>
            <a:xfrm>
              <a:off x="2718003" y="571106"/>
              <a:ext cx="0" cy="974725"/>
            </a:xfrm>
            <a:custGeom>
              <a:avLst/>
              <a:gdLst/>
              <a:ahLst/>
              <a:cxnLst/>
              <a:rect l="l" t="t" r="r" b="b"/>
              <a:pathLst>
                <a:path h="974725">
                  <a:moveTo>
                    <a:pt x="0" y="97424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22891" y="571106"/>
              <a:ext cx="0" cy="974725"/>
            </a:xfrm>
            <a:custGeom>
              <a:avLst/>
              <a:gdLst/>
              <a:ahLst/>
              <a:cxnLst/>
              <a:rect l="l" t="t" r="r" b="b"/>
              <a:pathLst>
                <a:path h="974725">
                  <a:moveTo>
                    <a:pt x="0" y="97424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783738" y="541954"/>
            <a:ext cx="5975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LM Sans 9"/>
                <a:cs typeface="LM Sans 9"/>
              </a:rPr>
              <a:t>RFID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Cards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8639" y="541954"/>
            <a:ext cx="781685" cy="997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LM Sans 9"/>
                <a:cs typeface="LM Sans 9"/>
              </a:rPr>
              <a:t>Quick and  Rapid: Identi-  fies candidates  in seconds  Provides </a:t>
            </a:r>
            <a:r>
              <a:rPr sz="900" spc="-10" dirty="0">
                <a:latin typeface="LM Sans 9"/>
                <a:cs typeface="LM Sans 9"/>
              </a:rPr>
              <a:t>more  </a:t>
            </a:r>
            <a:r>
              <a:rPr sz="900" spc="-5" dirty="0">
                <a:latin typeface="LM Sans 9"/>
                <a:cs typeface="LM Sans 9"/>
              </a:rPr>
              <a:t>accurate iden-  tification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7144" y="568566"/>
            <a:ext cx="4274185" cy="1819910"/>
            <a:chOff x="167144" y="568566"/>
            <a:chExt cx="4274185" cy="1819910"/>
          </a:xfrm>
        </p:grpSpPr>
        <p:sp>
          <p:nvSpPr>
            <p:cNvPr id="26" name="object 26"/>
            <p:cNvSpPr/>
            <p:nvPr/>
          </p:nvSpPr>
          <p:spPr>
            <a:xfrm>
              <a:off x="4435779" y="571106"/>
              <a:ext cx="0" cy="974725"/>
            </a:xfrm>
            <a:custGeom>
              <a:avLst/>
              <a:gdLst/>
              <a:ahLst/>
              <a:cxnLst/>
              <a:rect l="l" t="t" r="r" b="b"/>
              <a:pathLst>
                <a:path h="974725">
                  <a:moveTo>
                    <a:pt x="0" y="97424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684" y="1547876"/>
              <a:ext cx="4269105" cy="0"/>
            </a:xfrm>
            <a:custGeom>
              <a:avLst/>
              <a:gdLst/>
              <a:ahLst/>
              <a:cxnLst/>
              <a:rect l="l" t="t" r="r" b="b"/>
              <a:pathLst>
                <a:path w="4269105">
                  <a:moveTo>
                    <a:pt x="0" y="0"/>
                  </a:moveTo>
                  <a:lnTo>
                    <a:pt x="42686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2212" y="1550416"/>
              <a:ext cx="0" cy="835660"/>
            </a:xfrm>
            <a:custGeom>
              <a:avLst/>
              <a:gdLst/>
              <a:ahLst/>
              <a:cxnLst/>
              <a:rect l="l" t="t" r="r" b="b"/>
              <a:pathLst>
                <a:path h="835660">
                  <a:moveTo>
                    <a:pt x="0" y="83506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7959" y="1521264"/>
            <a:ext cx="1033780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LM Sans 9"/>
                <a:cs typeface="LM Sans 9"/>
              </a:rPr>
              <a:t>QR </a:t>
            </a:r>
            <a:r>
              <a:rPr sz="900" dirty="0">
                <a:latin typeface="LM Sans 9"/>
                <a:cs typeface="LM Sans 9"/>
              </a:rPr>
              <a:t>Code </a:t>
            </a:r>
            <a:r>
              <a:rPr sz="900" spc="-5" dirty="0">
                <a:latin typeface="LM Sans 9"/>
                <a:cs typeface="LM Sans 9"/>
              </a:rPr>
              <a:t>Based  </a:t>
            </a:r>
            <a:r>
              <a:rPr sz="900" spc="-10" dirty="0">
                <a:latin typeface="LM Sans 9"/>
                <a:cs typeface="LM Sans 9"/>
              </a:rPr>
              <a:t>Smart </a:t>
            </a:r>
            <a:r>
              <a:rPr sz="900" spc="-5" dirty="0">
                <a:latin typeface="LM Sans 9"/>
                <a:cs typeface="LM Sans 9"/>
              </a:rPr>
              <a:t>Attendance  System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37106" y="1550416"/>
            <a:ext cx="0" cy="835660"/>
          </a:xfrm>
          <a:custGeom>
            <a:avLst/>
            <a:gdLst/>
            <a:ahLst/>
            <a:cxnLst/>
            <a:rect l="l" t="t" r="r" b="b"/>
            <a:pathLst>
              <a:path h="835660">
                <a:moveTo>
                  <a:pt x="0" y="83506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02854" y="1521264"/>
            <a:ext cx="1250315" cy="85851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LM Sans 9"/>
                <a:cs typeface="LM Sans 9"/>
              </a:rPr>
              <a:t>QR </a:t>
            </a:r>
            <a:r>
              <a:rPr sz="900" dirty="0">
                <a:latin typeface="LM Sans 9"/>
                <a:cs typeface="LM Sans 9"/>
              </a:rPr>
              <a:t>code </a:t>
            </a:r>
            <a:r>
              <a:rPr sz="900" spc="-10" dirty="0">
                <a:latin typeface="LM Sans 9"/>
                <a:cs typeface="LM Sans 9"/>
              </a:rPr>
              <a:t>generator takes  </a:t>
            </a:r>
            <a:r>
              <a:rPr sz="900" spc="-5" dirty="0">
                <a:latin typeface="LM Sans 9"/>
                <a:cs typeface="LM Sans 9"/>
              </a:rPr>
              <a:t>the attendance with re-  </a:t>
            </a:r>
            <a:r>
              <a:rPr sz="900" dirty="0">
                <a:latin typeface="LM Sans 9"/>
                <a:cs typeface="LM Sans 9"/>
              </a:rPr>
              <a:t>spect </a:t>
            </a:r>
            <a:r>
              <a:rPr sz="900" spc="-5" dirty="0">
                <a:latin typeface="LM Sans 9"/>
                <a:cs typeface="LM Sans 9"/>
              </a:rPr>
              <a:t>to the </a:t>
            </a:r>
            <a:r>
              <a:rPr sz="900" dirty="0">
                <a:latin typeface="LM Sans 9"/>
                <a:cs typeface="LM Sans 9"/>
              </a:rPr>
              <a:t>specific</a:t>
            </a:r>
            <a:r>
              <a:rPr sz="900" spc="-8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  ject and generates the  student attendance</a:t>
            </a:r>
            <a:r>
              <a:rPr sz="900" spc="-6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sheet  as</a:t>
            </a:r>
            <a:r>
              <a:rPr sz="900" spc="-95" dirty="0">
                <a:latin typeface="LM Sans 9"/>
                <a:cs typeface="LM Sans 9"/>
              </a:rPr>
              <a:t> </a:t>
            </a:r>
            <a:r>
              <a:rPr sz="900" spc="5" dirty="0">
                <a:latin typeface="LM Sans 9"/>
                <a:cs typeface="LM Sans 9"/>
              </a:rPr>
              <a:t>per</a:t>
            </a:r>
            <a:r>
              <a:rPr sz="900" spc="-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attendance</a:t>
            </a:r>
            <a:r>
              <a:rPr sz="900" spc="-9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details.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67144" y="1547876"/>
            <a:ext cx="4274185" cy="1819910"/>
            <a:chOff x="167144" y="1547876"/>
            <a:chExt cx="4274185" cy="1819910"/>
          </a:xfrm>
        </p:grpSpPr>
        <p:sp>
          <p:nvSpPr>
            <p:cNvPr id="33" name="object 33"/>
            <p:cNvSpPr/>
            <p:nvPr/>
          </p:nvSpPr>
          <p:spPr>
            <a:xfrm>
              <a:off x="2718003" y="1550416"/>
              <a:ext cx="0" cy="835660"/>
            </a:xfrm>
            <a:custGeom>
              <a:avLst/>
              <a:gdLst/>
              <a:ahLst/>
              <a:cxnLst/>
              <a:rect l="l" t="t" r="r" b="b"/>
              <a:pathLst>
                <a:path h="835660">
                  <a:moveTo>
                    <a:pt x="0" y="83506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22891" y="1550416"/>
              <a:ext cx="0" cy="835660"/>
            </a:xfrm>
            <a:custGeom>
              <a:avLst/>
              <a:gdLst/>
              <a:ahLst/>
              <a:cxnLst/>
              <a:rect l="l" t="t" r="r" b="b"/>
              <a:pathLst>
                <a:path h="835660">
                  <a:moveTo>
                    <a:pt x="0" y="83506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35779" y="1550416"/>
              <a:ext cx="0" cy="835660"/>
            </a:xfrm>
            <a:custGeom>
              <a:avLst/>
              <a:gdLst/>
              <a:ahLst/>
              <a:cxnLst/>
              <a:rect l="l" t="t" r="r" b="b"/>
              <a:pathLst>
                <a:path h="835660">
                  <a:moveTo>
                    <a:pt x="0" y="83506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9684" y="2388006"/>
              <a:ext cx="4269105" cy="0"/>
            </a:xfrm>
            <a:custGeom>
              <a:avLst/>
              <a:gdLst/>
              <a:ahLst/>
              <a:cxnLst/>
              <a:rect l="l" t="t" r="r" b="b"/>
              <a:pathLst>
                <a:path w="4269105">
                  <a:moveTo>
                    <a:pt x="0" y="0"/>
                  </a:moveTo>
                  <a:lnTo>
                    <a:pt x="42686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2212" y="2390546"/>
              <a:ext cx="0" cy="974725"/>
            </a:xfrm>
            <a:custGeom>
              <a:avLst/>
              <a:gdLst/>
              <a:ahLst/>
              <a:cxnLst/>
              <a:rect l="l" t="t" r="r" b="b"/>
              <a:pathLst>
                <a:path h="974725">
                  <a:moveTo>
                    <a:pt x="0" y="97424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783738" y="1521264"/>
            <a:ext cx="4756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LM Sans 9"/>
                <a:cs typeface="LM Sans 9"/>
              </a:rPr>
              <a:t>QR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dirty="0">
                <a:latin typeface="LM Sans 9"/>
                <a:cs typeface="LM Sans 9"/>
              </a:rPr>
              <a:t>Code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88639" y="1521264"/>
            <a:ext cx="781685" cy="5797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LM Sans 9"/>
                <a:cs typeface="LM Sans 9"/>
              </a:rPr>
              <a:t>Maintenance</a:t>
            </a:r>
            <a:r>
              <a:rPr sz="900" spc="-6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of  the system is  easy and cost  effective.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7959" y="2361395"/>
            <a:ext cx="578485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LM Sans 9"/>
                <a:cs typeface="LM Sans 9"/>
              </a:rPr>
              <a:t>Fingerprint  </a:t>
            </a:r>
            <a:r>
              <a:rPr sz="900" spc="-35" dirty="0">
                <a:latin typeface="LM Sans 9"/>
                <a:cs typeface="LM Sans 9"/>
              </a:rPr>
              <a:t>A</a:t>
            </a:r>
            <a:r>
              <a:rPr sz="900" spc="-5" dirty="0">
                <a:latin typeface="LM Sans 9"/>
                <a:cs typeface="LM Sans 9"/>
              </a:rPr>
              <a:t>tten</a:t>
            </a:r>
            <a:r>
              <a:rPr sz="900" spc="-10" dirty="0">
                <a:latin typeface="LM Sans 9"/>
                <a:cs typeface="LM Sans 9"/>
              </a:rPr>
              <a:t>d</a:t>
            </a:r>
            <a:r>
              <a:rPr sz="900" spc="-5" dirty="0">
                <a:latin typeface="LM Sans 9"/>
                <a:cs typeface="LM Sans 9"/>
              </a:rPr>
              <a:t>ance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4598" y="2361395"/>
            <a:ext cx="377190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59055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LM Sans 9"/>
                <a:cs typeface="LM Sans 9"/>
              </a:rPr>
              <a:t>Based  System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7959" y="2639753"/>
            <a:ext cx="1033144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  <a:tabLst>
                <a:tab pos="526415" algn="l"/>
              </a:tabLst>
            </a:pPr>
            <a:r>
              <a:rPr sz="900" spc="-5" dirty="0">
                <a:latin typeface="LM Sans 9"/>
                <a:cs typeface="LM Sans 9"/>
              </a:rPr>
              <a:t>Using	Micr</a:t>
            </a:r>
            <a:r>
              <a:rPr sz="900" spc="20" dirty="0">
                <a:latin typeface="LM Sans 9"/>
                <a:cs typeface="LM Sans 9"/>
              </a:rPr>
              <a:t>o</a:t>
            </a:r>
            <a:r>
              <a:rPr sz="900" spc="-5" dirty="0">
                <a:latin typeface="LM Sans 9"/>
                <a:cs typeface="LM Sans 9"/>
              </a:rPr>
              <a:t>co</a:t>
            </a:r>
            <a:r>
              <a:rPr sz="900" spc="-10" dirty="0">
                <a:latin typeface="LM Sans 9"/>
                <a:cs typeface="LM Sans 9"/>
              </a:rPr>
              <a:t>n</a:t>
            </a:r>
            <a:r>
              <a:rPr sz="900" spc="-5" dirty="0">
                <a:latin typeface="LM Sans 9"/>
                <a:cs typeface="LM Sans 9"/>
              </a:rPr>
              <a:t>-  troller and</a:t>
            </a:r>
            <a:r>
              <a:rPr sz="900" spc="-4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LabView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37106" y="2390546"/>
            <a:ext cx="0" cy="974725"/>
          </a:xfrm>
          <a:custGeom>
            <a:avLst/>
            <a:gdLst/>
            <a:ahLst/>
            <a:cxnLst/>
            <a:rect l="l" t="t" r="r" b="b"/>
            <a:pathLst>
              <a:path h="974725">
                <a:moveTo>
                  <a:pt x="0" y="97424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402854" y="2361395"/>
            <a:ext cx="1249680" cy="997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LM Sans 9"/>
                <a:cs typeface="LM Sans 9"/>
              </a:rPr>
              <a:t>The goal </a:t>
            </a:r>
            <a:r>
              <a:rPr sz="900" spc="-15" dirty="0">
                <a:latin typeface="LM Sans 9"/>
                <a:cs typeface="LM Sans 9"/>
              </a:rPr>
              <a:t>was </a:t>
            </a:r>
            <a:r>
              <a:rPr sz="900" spc="-5" dirty="0">
                <a:latin typeface="LM Sans 9"/>
                <a:cs typeface="LM Sans 9"/>
              </a:rPr>
              <a:t>to create a  system</a:t>
            </a:r>
            <a:r>
              <a:rPr sz="900" spc="-8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that</a:t>
            </a:r>
            <a:r>
              <a:rPr sz="900" spc="-8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uses</a:t>
            </a:r>
            <a:r>
              <a:rPr sz="900" spc="-8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2</a:t>
            </a:r>
            <a:r>
              <a:rPr sz="900" spc="-8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micro-  controllers to deal with  the </a:t>
            </a:r>
            <a:r>
              <a:rPr sz="900" spc="-10" dirty="0">
                <a:latin typeface="LM Sans 9"/>
                <a:cs typeface="LM Sans 9"/>
              </a:rPr>
              <a:t>fingerprint </a:t>
            </a:r>
            <a:r>
              <a:rPr sz="900" spc="-5" dirty="0">
                <a:latin typeface="LM Sans 9"/>
                <a:cs typeface="LM Sans 9"/>
              </a:rPr>
              <a:t>recogni-  tion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process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that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will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pass  the information </a:t>
            </a:r>
            <a:r>
              <a:rPr sz="900" spc="-15" dirty="0">
                <a:latin typeface="LM Sans 9"/>
                <a:cs typeface="LM Sans 9"/>
              </a:rPr>
              <a:t>for</a:t>
            </a:r>
            <a:r>
              <a:rPr sz="900" spc="-1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verifi-  cation to</a:t>
            </a:r>
            <a:r>
              <a:rPr sz="900" spc="-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database.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0" y="2390546"/>
            <a:ext cx="4608195" cy="1065530"/>
            <a:chOff x="0" y="2390546"/>
            <a:chExt cx="4608195" cy="1065530"/>
          </a:xfrm>
        </p:grpSpPr>
        <p:sp>
          <p:nvSpPr>
            <p:cNvPr id="46" name="object 46"/>
            <p:cNvSpPr/>
            <p:nvPr/>
          </p:nvSpPr>
          <p:spPr>
            <a:xfrm>
              <a:off x="2718003" y="2390546"/>
              <a:ext cx="1718310" cy="943610"/>
            </a:xfrm>
            <a:custGeom>
              <a:avLst/>
              <a:gdLst/>
              <a:ahLst/>
              <a:cxnLst/>
              <a:rect l="l" t="t" r="r" b="b"/>
              <a:pathLst>
                <a:path w="1718310" h="943610">
                  <a:moveTo>
                    <a:pt x="0" y="0"/>
                  </a:moveTo>
                  <a:lnTo>
                    <a:pt x="0" y="943140"/>
                  </a:lnTo>
                </a:path>
                <a:path w="1718310" h="943610">
                  <a:moveTo>
                    <a:pt x="804887" y="0"/>
                  </a:moveTo>
                  <a:lnTo>
                    <a:pt x="804887" y="943140"/>
                  </a:lnTo>
                </a:path>
                <a:path w="1718310" h="943610">
                  <a:moveTo>
                    <a:pt x="1717776" y="0"/>
                  </a:moveTo>
                  <a:lnTo>
                    <a:pt x="1717776" y="94314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9684" y="3367316"/>
              <a:ext cx="2134870" cy="5080"/>
            </a:xfrm>
            <a:custGeom>
              <a:avLst/>
              <a:gdLst/>
              <a:ahLst/>
              <a:cxnLst/>
              <a:rect l="l" t="t" r="r" b="b"/>
              <a:pathLst>
                <a:path w="2134870" h="5079">
                  <a:moveTo>
                    <a:pt x="0" y="0"/>
                  </a:moveTo>
                  <a:lnTo>
                    <a:pt x="2134311" y="0"/>
                  </a:lnTo>
                </a:path>
                <a:path w="2134870" h="5079">
                  <a:moveTo>
                    <a:pt x="0" y="5067"/>
                  </a:moveTo>
                  <a:lnTo>
                    <a:pt x="2134311" y="506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783738" y="2361395"/>
            <a:ext cx="575310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LM Sans 9"/>
                <a:cs typeface="LM Sans 9"/>
              </a:rPr>
              <a:t>Fingerprint  authentica-  tion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88639" y="2361395"/>
            <a:ext cx="7816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4480" algn="l"/>
              </a:tabLst>
            </a:pPr>
            <a:r>
              <a:rPr sz="900" spc="-5" dirty="0">
                <a:latin typeface="LM Sans 9"/>
                <a:cs typeface="LM Sans 9"/>
              </a:rPr>
              <a:t>No	pass</a:t>
            </a:r>
            <a:r>
              <a:rPr sz="900" spc="-35" dirty="0">
                <a:latin typeface="LM Sans 9"/>
                <a:cs typeface="LM Sans 9"/>
              </a:rPr>
              <a:t>w</a:t>
            </a:r>
            <a:r>
              <a:rPr sz="900" spc="-30" dirty="0">
                <a:latin typeface="LM Sans 9"/>
                <a:cs typeface="LM Sans 9"/>
              </a:rPr>
              <a:t>o</a:t>
            </a:r>
            <a:r>
              <a:rPr sz="900" spc="-5" dirty="0">
                <a:latin typeface="LM Sans 9"/>
                <a:cs typeface="LM Sans 9"/>
              </a:rPr>
              <a:t>r</a:t>
            </a:r>
            <a:r>
              <a:rPr sz="900" spc="-10" dirty="0">
                <a:latin typeface="LM Sans 9"/>
                <a:cs typeface="LM Sans 9"/>
              </a:rPr>
              <a:t>d</a:t>
            </a:r>
            <a:r>
              <a:rPr sz="900" spc="-5" dirty="0">
                <a:latin typeface="LM Sans 9"/>
                <a:cs typeface="LM Sans 9"/>
              </a:rPr>
              <a:t>s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88639" y="2500574"/>
            <a:ext cx="781685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  <a:tabLst>
                <a:tab pos="393700" algn="l"/>
                <a:tab pos="652780" algn="l"/>
              </a:tabLst>
            </a:pPr>
            <a:r>
              <a:rPr sz="900" spc="-5" dirty="0">
                <a:latin typeface="LM Sans 9"/>
                <a:cs typeface="LM Sans 9"/>
              </a:rPr>
              <a:t>have	to	</a:t>
            </a:r>
            <a:r>
              <a:rPr sz="900" spc="20" dirty="0">
                <a:latin typeface="LM Sans 9"/>
                <a:cs typeface="LM Sans 9"/>
              </a:rPr>
              <a:t>b</a:t>
            </a:r>
            <a:r>
              <a:rPr sz="900" spc="-5" dirty="0">
                <a:latin typeface="LM Sans 9"/>
                <a:cs typeface="LM Sans 9"/>
              </a:rPr>
              <a:t>e  remembered</a:t>
            </a:r>
            <a:endParaRPr sz="900">
              <a:latin typeface="LM Sans 9"/>
              <a:cs typeface="LM Sans 9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1303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Literature</a:t>
            </a:r>
            <a:r>
              <a:rPr sz="1400" spc="-2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Survey</a:t>
            </a:r>
            <a:endParaRPr sz="1400">
              <a:latin typeface="LM Sans 12"/>
              <a:cs typeface="LM Sans 1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9684" y="369392"/>
          <a:ext cx="4262119" cy="2664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413"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900" b="1" spc="-5" dirty="0">
                          <a:latin typeface="LM Sans 10"/>
                          <a:cs typeface="LM Sans 10"/>
                        </a:rPr>
                        <a:t>Title</a:t>
                      </a:r>
                      <a:endParaRPr sz="9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900" b="1" spc="-5" dirty="0">
                          <a:latin typeface="LM Sans 10"/>
                          <a:cs typeface="LM Sans 10"/>
                        </a:rPr>
                        <a:t>Objective</a:t>
                      </a:r>
                      <a:endParaRPr sz="9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900" b="1" spc="-10" dirty="0">
                          <a:latin typeface="LM Sans 10"/>
                          <a:cs typeface="LM Sans 10"/>
                        </a:rPr>
                        <a:t>Attendance</a:t>
                      </a:r>
                      <a:endParaRPr sz="900">
                        <a:latin typeface="LM Sans 10"/>
                        <a:cs typeface="LM Sans 10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b="1" spc="-20" dirty="0">
                          <a:latin typeface="LM Sans 10"/>
                          <a:cs typeface="LM Sans 10"/>
                        </a:rPr>
                        <a:t>Type</a:t>
                      </a:r>
                      <a:endParaRPr sz="9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900" b="1" spc="-5" dirty="0">
                          <a:latin typeface="LM Sans 10"/>
                          <a:cs typeface="LM Sans 10"/>
                        </a:rPr>
                        <a:t>Advantage</a:t>
                      </a:r>
                      <a:endParaRPr sz="9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771"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  <a:tabLst>
                          <a:tab pos="631825" algn="l"/>
                        </a:tabLst>
                      </a:pPr>
                      <a:r>
                        <a:rPr sz="900" dirty="0">
                          <a:latin typeface="LM Sans 9"/>
                          <a:cs typeface="LM Sans 9"/>
                        </a:rPr>
                        <a:t>Speech	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biometric</a:t>
                      </a:r>
                      <a:endParaRPr sz="900">
                        <a:latin typeface="LM Sans 9"/>
                        <a:cs typeface="LM Sans 9"/>
                      </a:endParaRPr>
                    </a:p>
                    <a:p>
                      <a:pPr marL="78105" marR="70485">
                        <a:lnSpc>
                          <a:spcPct val="101499"/>
                        </a:lnSpc>
                        <a:tabLst>
                          <a:tab pos="551815" algn="l"/>
                        </a:tabLst>
                      </a:pPr>
                      <a:r>
                        <a:rPr sz="900" dirty="0">
                          <a:latin typeface="LM Sans 9"/>
                          <a:cs typeface="LM Sans 9"/>
                        </a:rPr>
                        <a:t>based	attendance 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system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just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Uses </a:t>
                      </a:r>
                      <a:r>
                        <a:rPr sz="900" spc="-25" dirty="0">
                          <a:latin typeface="LM Sans 9"/>
                          <a:cs typeface="LM Sans 9"/>
                        </a:rPr>
                        <a:t>Text</a:t>
                      </a:r>
                      <a:r>
                        <a:rPr sz="900" spc="22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dirty="0">
                          <a:latin typeface="LM Sans 9"/>
                          <a:cs typeface="LM Sans 9"/>
                        </a:rPr>
                        <a:t>independent</a:t>
                      </a:r>
                      <a:endParaRPr sz="900">
                        <a:latin typeface="LM Sans 9"/>
                        <a:cs typeface="LM Sans 9"/>
                      </a:endParaRPr>
                    </a:p>
                    <a:p>
                      <a:pPr marL="78105" marR="70485" algn="just">
                        <a:lnSpc>
                          <a:spcPct val="101499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speaker verification with  </a:t>
                      </a:r>
                      <a:r>
                        <a:rPr sz="900" spc="-15" dirty="0">
                          <a:latin typeface="LM Sans 9"/>
                          <a:cs typeface="LM Sans 9"/>
                        </a:rPr>
                        <a:t>MFCC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and </a:t>
                      </a:r>
                      <a:r>
                        <a:rPr sz="900" spc="-10" dirty="0">
                          <a:latin typeface="LM Sans 9"/>
                          <a:cs typeface="LM Sans 9"/>
                        </a:rPr>
                        <a:t>i-vector</a:t>
                      </a:r>
                      <a:r>
                        <a:rPr sz="900" spc="-19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based  speaker</a:t>
                      </a:r>
                      <a:r>
                        <a:rPr sz="900" spc="-1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dirty="0">
                          <a:latin typeface="LM Sans 9"/>
                          <a:cs typeface="LM Sans 9"/>
                        </a:rPr>
                        <a:t>modeling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900" dirty="0">
                          <a:latin typeface="LM Sans 9"/>
                          <a:cs typeface="LM Sans 9"/>
                        </a:rPr>
                        <a:t>Speech</a:t>
                      </a:r>
                      <a:endParaRPr sz="900">
                        <a:latin typeface="LM Sans 9"/>
                        <a:cs typeface="LM Sans 9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recognition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  <a:tabLst>
                          <a:tab pos="664845" algn="l"/>
                        </a:tabLst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Requires	less</a:t>
                      </a:r>
                      <a:endParaRPr sz="900">
                        <a:latin typeface="LM Sans 9"/>
                        <a:cs typeface="LM Sans 9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equipment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51">
                <a:tc>
                  <a:txBody>
                    <a:bodyPr/>
                    <a:lstStyle/>
                    <a:p>
                      <a:pPr marL="78105" algn="just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Student</a:t>
                      </a:r>
                      <a:r>
                        <a:rPr sz="900" spc="240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10" dirty="0">
                          <a:latin typeface="LM Sans 9"/>
                          <a:cs typeface="LM Sans 9"/>
                        </a:rPr>
                        <a:t>Attendance</a:t>
                      </a:r>
                      <a:endParaRPr sz="900">
                        <a:latin typeface="LM Sans 9"/>
                        <a:cs typeface="LM Sans 9"/>
                      </a:endParaRPr>
                    </a:p>
                    <a:p>
                      <a:pPr marL="78105" marR="69850" algn="just">
                        <a:lnSpc>
                          <a:spcPct val="101499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System Using Iris  Biometric Recogni-  tion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The designed system</a:t>
                      </a:r>
                      <a:r>
                        <a:rPr sz="900" spc="229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re-</a:t>
                      </a:r>
                      <a:endParaRPr sz="900">
                        <a:latin typeface="LM Sans 9"/>
                        <a:cs typeface="LM Sans 9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turns an integer value</a:t>
                      </a:r>
                      <a:r>
                        <a:rPr sz="900" spc="15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of</a:t>
                      </a:r>
                      <a:endParaRPr sz="900">
                        <a:latin typeface="LM Sans 9"/>
                        <a:cs typeface="LM Sans 9"/>
                      </a:endParaRPr>
                    </a:p>
                    <a:p>
                      <a:pPr marL="78105" marR="70485">
                        <a:lnSpc>
                          <a:spcPct val="101499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(1) if there is a match  and</a:t>
                      </a:r>
                      <a:r>
                        <a:rPr sz="900" spc="170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an</a:t>
                      </a:r>
                      <a:r>
                        <a:rPr sz="900" spc="17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integer</a:t>
                      </a:r>
                      <a:r>
                        <a:rPr sz="900" spc="17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value</a:t>
                      </a:r>
                      <a:r>
                        <a:rPr sz="900" spc="17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of</a:t>
                      </a:r>
                      <a:endParaRPr sz="900">
                        <a:latin typeface="LM Sans 9"/>
                        <a:cs typeface="LM Sans 9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(0) if there is no</a:t>
                      </a:r>
                      <a:r>
                        <a:rPr sz="900" spc="-30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match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Iris</a:t>
                      </a:r>
                      <a:r>
                        <a:rPr sz="900" spc="24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recogni-</a:t>
                      </a:r>
                      <a:endParaRPr sz="900">
                        <a:latin typeface="LM Sans 9"/>
                        <a:cs typeface="LM Sans 9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tion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Great</a:t>
                      </a:r>
                      <a:r>
                        <a:rPr sz="900" spc="-2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accuracy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8489">
                <a:tc>
                  <a:txBody>
                    <a:bodyPr/>
                    <a:lstStyle/>
                    <a:p>
                      <a:pPr marL="78105" algn="just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Eigenface</a:t>
                      </a:r>
                      <a:r>
                        <a:rPr sz="900" spc="120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Algorithm</a:t>
                      </a:r>
                      <a:endParaRPr sz="900">
                        <a:latin typeface="LM Sans 9"/>
                        <a:cs typeface="LM Sans 9"/>
                      </a:endParaRPr>
                    </a:p>
                    <a:p>
                      <a:pPr marL="78105" marR="70485" algn="just">
                        <a:lnSpc>
                          <a:spcPct val="101499"/>
                        </a:lnSpc>
                      </a:pPr>
                      <a:r>
                        <a:rPr sz="900" spc="-15" dirty="0">
                          <a:latin typeface="LM Sans 9"/>
                          <a:cs typeface="LM Sans 9"/>
                        </a:rPr>
                        <a:t>for </a:t>
                      </a:r>
                      <a:r>
                        <a:rPr sz="900" spc="-10" dirty="0">
                          <a:latin typeface="LM Sans 9"/>
                          <a:cs typeface="LM Sans 9"/>
                        </a:rPr>
                        <a:t>Face</a:t>
                      </a:r>
                      <a:r>
                        <a:rPr sz="900" spc="-40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Recognition  in </a:t>
                      </a:r>
                      <a:r>
                        <a:rPr sz="900" spc="-10" dirty="0">
                          <a:latin typeface="LM Sans 9"/>
                          <a:cs typeface="LM Sans 9"/>
                        </a:rPr>
                        <a:t>Attendance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Sys-  tem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just">
                        <a:lnSpc>
                          <a:spcPts val="965"/>
                        </a:lnSpc>
                      </a:pPr>
                      <a:r>
                        <a:rPr sz="900" spc="-15" dirty="0">
                          <a:latin typeface="LM Sans 9"/>
                          <a:cs typeface="LM Sans 9"/>
                        </a:rPr>
                        <a:t>Face</a:t>
                      </a:r>
                      <a:r>
                        <a:rPr sz="900" spc="27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features </a:t>
                      </a:r>
                      <a:r>
                        <a:rPr sz="900" spc="-15" dirty="0">
                          <a:latin typeface="LM Sans 9"/>
                          <a:cs typeface="LM Sans 9"/>
                        </a:rPr>
                        <a:t>are</a:t>
                      </a:r>
                      <a:r>
                        <a:rPr sz="900" spc="1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sent</a:t>
                      </a:r>
                      <a:endParaRPr sz="900">
                        <a:latin typeface="LM Sans 9"/>
                        <a:cs typeface="LM Sans 9"/>
                      </a:endParaRPr>
                    </a:p>
                    <a:p>
                      <a:pPr marL="78105" marR="70485" algn="just">
                        <a:lnSpc>
                          <a:spcPct val="101499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to the server </a:t>
                      </a:r>
                      <a:r>
                        <a:rPr sz="900" spc="-15" dirty="0">
                          <a:latin typeface="LM Sans 9"/>
                          <a:cs typeface="LM Sans 9"/>
                        </a:rPr>
                        <a:t>for</a:t>
                      </a:r>
                      <a:r>
                        <a:rPr sz="900" spc="27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ver-  ification and identifica-  tion process, then</a:t>
                      </a:r>
                      <a:r>
                        <a:rPr sz="900" spc="-110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several  training images </a:t>
                      </a:r>
                      <a:r>
                        <a:rPr sz="900" spc="-15" dirty="0">
                          <a:latin typeface="LM Sans 9"/>
                          <a:cs typeface="LM Sans 9"/>
                        </a:rPr>
                        <a:t>are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com-  </a:t>
                      </a:r>
                      <a:r>
                        <a:rPr sz="900" spc="-10" dirty="0">
                          <a:latin typeface="LM Sans 9"/>
                          <a:cs typeface="LM Sans 9"/>
                        </a:rPr>
                        <a:t>pared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with input images  during the identification  process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900" spc="-10" dirty="0">
                          <a:latin typeface="LM Sans 9"/>
                          <a:cs typeface="LM Sans 9"/>
                        </a:rPr>
                        <a:t>Face</a:t>
                      </a:r>
                      <a:r>
                        <a:rPr sz="900" spc="40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Recog-</a:t>
                      </a:r>
                      <a:endParaRPr sz="900">
                        <a:latin typeface="LM Sans 9"/>
                        <a:cs typeface="LM Sans 9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nition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Best</a:t>
                      </a:r>
                      <a:r>
                        <a:rPr sz="900" spc="1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biometric</a:t>
                      </a:r>
                      <a:endParaRPr sz="900">
                        <a:latin typeface="LM Sans 9"/>
                        <a:cs typeface="LM Sans 9"/>
                      </a:endParaRPr>
                    </a:p>
                    <a:p>
                      <a:pPr marL="78105" marR="70485">
                        <a:lnSpc>
                          <a:spcPct val="101499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system</a:t>
                      </a:r>
                      <a:r>
                        <a:rPr sz="900" spc="-40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dirty="0">
                          <a:latin typeface="LM Sans 9"/>
                          <a:cs typeface="LM Sans 9"/>
                        </a:rPr>
                        <a:t>because 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it is</a:t>
                      </a:r>
                      <a:r>
                        <a:rPr sz="900" spc="-2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10" dirty="0">
                          <a:latin typeface="LM Sans 9"/>
                          <a:cs typeface="LM Sans 9"/>
                        </a:rPr>
                        <a:t>Efficient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5" name="object 5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864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10" dirty="0">
                <a:solidFill>
                  <a:srgbClr val="FFFFFF"/>
                </a:solidFill>
                <a:latin typeface="LM Sans 12"/>
                <a:cs typeface="LM Sans 12"/>
              </a:rPr>
              <a:t>Existing System- EigenFace</a:t>
            </a:r>
            <a:r>
              <a:rPr sz="1400" b="0" spc="-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b="0" spc="10" dirty="0">
                <a:solidFill>
                  <a:srgbClr val="FFFFFF"/>
                </a:solidFill>
                <a:latin typeface="LM Sans 12"/>
                <a:cs typeface="LM Sans 12"/>
              </a:rPr>
              <a:t>Algorithm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463" y="56968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1894" y="422332"/>
            <a:ext cx="4241800" cy="2391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82880">
              <a:lnSpc>
                <a:spcPct val="149400"/>
              </a:lnSpc>
              <a:spcBef>
                <a:spcPts val="100"/>
              </a:spcBef>
            </a:pPr>
            <a:r>
              <a:rPr sz="1000" spc="-5" dirty="0">
                <a:latin typeface="LM Sans 10"/>
                <a:cs typeface="LM Sans 10"/>
              </a:rPr>
              <a:t>The existing system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facial recognition is build using eigenface </a:t>
            </a:r>
            <a:r>
              <a:rPr sz="1000" spc="-10" dirty="0">
                <a:latin typeface="LM Sans 10"/>
                <a:cs typeface="LM Sans 10"/>
              </a:rPr>
              <a:t>algorithm.  </a:t>
            </a:r>
            <a:r>
              <a:rPr sz="1000" spc="-5" dirty="0">
                <a:latin typeface="LM Sans 10"/>
                <a:cs typeface="LM Sans 10"/>
              </a:rPr>
              <a:t>A set of m images of dimension N*N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converted into </a:t>
            </a:r>
            <a:r>
              <a:rPr sz="1000" spc="-10" dirty="0">
                <a:latin typeface="LM Sans 10"/>
                <a:cs typeface="LM Sans 10"/>
              </a:rPr>
              <a:t>vectors </a:t>
            </a:r>
            <a:r>
              <a:rPr sz="1000" spc="-5" dirty="0">
                <a:latin typeface="LM Sans 10"/>
                <a:cs typeface="LM Sans 10"/>
              </a:rPr>
              <a:t>of size</a:t>
            </a:r>
            <a:r>
              <a:rPr sz="1000" spc="9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N</a:t>
            </a:r>
            <a:r>
              <a:rPr sz="1050" spc="-7" baseline="27777" dirty="0">
                <a:latin typeface="LM Sans 8"/>
                <a:cs typeface="LM Sans 8"/>
              </a:rPr>
              <a:t>2</a:t>
            </a:r>
            <a:endParaRPr sz="1050" baseline="27777" dirty="0">
              <a:latin typeface="LM Sans 8"/>
              <a:cs typeface="LM Sans 8"/>
            </a:endParaRPr>
          </a:p>
          <a:p>
            <a:pPr marL="38100">
              <a:lnSpc>
                <a:spcPct val="100000"/>
              </a:lnSpc>
              <a:spcBef>
                <a:spcPts val="595"/>
              </a:spcBef>
            </a:pPr>
            <a:r>
              <a:rPr sz="1000" spc="-10" dirty="0">
                <a:latin typeface="LM Sans 10"/>
                <a:cs typeface="LM Sans 10"/>
              </a:rPr>
              <a:t>Calculate </a:t>
            </a:r>
            <a:r>
              <a:rPr sz="1000" spc="-5" dirty="0">
                <a:latin typeface="LM Sans 10"/>
                <a:cs typeface="LM Sans 10"/>
              </a:rPr>
              <a:t>the average of all these face </a:t>
            </a:r>
            <a:r>
              <a:rPr sz="1000" spc="-10" dirty="0">
                <a:latin typeface="LM Sans 10"/>
                <a:cs typeface="LM Sans 10"/>
              </a:rPr>
              <a:t>vectors </a:t>
            </a:r>
            <a:r>
              <a:rPr sz="1000" spc="-5" dirty="0">
                <a:latin typeface="LM Sans 10"/>
                <a:cs typeface="LM Sans 10"/>
              </a:rPr>
              <a:t>and subtract it from each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vector</a:t>
            </a:r>
            <a:endParaRPr sz="1000" dirty="0">
              <a:latin typeface="LM Sans 10"/>
              <a:cs typeface="LM Sans 10"/>
            </a:endParaRPr>
          </a:p>
          <a:p>
            <a:pPr marL="38100" marR="30480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LM Sans 10"/>
                <a:cs typeface="LM Sans 10"/>
              </a:rPr>
              <a:t>Then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10" dirty="0">
                <a:latin typeface="LM Sans 10"/>
                <a:cs typeface="LM Sans 10"/>
              </a:rPr>
              <a:t>take </a:t>
            </a:r>
            <a:r>
              <a:rPr sz="1000" spc="-5" dirty="0">
                <a:latin typeface="LM Sans 10"/>
                <a:cs typeface="LM Sans 10"/>
              </a:rPr>
              <a:t>all face </a:t>
            </a:r>
            <a:r>
              <a:rPr sz="1000" spc="-10" dirty="0">
                <a:latin typeface="LM Sans 10"/>
                <a:cs typeface="LM Sans 10"/>
              </a:rPr>
              <a:t>vectors </a:t>
            </a:r>
            <a:r>
              <a:rPr sz="1000" spc="-5" dirty="0">
                <a:latin typeface="LM Sans 10"/>
                <a:cs typeface="LM Sans 10"/>
              </a:rPr>
              <a:t>so that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get a matrix of size of </a:t>
            </a:r>
            <a:r>
              <a:rPr sz="1000" dirty="0">
                <a:latin typeface="LM Sans 10"/>
                <a:cs typeface="LM Sans 10"/>
              </a:rPr>
              <a:t>N</a:t>
            </a:r>
            <a:r>
              <a:rPr sz="1050" baseline="27777" dirty="0">
                <a:latin typeface="LM Sans 8"/>
                <a:cs typeface="LM Sans 8"/>
              </a:rPr>
              <a:t>2 </a:t>
            </a:r>
            <a:r>
              <a:rPr sz="1000" spc="-5" dirty="0">
                <a:latin typeface="LM Sans 10"/>
                <a:cs typeface="LM Sans 10"/>
              </a:rPr>
              <a:t>* M and</a:t>
            </a:r>
            <a:r>
              <a:rPr sz="1000" spc="-95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we  </a:t>
            </a:r>
            <a:r>
              <a:rPr sz="1000" spc="-5" dirty="0">
                <a:latin typeface="LM Sans 10"/>
                <a:cs typeface="LM Sans 10"/>
              </a:rPr>
              <a:t>find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sz="1000" spc="-10" dirty="0">
                <a:latin typeface="LM Sans 10"/>
                <a:cs typeface="LM Sans 10"/>
              </a:rPr>
              <a:t>Covariance </a:t>
            </a:r>
            <a:r>
              <a:rPr sz="1000" spc="-5" dirty="0">
                <a:latin typeface="LM Sans 10"/>
                <a:cs typeface="LM Sans 10"/>
              </a:rPr>
              <a:t>matrix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multiplying A with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</a:t>
            </a:r>
            <a:r>
              <a:rPr sz="1050" spc="-7" baseline="-11904" dirty="0">
                <a:latin typeface="LM Sans 8"/>
                <a:cs typeface="LM Sans 8"/>
              </a:rPr>
              <a:t>T</a:t>
            </a:r>
            <a:endParaRPr sz="1050" baseline="-11904" dirty="0">
              <a:latin typeface="LM Sans 8"/>
              <a:cs typeface="LM Sans 8"/>
            </a:endParaRPr>
          </a:p>
          <a:p>
            <a:pPr marL="38100" marR="192405">
              <a:lnSpc>
                <a:spcPct val="149400"/>
              </a:lnSpc>
            </a:pPr>
            <a:r>
              <a:rPr sz="1000" spc="-10" dirty="0">
                <a:latin typeface="LM Sans 10"/>
                <a:cs typeface="LM Sans 10"/>
              </a:rPr>
              <a:t>Calculate </a:t>
            </a:r>
            <a:r>
              <a:rPr sz="1000" spc="-5" dirty="0">
                <a:latin typeface="LM Sans 10"/>
                <a:cs typeface="LM Sans 10"/>
              </a:rPr>
              <a:t>eigen values and eigenvectors of </a:t>
            </a:r>
            <a:r>
              <a:rPr sz="1000" spc="-10" dirty="0">
                <a:latin typeface="LM Sans 10"/>
                <a:cs typeface="LM Sans 10"/>
              </a:rPr>
              <a:t>covariance </a:t>
            </a:r>
            <a:r>
              <a:rPr sz="1000" spc="-5" dirty="0">
                <a:latin typeface="LM Sans 10"/>
                <a:cs typeface="LM Sans 10"/>
              </a:rPr>
              <a:t>matrix and map them  </a:t>
            </a:r>
            <a:r>
              <a:rPr sz="1000" spc="-2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recognition,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subtract average face from the captured</a:t>
            </a:r>
            <a:r>
              <a:rPr sz="1000" spc="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image</a:t>
            </a:r>
            <a:endParaRPr sz="1000" dirty="0">
              <a:latin typeface="LM Sans 10"/>
              <a:cs typeface="LM Sans 10"/>
            </a:endParaRPr>
          </a:p>
          <a:p>
            <a:pPr marL="38100" marR="31115">
              <a:lnSpc>
                <a:spcPct val="100000"/>
              </a:lnSpc>
              <a:spcBef>
                <a:spcPts val="595"/>
              </a:spcBef>
            </a:pPr>
            <a:r>
              <a:rPr lang="en-US" sz="1000" spc="-20" dirty="0">
                <a:latin typeface="LM Sans 10"/>
                <a:cs typeface="LM Sans 10"/>
              </a:rPr>
              <a:t>W</a:t>
            </a:r>
            <a:r>
              <a:rPr sz="1000" spc="-20" dirty="0">
                <a:latin typeface="LM Sans 10"/>
                <a:cs typeface="LM Sans 10"/>
              </a:rPr>
              <a:t>e </a:t>
            </a:r>
            <a:r>
              <a:rPr sz="1000" spc="-5" dirty="0">
                <a:latin typeface="LM Sans 10"/>
                <a:cs typeface="LM Sans 10"/>
              </a:rPr>
              <a:t>generate the </a:t>
            </a:r>
            <a:r>
              <a:rPr sz="1000" spc="-10" dirty="0">
                <a:latin typeface="LM Sans 10"/>
                <a:cs typeface="LM Sans 10"/>
              </a:rPr>
              <a:t>vector </a:t>
            </a:r>
            <a:r>
              <a:rPr sz="1000" spc="-5" dirty="0">
                <a:latin typeface="LM Sans 10"/>
                <a:cs typeface="LM Sans 10"/>
              </a:rPr>
              <a:t>of the coefficient such and subtract it from the training</a:t>
            </a:r>
            <a:r>
              <a:rPr lang="en-US" sz="1000" spc="-5" dirty="0">
                <a:latin typeface="LM Sans 10"/>
                <a:cs typeface="LM Sans 10"/>
              </a:rPr>
              <a:t> i</a:t>
            </a:r>
            <a:r>
              <a:rPr sz="1000" spc="-5" dirty="0">
                <a:latin typeface="LM Sans 10"/>
                <a:cs typeface="LM Sans 10"/>
              </a:rPr>
              <a:t>mage to get the minimum distance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5" dirty="0">
                <a:latin typeface="LM Sans 10"/>
                <a:cs typeface="LM Sans 10"/>
              </a:rPr>
              <a:t>the training </a:t>
            </a:r>
            <a:r>
              <a:rPr sz="1000" spc="-10" dirty="0">
                <a:latin typeface="LM Sans 10"/>
                <a:cs typeface="LM Sans 10"/>
              </a:rPr>
              <a:t>vectors </a:t>
            </a:r>
            <a:r>
              <a:rPr sz="1000" spc="-5" dirty="0">
                <a:latin typeface="LM Sans 10"/>
                <a:cs typeface="LM Sans 10"/>
              </a:rPr>
              <a:t>and testing  </a:t>
            </a:r>
            <a:r>
              <a:rPr sz="1000" spc="-10" dirty="0">
                <a:latin typeface="LM Sans 10"/>
                <a:cs typeface="LM Sans 10"/>
              </a:rPr>
              <a:t>vectors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1000" spc="-5" dirty="0">
                <a:latin typeface="LM Sans 10"/>
                <a:cs typeface="LM Sans 10"/>
              </a:rPr>
              <a:t>If value is less than certain level than face is recognised else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not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5463" y="79743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463" y="102516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463" y="1252918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421" y="1463560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462" y="168216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525" y="190807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5463" y="216660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3" name="object 13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4" name="object 14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BD1A9D7F-DBFA-868D-F0D7-C3C704572B4E}"/>
              </a:ext>
            </a:extLst>
          </p:cNvPr>
          <p:cNvSpPr/>
          <p:nvPr/>
        </p:nvSpPr>
        <p:spPr>
          <a:xfrm>
            <a:off x="214945" y="270831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864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Existing System- EigenFace</a:t>
            </a: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Algorithm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965" y="976312"/>
            <a:ext cx="1421129" cy="1150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938" y="2266383"/>
            <a:ext cx="1828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Converting image to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vector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75001" y="646760"/>
            <a:ext cx="1874520" cy="1840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18574" y="2592138"/>
            <a:ext cx="972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Eigen</a:t>
            </a:r>
            <a:r>
              <a:rPr sz="1000" spc="-35" dirty="0">
                <a:latin typeface="LM Sans 10"/>
                <a:cs typeface="LM Sans 10"/>
              </a:rPr>
              <a:t>F</a:t>
            </a:r>
            <a:r>
              <a:rPr sz="1000" spc="-5" dirty="0">
                <a:latin typeface="LM Sans 10"/>
                <a:cs typeface="LM Sans 10"/>
              </a:rPr>
              <a:t>aces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1308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Proposed</a:t>
            </a:r>
            <a:r>
              <a:rPr sz="1400" spc="-3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System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3246"/>
            <a:ext cx="4608195" cy="3122930"/>
            <a:chOff x="0" y="333246"/>
            <a:chExt cx="4608195" cy="3122930"/>
          </a:xfrm>
        </p:grpSpPr>
        <p:sp>
          <p:nvSpPr>
            <p:cNvPr id="4" name="object 4"/>
            <p:cNvSpPr/>
            <p:nvPr/>
          </p:nvSpPr>
          <p:spPr>
            <a:xfrm>
              <a:off x="383857" y="333246"/>
              <a:ext cx="3840284" cy="29716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752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5" dirty="0">
                <a:solidFill>
                  <a:srgbClr val="FFFFFF"/>
                </a:solidFill>
                <a:latin typeface="LM Sans 12"/>
                <a:cs typeface="LM Sans 12"/>
              </a:rPr>
              <a:t>Haar </a:t>
            </a:r>
            <a:r>
              <a:rPr sz="1400" b="0" spc="10" dirty="0">
                <a:solidFill>
                  <a:srgbClr val="FFFFFF"/>
                </a:solidFill>
                <a:latin typeface="LM Sans 12"/>
                <a:cs typeface="LM Sans 12"/>
              </a:rPr>
              <a:t>Cascade</a:t>
            </a:r>
            <a:r>
              <a:rPr sz="1400" b="0" spc="-4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b="0" spc="5" dirty="0">
                <a:solidFill>
                  <a:srgbClr val="FFFFFF"/>
                </a:solidFill>
                <a:latin typeface="LM Sans 12"/>
                <a:cs typeface="LM Sans 12"/>
              </a:rPr>
              <a:t>Classifier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55580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484383"/>
            <a:ext cx="3499485" cy="108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95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It is a classifier in which </a:t>
            </a:r>
            <a:r>
              <a:rPr sz="1000" spc="-10" dirty="0">
                <a:latin typeface="LM Sans 10"/>
                <a:cs typeface="LM Sans 10"/>
              </a:rPr>
              <a:t>Cascade </a:t>
            </a:r>
            <a:r>
              <a:rPr sz="1000" spc="-5" dirty="0">
                <a:latin typeface="LM Sans 10"/>
                <a:cs typeface="LM Sans 10"/>
              </a:rPr>
              <a:t>function is trained with </a:t>
            </a:r>
            <a:r>
              <a:rPr sz="1000" dirty="0">
                <a:latin typeface="LM Sans 10"/>
                <a:cs typeface="LM Sans 10"/>
              </a:rPr>
              <a:t>positive  </a:t>
            </a:r>
            <a:r>
              <a:rPr sz="1000" spc="-5" dirty="0">
                <a:latin typeface="LM Sans 10"/>
                <a:cs typeface="LM Sans 10"/>
              </a:rPr>
              <a:t>and negative images.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sz="1000" spc="-10" dirty="0">
                <a:latin typeface="LM Sans 10"/>
                <a:cs typeface="LM Sans 10"/>
              </a:rPr>
              <a:t>Collect </a:t>
            </a:r>
            <a:r>
              <a:rPr sz="1000" spc="-5" dirty="0">
                <a:latin typeface="LM Sans 10"/>
                <a:cs typeface="LM Sans 10"/>
              </a:rPr>
              <a:t>the HAAR features i.e the edge features, line features and  centre surrounded features.</a:t>
            </a:r>
            <a:endParaRPr sz="1000">
              <a:latin typeface="LM Sans 10"/>
              <a:cs typeface="LM Sans 10"/>
            </a:endParaRPr>
          </a:p>
          <a:p>
            <a:pPr marL="12700" marR="124460">
              <a:lnSpc>
                <a:spcPct val="100000"/>
              </a:lnSpc>
              <a:spcBef>
                <a:spcPts val="585"/>
              </a:spcBef>
            </a:pP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algorithm </a:t>
            </a:r>
            <a:r>
              <a:rPr sz="1000" spc="-5" dirty="0">
                <a:latin typeface="LM Sans 10"/>
                <a:cs typeface="LM Sans 10"/>
              </a:rPr>
              <a:t>is going to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used in face detection and feature  extraction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551" y="93538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551" y="131495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5838" y="1742451"/>
            <a:ext cx="1786201" cy="906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9552" y="2707035"/>
            <a:ext cx="16668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Figure:</a:t>
            </a:r>
            <a:r>
              <a:rPr sz="1000" spc="-5" dirty="0">
                <a:latin typeface="LM Sans 10"/>
                <a:cs typeface="LM Sans 10"/>
              </a:rPr>
              <a:t>Haar </a:t>
            </a:r>
            <a:r>
              <a:rPr sz="1000" spc="-10" dirty="0">
                <a:latin typeface="LM Sans 10"/>
                <a:cs typeface="LM Sans 10"/>
              </a:rPr>
              <a:t>Feature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Extraction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0" name="object 10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Shreya Bamane Mitali Belge Shweta</a:t>
            </a:r>
            <a:r>
              <a:rPr dirty="0"/>
              <a:t> </a:t>
            </a:r>
            <a:r>
              <a:rPr spc="-10" dirty="0"/>
              <a:t>Nikam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9296" y="3347568"/>
            <a:ext cx="9042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Smart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Attendance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System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1643</Words>
  <Application>Microsoft Office PowerPoint</Application>
  <PresentationFormat>Custom</PresentationFormat>
  <Paragraphs>226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LM Sans 10</vt:lpstr>
      <vt:lpstr>LM Sans 12</vt:lpstr>
      <vt:lpstr>LM Sans 8</vt:lpstr>
      <vt:lpstr>LM Sans 9</vt:lpstr>
      <vt:lpstr>Office Theme</vt:lpstr>
      <vt:lpstr>Smart Attendance System</vt:lpstr>
      <vt:lpstr>TABLE OF CONTENTS</vt:lpstr>
      <vt:lpstr>Introduction</vt:lpstr>
      <vt:lpstr>Literature Survey Title Objective</vt:lpstr>
      <vt:lpstr>PowerPoint Presentation</vt:lpstr>
      <vt:lpstr>Existing System- EigenFace Algorithm</vt:lpstr>
      <vt:lpstr>PowerPoint Presentation</vt:lpstr>
      <vt:lpstr>PowerPoint Presentation</vt:lpstr>
      <vt:lpstr>Haar Cascade Classifier</vt:lpstr>
      <vt:lpstr>Local Binary Pattern Histogram (LBPH)</vt:lpstr>
      <vt:lpstr>Implementation</vt:lpstr>
      <vt:lpstr>PowerPoint Presentation</vt:lpstr>
      <vt:lpstr>PowerPoint Presentation</vt:lpstr>
      <vt:lpstr>PowerPoint Presentation</vt:lpstr>
      <vt:lpstr>PowerPoint Presentation</vt:lpstr>
      <vt:lpstr>capture Image.py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and Software Requirement</vt:lpstr>
      <vt:lpstr>Future Scope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 System</dc:title>
  <dc:creator>Shreya Bamane  Mitali Belge  Shweta Nikam </dc:creator>
  <cp:lastModifiedBy>Shreya Bamane</cp:lastModifiedBy>
  <cp:revision>3</cp:revision>
  <dcterms:created xsi:type="dcterms:W3CDTF">2022-04-25T04:49:40Z</dcterms:created>
  <dcterms:modified xsi:type="dcterms:W3CDTF">2022-08-18T15:58:43Z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2022-04-25T00:00:00Z</vt:filetime>
  </property>
</Properties>
</file>