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ileron" panose="020B0604020202020204" charset="0"/>
      <p:regular r:id="rId15"/>
    </p:embeddedFont>
    <p:embeddedFont>
      <p:font typeface="Aileron Bold" panose="020B0604020202020204" charset="0"/>
      <p:regular r:id="rId16"/>
    </p:embeddedFont>
    <p:embeddedFont>
      <p:font typeface="Aileron Ultra-Bold" panose="020B0604020202020204" charset="0"/>
      <p:regular r:id="rId17"/>
    </p:embeddedFont>
    <p:embeddedFont>
      <p:font typeface="Arial Nova" panose="020B0504020202020204" pitchFamily="34"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Cambria" panose="02040503050406030204" pitchFamily="18" charset="0"/>
      <p:regular r:id="rId26"/>
      <p:bold r:id="rId27"/>
      <p:italic r:id="rId28"/>
      <p:boldItalic r:id="rId29"/>
    </p:embeddedFont>
    <p:embeddedFont>
      <p:font typeface="Cambria Math" panose="02040503050406030204" pitchFamily="18" charset="0"/>
      <p:regular r:id="rId30"/>
    </p:embeddedFont>
    <p:embeddedFont>
      <p:font typeface="Copperplate Gothic 29 BC Bold" panose="020B0604020202020204" charset="0"/>
      <p:regular r:id="rId31"/>
    </p:embeddedFont>
    <p:embeddedFont>
      <p:font typeface="Helios" panose="020B0604020202020204" charset="0"/>
      <p:regular r:id="rId32"/>
    </p:embeddedFont>
    <p:embeddedFont>
      <p:font typeface="Maragsa" panose="020B0604020202020204" charset="0"/>
      <p:regular r:id="rId33"/>
    </p:embeddedFont>
    <p:embeddedFont>
      <p:font typeface="Neue Machina Ultra-Bold" panose="020B0604020202020204" charset="0"/>
      <p:regular r:id="rId34"/>
    </p:embeddedFont>
    <p:embeddedFont>
      <p:font typeface="Norwester" panose="020B0604020202020204" charset="0"/>
      <p:regular r:id="rId35"/>
    </p:embeddedFont>
    <p:embeddedFont>
      <p:font typeface="Roboto" panose="02000000000000000000" pitchFamily="2" charset="0"/>
      <p:regular r:id="rId36"/>
      <p:bold r:id="rId37"/>
      <p:italic r:id="rId38"/>
      <p:boldItalic r:id="rId39"/>
    </p:embeddedFont>
    <p:embeddedFont>
      <p:font typeface="Telegraf" panose="020B0604020202020204" charset="0"/>
      <p:regular r:id="rId40"/>
    </p:embeddedFont>
    <p:embeddedFont>
      <p:font typeface="Telegraf Bold" panose="020B0604020202020204" charset="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6" d="100"/>
          <a:sy n="66" d="100"/>
        </p:scale>
        <p:origin x="101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font" Target="fonts/font2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 Id="rId20" Type="http://schemas.openxmlformats.org/officeDocument/2006/relationships/font" Target="fonts/font6.fntdata"/><Relationship Id="rId41" Type="http://schemas.openxmlformats.org/officeDocument/2006/relationships/font" Target="fonts/font2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6686"/>
            <a:ext cx="18288000" cy="3445686"/>
            <a:chOff x="0" y="0"/>
            <a:chExt cx="4816593" cy="907506"/>
          </a:xfrm>
        </p:grpSpPr>
        <p:sp>
          <p:nvSpPr>
            <p:cNvPr id="3" name="Freeform 3"/>
            <p:cNvSpPr/>
            <p:nvPr/>
          </p:nvSpPr>
          <p:spPr>
            <a:xfrm>
              <a:off x="0" y="0"/>
              <a:ext cx="4816592" cy="907506"/>
            </a:xfrm>
            <a:custGeom>
              <a:avLst/>
              <a:gdLst/>
              <a:ahLst/>
              <a:cxnLst/>
              <a:rect l="l" t="t" r="r" b="b"/>
              <a:pathLst>
                <a:path w="4816592" h="907506">
                  <a:moveTo>
                    <a:pt x="0" y="0"/>
                  </a:moveTo>
                  <a:lnTo>
                    <a:pt x="4816592" y="0"/>
                  </a:lnTo>
                  <a:lnTo>
                    <a:pt x="4816592" y="907506"/>
                  </a:lnTo>
                  <a:lnTo>
                    <a:pt x="0" y="907506"/>
                  </a:lnTo>
                  <a:close/>
                </a:path>
              </a:pathLst>
            </a:custGeom>
            <a:solidFill>
              <a:srgbClr val="191919"/>
            </a:solidFill>
          </p:spPr>
          <p:txBody>
            <a:bodyPr/>
            <a:lstStyle/>
            <a:p>
              <a:endParaRPr lang="en-IN"/>
            </a:p>
          </p:txBody>
        </p:sp>
        <p:sp>
          <p:nvSpPr>
            <p:cNvPr id="4" name="TextBox 4"/>
            <p:cNvSpPr txBox="1"/>
            <p:nvPr/>
          </p:nvSpPr>
          <p:spPr>
            <a:xfrm>
              <a:off x="0" y="-47625"/>
              <a:ext cx="4816593" cy="955131"/>
            </a:xfrm>
            <a:prstGeom prst="rect">
              <a:avLst/>
            </a:prstGeom>
          </p:spPr>
          <p:txBody>
            <a:bodyPr lIns="50800" tIns="50800" rIns="50800" bIns="50800" rtlCol="0" anchor="ctr"/>
            <a:lstStyle/>
            <a:p>
              <a:pPr algn="ctr">
                <a:lnSpc>
                  <a:spcPts val="2100"/>
                </a:lnSpc>
              </a:pPr>
              <a:endParaRPr/>
            </a:p>
          </p:txBody>
        </p:sp>
      </p:grpSp>
      <p:grpSp>
        <p:nvGrpSpPr>
          <p:cNvPr id="5" name="Group 5"/>
          <p:cNvGrpSpPr>
            <a:grpSpLocks noChangeAspect="1"/>
          </p:cNvGrpSpPr>
          <p:nvPr/>
        </p:nvGrpSpPr>
        <p:grpSpPr>
          <a:xfrm>
            <a:off x="12886436" y="212232"/>
            <a:ext cx="4957445" cy="10074768"/>
            <a:chOff x="0" y="0"/>
            <a:chExt cx="5001260" cy="10163810"/>
          </a:xfrm>
        </p:grpSpPr>
        <p:sp>
          <p:nvSpPr>
            <p:cNvPr id="6" name="Freeform 6"/>
            <p:cNvSpPr/>
            <p:nvPr/>
          </p:nvSpPr>
          <p:spPr>
            <a:xfrm>
              <a:off x="0" y="0"/>
              <a:ext cx="5000993" cy="10163632"/>
            </a:xfrm>
            <a:custGeom>
              <a:avLst/>
              <a:gdLst/>
              <a:ahLst/>
              <a:cxnLst/>
              <a:rect l="l" t="t" r="r" b="b"/>
              <a:pathLst>
                <a:path w="5000993" h="10163632">
                  <a:moveTo>
                    <a:pt x="0" y="0"/>
                  </a:moveTo>
                  <a:lnTo>
                    <a:pt x="5000993" y="0"/>
                  </a:lnTo>
                  <a:lnTo>
                    <a:pt x="5000993" y="10163632"/>
                  </a:lnTo>
                  <a:lnTo>
                    <a:pt x="0" y="10163632"/>
                  </a:lnTo>
                  <a:close/>
                </a:path>
              </a:pathLst>
            </a:custGeom>
            <a:blipFill>
              <a:blip r:embed="rId2"/>
              <a:stretch>
                <a:fillRect l="-45" r="-45"/>
              </a:stretch>
            </a:blipFill>
          </p:spPr>
          <p:txBody>
            <a:bodyPr/>
            <a:lstStyle/>
            <a:p>
              <a:endParaRPr lang="en-IN"/>
            </a:p>
          </p:txBody>
        </p:sp>
        <p:sp>
          <p:nvSpPr>
            <p:cNvPr id="7" name="Freeform 7"/>
            <p:cNvSpPr/>
            <p:nvPr/>
          </p:nvSpPr>
          <p:spPr>
            <a:xfrm>
              <a:off x="338760" y="288798"/>
              <a:ext cx="4330776" cy="9398000"/>
            </a:xfrm>
            <a:custGeom>
              <a:avLst/>
              <a:gdLst/>
              <a:ahLst/>
              <a:cxnLst/>
              <a:rect l="l" t="t" r="r" b="b"/>
              <a:pathLst>
                <a:path w="4330776" h="9398000">
                  <a:moveTo>
                    <a:pt x="3894366" y="9398000"/>
                  </a:moveTo>
                  <a:lnTo>
                    <a:pt x="436410" y="9398000"/>
                  </a:lnTo>
                  <a:cubicBezTo>
                    <a:pt x="195389" y="9398000"/>
                    <a:pt x="0" y="9202610"/>
                    <a:pt x="0" y="8961590"/>
                  </a:cubicBezTo>
                  <a:lnTo>
                    <a:pt x="0" y="436410"/>
                  </a:lnTo>
                  <a:cubicBezTo>
                    <a:pt x="0" y="195390"/>
                    <a:pt x="195389" y="0"/>
                    <a:pt x="436410" y="0"/>
                  </a:cubicBezTo>
                  <a:lnTo>
                    <a:pt x="861580" y="0"/>
                  </a:lnTo>
                  <a:cubicBezTo>
                    <a:pt x="902373" y="0"/>
                    <a:pt x="935444" y="33071"/>
                    <a:pt x="935444" y="73863"/>
                  </a:cubicBezTo>
                  <a:lnTo>
                    <a:pt x="935444" y="73863"/>
                  </a:lnTo>
                  <a:cubicBezTo>
                    <a:pt x="935444" y="225019"/>
                    <a:pt x="1057745" y="347688"/>
                    <a:pt x="1208913" y="348120"/>
                  </a:cubicBezTo>
                  <a:lnTo>
                    <a:pt x="3105874" y="353619"/>
                  </a:lnTo>
                  <a:cubicBezTo>
                    <a:pt x="3257651" y="354063"/>
                    <a:pt x="3380930" y="231140"/>
                    <a:pt x="3380930" y="79362"/>
                  </a:cubicBezTo>
                  <a:lnTo>
                    <a:pt x="3380930" y="73863"/>
                  </a:lnTo>
                  <a:cubicBezTo>
                    <a:pt x="3380930" y="33071"/>
                    <a:pt x="3414001" y="0"/>
                    <a:pt x="3454794" y="0"/>
                  </a:cubicBezTo>
                  <a:lnTo>
                    <a:pt x="3894366" y="0"/>
                  </a:lnTo>
                  <a:cubicBezTo>
                    <a:pt x="4135387" y="0"/>
                    <a:pt x="4330776" y="195390"/>
                    <a:pt x="4330776" y="436410"/>
                  </a:cubicBezTo>
                  <a:lnTo>
                    <a:pt x="4330776" y="8961603"/>
                  </a:lnTo>
                  <a:cubicBezTo>
                    <a:pt x="4330776" y="9202610"/>
                    <a:pt x="4135387" y="9398000"/>
                    <a:pt x="3894366" y="9398000"/>
                  </a:cubicBezTo>
                  <a:close/>
                </a:path>
              </a:pathLst>
            </a:custGeom>
            <a:blipFill>
              <a:blip r:embed="rId3"/>
              <a:stretch>
                <a:fillRect l="-17157" r="-17157"/>
              </a:stretch>
            </a:blipFill>
          </p:spPr>
          <p:txBody>
            <a:bodyPr/>
            <a:lstStyle/>
            <a:p>
              <a:endParaRPr lang="en-IN"/>
            </a:p>
          </p:txBody>
        </p:sp>
      </p:grpSp>
      <p:sp>
        <p:nvSpPr>
          <p:cNvPr id="8" name="TextBox 8"/>
          <p:cNvSpPr txBox="1"/>
          <p:nvPr/>
        </p:nvSpPr>
        <p:spPr>
          <a:xfrm>
            <a:off x="1747236" y="4914900"/>
            <a:ext cx="8138756" cy="1958740"/>
          </a:xfrm>
          <a:prstGeom prst="rect">
            <a:avLst/>
          </a:prstGeom>
        </p:spPr>
        <p:txBody>
          <a:bodyPr lIns="0" tIns="0" rIns="0" bIns="0" rtlCol="0" anchor="t">
            <a:spAutoFit/>
          </a:bodyPr>
          <a:lstStyle/>
          <a:p>
            <a:pPr algn="ctr">
              <a:lnSpc>
                <a:spcPts val="15933"/>
              </a:lnSpc>
              <a:spcBef>
                <a:spcPct val="0"/>
              </a:spcBef>
            </a:pPr>
            <a:r>
              <a:rPr lang="en-US" sz="11380">
                <a:solidFill>
                  <a:srgbClr val="010101"/>
                </a:solidFill>
                <a:latin typeface="Maragsa"/>
              </a:rPr>
              <a:t>Hiragana Quiz</a:t>
            </a:r>
          </a:p>
        </p:txBody>
      </p:sp>
      <p:sp>
        <p:nvSpPr>
          <p:cNvPr id="9" name="TextBox 9"/>
          <p:cNvSpPr txBox="1"/>
          <p:nvPr/>
        </p:nvSpPr>
        <p:spPr>
          <a:xfrm>
            <a:off x="845934" y="7093994"/>
            <a:ext cx="10844963" cy="606404"/>
          </a:xfrm>
          <a:prstGeom prst="rect">
            <a:avLst/>
          </a:prstGeom>
        </p:spPr>
        <p:txBody>
          <a:bodyPr lIns="0" tIns="0" rIns="0" bIns="0" rtlCol="0" anchor="t">
            <a:spAutoFit/>
          </a:bodyPr>
          <a:lstStyle/>
          <a:p>
            <a:pPr algn="ctr">
              <a:lnSpc>
                <a:spcPts val="4899"/>
              </a:lnSpc>
              <a:spcBef>
                <a:spcPct val="0"/>
              </a:spcBef>
            </a:pPr>
            <a:r>
              <a:rPr lang="en-US" sz="3499">
                <a:solidFill>
                  <a:srgbClr val="010101"/>
                </a:solidFill>
                <a:latin typeface="Helios"/>
              </a:rPr>
              <a:t>Learning Japanese Hiragana Made Fun</a:t>
            </a:r>
          </a:p>
        </p:txBody>
      </p:sp>
      <p:sp>
        <p:nvSpPr>
          <p:cNvPr id="10" name="TextBox 10"/>
          <p:cNvSpPr txBox="1"/>
          <p:nvPr/>
        </p:nvSpPr>
        <p:spPr>
          <a:xfrm>
            <a:off x="13470803" y="8105366"/>
            <a:ext cx="4095072" cy="1563373"/>
          </a:xfrm>
          <a:prstGeom prst="rect">
            <a:avLst/>
          </a:prstGeom>
        </p:spPr>
        <p:txBody>
          <a:bodyPr lIns="0" tIns="0" rIns="0" bIns="0" rtlCol="0" anchor="t">
            <a:spAutoFit/>
          </a:bodyPr>
          <a:lstStyle/>
          <a:p>
            <a:pPr algn="ctr">
              <a:lnSpc>
                <a:spcPts val="4159"/>
              </a:lnSpc>
            </a:pPr>
            <a:r>
              <a:rPr lang="en-US" sz="2971" spc="89">
                <a:solidFill>
                  <a:srgbClr val="FFFFFF"/>
                </a:solidFill>
                <a:latin typeface="Aileron Bold"/>
              </a:rPr>
              <a:t>Shreya Banta </a:t>
            </a:r>
          </a:p>
          <a:p>
            <a:pPr algn="ctr">
              <a:lnSpc>
                <a:spcPts val="4159"/>
              </a:lnSpc>
            </a:pPr>
            <a:r>
              <a:rPr lang="en-US" sz="2971" spc="89">
                <a:solidFill>
                  <a:srgbClr val="FFFFFF"/>
                </a:solidFill>
                <a:latin typeface="Aileron Bold"/>
              </a:rPr>
              <a:t>G19</a:t>
            </a:r>
          </a:p>
          <a:p>
            <a:pPr algn="ctr">
              <a:lnSpc>
                <a:spcPts val="4159"/>
              </a:lnSpc>
              <a:spcBef>
                <a:spcPct val="0"/>
              </a:spcBef>
            </a:pPr>
            <a:r>
              <a:rPr lang="en-US" sz="2971" spc="89">
                <a:solidFill>
                  <a:srgbClr val="FFFFFF"/>
                </a:solidFill>
                <a:latin typeface="Aileron Bold"/>
              </a:rPr>
              <a:t>2110992008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EBF4"/>
        </a:solidFill>
        <a:effectLst/>
      </p:bgPr>
    </p:bg>
    <p:spTree>
      <p:nvGrpSpPr>
        <p:cNvPr id="1" name=""/>
        <p:cNvGrpSpPr/>
        <p:nvPr/>
      </p:nvGrpSpPr>
      <p:grpSpPr>
        <a:xfrm>
          <a:off x="0" y="0"/>
          <a:ext cx="0" cy="0"/>
          <a:chOff x="0" y="0"/>
          <a:chExt cx="0" cy="0"/>
        </a:xfrm>
      </p:grpSpPr>
      <p:sp>
        <p:nvSpPr>
          <p:cNvPr id="2" name="Freeform 2"/>
          <p:cNvSpPr/>
          <p:nvPr/>
        </p:nvSpPr>
        <p:spPr>
          <a:xfrm>
            <a:off x="359954" y="3583068"/>
            <a:ext cx="4698292" cy="6315870"/>
          </a:xfrm>
          <a:custGeom>
            <a:avLst/>
            <a:gdLst/>
            <a:ahLst/>
            <a:cxnLst/>
            <a:rect l="l" t="t" r="r" b="b"/>
            <a:pathLst>
              <a:path w="4698292" h="6315870">
                <a:moveTo>
                  <a:pt x="0" y="0"/>
                </a:moveTo>
                <a:lnTo>
                  <a:pt x="4698292" y="0"/>
                </a:lnTo>
                <a:lnTo>
                  <a:pt x="4698292" y="6315870"/>
                </a:lnTo>
                <a:lnTo>
                  <a:pt x="0" y="6315870"/>
                </a:lnTo>
                <a:lnTo>
                  <a:pt x="0" y="0"/>
                </a:lnTo>
                <a:close/>
              </a:path>
            </a:pathLst>
          </a:custGeom>
          <a:blipFill>
            <a:blip r:embed="rId2"/>
            <a:stretch>
              <a:fillRect/>
            </a:stretch>
          </a:blipFill>
        </p:spPr>
        <p:txBody>
          <a:bodyPr/>
          <a:lstStyle/>
          <a:p>
            <a:endParaRPr lang="en-IN"/>
          </a:p>
        </p:txBody>
      </p:sp>
      <p:sp>
        <p:nvSpPr>
          <p:cNvPr id="3" name="Freeform 3"/>
          <p:cNvSpPr/>
          <p:nvPr/>
        </p:nvSpPr>
        <p:spPr>
          <a:xfrm>
            <a:off x="13233547" y="3461088"/>
            <a:ext cx="4496713" cy="6148765"/>
          </a:xfrm>
          <a:custGeom>
            <a:avLst/>
            <a:gdLst/>
            <a:ahLst/>
            <a:cxnLst/>
            <a:rect l="l" t="t" r="r" b="b"/>
            <a:pathLst>
              <a:path w="4496713" h="6148765">
                <a:moveTo>
                  <a:pt x="0" y="0"/>
                </a:moveTo>
                <a:lnTo>
                  <a:pt x="4496713" y="0"/>
                </a:lnTo>
                <a:lnTo>
                  <a:pt x="4496713" y="6148765"/>
                </a:lnTo>
                <a:lnTo>
                  <a:pt x="0" y="6148765"/>
                </a:lnTo>
                <a:lnTo>
                  <a:pt x="0" y="0"/>
                </a:lnTo>
                <a:close/>
              </a:path>
            </a:pathLst>
          </a:custGeom>
          <a:blipFill>
            <a:blip r:embed="rId3"/>
            <a:stretch>
              <a:fillRect l="-17792" r="-13920" b="-1553"/>
            </a:stretch>
          </a:blipFill>
        </p:spPr>
        <p:txBody>
          <a:bodyPr/>
          <a:lstStyle/>
          <a:p>
            <a:endParaRPr lang="en-IN"/>
          </a:p>
        </p:txBody>
      </p:sp>
      <p:sp>
        <p:nvSpPr>
          <p:cNvPr id="4" name="Freeform 4"/>
          <p:cNvSpPr/>
          <p:nvPr/>
        </p:nvSpPr>
        <p:spPr>
          <a:xfrm>
            <a:off x="6934737" y="3543749"/>
            <a:ext cx="4422384" cy="6355189"/>
          </a:xfrm>
          <a:custGeom>
            <a:avLst/>
            <a:gdLst/>
            <a:ahLst/>
            <a:cxnLst/>
            <a:rect l="l" t="t" r="r" b="b"/>
            <a:pathLst>
              <a:path w="4422384" h="6355189">
                <a:moveTo>
                  <a:pt x="0" y="0"/>
                </a:moveTo>
                <a:lnTo>
                  <a:pt x="4422385" y="0"/>
                </a:lnTo>
                <a:lnTo>
                  <a:pt x="4422385" y="6355189"/>
                </a:lnTo>
                <a:lnTo>
                  <a:pt x="0" y="6355189"/>
                </a:lnTo>
                <a:lnTo>
                  <a:pt x="0" y="0"/>
                </a:lnTo>
                <a:close/>
              </a:path>
            </a:pathLst>
          </a:custGeom>
          <a:blipFill>
            <a:blip r:embed="rId4"/>
            <a:stretch>
              <a:fillRect/>
            </a:stretch>
          </a:blipFill>
        </p:spPr>
        <p:txBody>
          <a:bodyPr/>
          <a:lstStyle/>
          <a:p>
            <a:endParaRPr lang="en-IN"/>
          </a:p>
        </p:txBody>
      </p:sp>
      <p:sp>
        <p:nvSpPr>
          <p:cNvPr id="5" name="TextBox 5"/>
          <p:cNvSpPr txBox="1"/>
          <p:nvPr/>
        </p:nvSpPr>
        <p:spPr>
          <a:xfrm>
            <a:off x="0" y="37000"/>
            <a:ext cx="17786441" cy="3086614"/>
          </a:xfrm>
          <a:prstGeom prst="rect">
            <a:avLst/>
          </a:prstGeom>
        </p:spPr>
        <p:txBody>
          <a:bodyPr lIns="0" tIns="0" rIns="0" bIns="0" rtlCol="0" anchor="t">
            <a:spAutoFit/>
          </a:bodyPr>
          <a:lstStyle/>
          <a:p>
            <a:pPr>
              <a:lnSpc>
                <a:spcPts val="6159"/>
              </a:lnSpc>
              <a:spcBef>
                <a:spcPct val="0"/>
              </a:spcBef>
            </a:pPr>
            <a:r>
              <a:rPr lang="en-US" sz="3600" spc="131" dirty="0">
                <a:solidFill>
                  <a:srgbClr val="000000"/>
                </a:solidFill>
                <a:latin typeface="Cambria" panose="02040503050406030204" pitchFamily="18" charset="0"/>
                <a:ea typeface="Cambria" panose="02040503050406030204" pitchFamily="18" charset="0"/>
              </a:rPr>
              <a:t>If user needs any help while this fun learning game , he can click on the show hint button for the answer of that particular hiragana character . This will decrease 1 from the current score and after giving the answer the score will not increase and a new character is displayed . </a:t>
            </a:r>
          </a:p>
        </p:txBody>
      </p:sp>
      <p:sp>
        <p:nvSpPr>
          <p:cNvPr id="6" name="AutoShape 6"/>
          <p:cNvSpPr/>
          <p:nvPr/>
        </p:nvSpPr>
        <p:spPr>
          <a:xfrm flipV="1">
            <a:off x="5058246" y="6721343"/>
            <a:ext cx="1876491" cy="19659"/>
          </a:xfrm>
          <a:prstGeom prst="line">
            <a:avLst/>
          </a:prstGeom>
          <a:ln w="276225" cap="flat">
            <a:solidFill>
              <a:srgbClr val="091A32"/>
            </a:solidFill>
            <a:prstDash val="solid"/>
            <a:headEnd type="none" w="sm" len="sm"/>
            <a:tailEnd type="arrow" w="med" len="sm"/>
          </a:ln>
        </p:spPr>
        <p:txBody>
          <a:bodyPr/>
          <a:lstStyle/>
          <a:p>
            <a:endParaRPr lang="en-IN"/>
          </a:p>
        </p:txBody>
      </p:sp>
      <p:sp>
        <p:nvSpPr>
          <p:cNvPr id="7" name="AutoShape 7"/>
          <p:cNvSpPr/>
          <p:nvPr/>
        </p:nvSpPr>
        <p:spPr>
          <a:xfrm flipV="1">
            <a:off x="11358568" y="6804004"/>
            <a:ext cx="1876491" cy="19659"/>
          </a:xfrm>
          <a:prstGeom prst="line">
            <a:avLst/>
          </a:prstGeom>
          <a:ln w="276225" cap="flat">
            <a:solidFill>
              <a:srgbClr val="091A32"/>
            </a:solidFill>
            <a:prstDash val="solid"/>
            <a:headEnd type="none" w="sm" len="sm"/>
            <a:tailEnd type="arrow" w="med" len="sm"/>
          </a:ln>
        </p:spPr>
        <p:txBody>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EBF4"/>
        </a:solidFill>
        <a:effectLst/>
      </p:bgPr>
    </p:bg>
    <p:spTree>
      <p:nvGrpSpPr>
        <p:cNvPr id="1" name=""/>
        <p:cNvGrpSpPr/>
        <p:nvPr/>
      </p:nvGrpSpPr>
      <p:grpSpPr>
        <a:xfrm>
          <a:off x="0" y="0"/>
          <a:ext cx="0" cy="0"/>
          <a:chOff x="0" y="0"/>
          <a:chExt cx="0" cy="0"/>
        </a:xfrm>
      </p:grpSpPr>
      <p:grpSp>
        <p:nvGrpSpPr>
          <p:cNvPr id="2" name="Group 2"/>
          <p:cNvGrpSpPr/>
          <p:nvPr/>
        </p:nvGrpSpPr>
        <p:grpSpPr>
          <a:xfrm>
            <a:off x="8857041" y="0"/>
            <a:ext cx="9430959" cy="10287000"/>
            <a:chOff x="0" y="0"/>
            <a:chExt cx="2483874" cy="2709333"/>
          </a:xfrm>
        </p:grpSpPr>
        <p:sp>
          <p:nvSpPr>
            <p:cNvPr id="3" name="Freeform 3"/>
            <p:cNvSpPr/>
            <p:nvPr/>
          </p:nvSpPr>
          <p:spPr>
            <a:xfrm>
              <a:off x="0" y="0"/>
              <a:ext cx="2483874" cy="2709333"/>
            </a:xfrm>
            <a:custGeom>
              <a:avLst/>
              <a:gdLst/>
              <a:ahLst/>
              <a:cxnLst/>
              <a:rect l="l" t="t" r="r" b="b"/>
              <a:pathLst>
                <a:path w="2483874" h="2709333">
                  <a:moveTo>
                    <a:pt x="0" y="0"/>
                  </a:moveTo>
                  <a:lnTo>
                    <a:pt x="2483874" y="0"/>
                  </a:lnTo>
                  <a:lnTo>
                    <a:pt x="2483874" y="2709333"/>
                  </a:lnTo>
                  <a:lnTo>
                    <a:pt x="0" y="2709333"/>
                  </a:lnTo>
                  <a:close/>
                </a:path>
              </a:pathLst>
            </a:custGeom>
            <a:solidFill>
              <a:srgbClr val="BCC1CA"/>
            </a:solidFill>
          </p:spPr>
          <p:txBody>
            <a:bodyPr/>
            <a:lstStyle/>
            <a:p>
              <a:endParaRPr lang="en-IN"/>
            </a:p>
          </p:txBody>
        </p:sp>
        <p:sp>
          <p:nvSpPr>
            <p:cNvPr id="4" name="TextBox 4"/>
            <p:cNvSpPr txBox="1"/>
            <p:nvPr/>
          </p:nvSpPr>
          <p:spPr>
            <a:xfrm>
              <a:off x="0" y="-66675"/>
              <a:ext cx="2483874" cy="2776008"/>
            </a:xfrm>
            <a:prstGeom prst="rect">
              <a:avLst/>
            </a:prstGeom>
          </p:spPr>
          <p:txBody>
            <a:bodyPr lIns="50800" tIns="50800" rIns="50800" bIns="50800" rtlCol="0" anchor="ctr"/>
            <a:lstStyle/>
            <a:p>
              <a:pPr algn="ctr">
                <a:lnSpc>
                  <a:spcPts val="3150"/>
                </a:lnSpc>
              </a:pPr>
              <a:endParaRPr/>
            </a:p>
          </p:txBody>
        </p:sp>
      </p:grpSp>
      <p:sp>
        <p:nvSpPr>
          <p:cNvPr id="5" name="TextBox 5"/>
          <p:cNvSpPr txBox="1"/>
          <p:nvPr/>
        </p:nvSpPr>
        <p:spPr>
          <a:xfrm>
            <a:off x="1028700" y="5561690"/>
            <a:ext cx="5122944" cy="3984206"/>
          </a:xfrm>
          <a:prstGeom prst="rect">
            <a:avLst/>
          </a:prstGeom>
        </p:spPr>
        <p:txBody>
          <a:bodyPr lIns="0" tIns="0" rIns="0" bIns="0" rtlCol="0" anchor="t">
            <a:spAutoFit/>
          </a:bodyPr>
          <a:lstStyle/>
          <a:p>
            <a:pPr marL="0" lvl="0" indent="0">
              <a:lnSpc>
                <a:spcPts val="3850"/>
              </a:lnSpc>
            </a:pPr>
            <a:r>
              <a:rPr lang="en-US" sz="3667" spc="110">
                <a:solidFill>
                  <a:srgbClr val="000000"/>
                </a:solidFill>
                <a:latin typeface="Copperplate Gothic 29 BC Bold"/>
              </a:rPr>
              <a:t>This also counts the streaks as you move ahead with the consecutive  correct answers creating an environment  of encouraging continuous learning and practice.</a:t>
            </a:r>
          </a:p>
        </p:txBody>
      </p:sp>
      <p:sp>
        <p:nvSpPr>
          <p:cNvPr id="6" name="AutoShape 6"/>
          <p:cNvSpPr/>
          <p:nvPr/>
        </p:nvSpPr>
        <p:spPr>
          <a:xfrm>
            <a:off x="1384300" y="4336617"/>
            <a:ext cx="5122944" cy="0"/>
          </a:xfrm>
          <a:prstGeom prst="line">
            <a:avLst/>
          </a:prstGeom>
          <a:ln w="38100" cap="flat">
            <a:solidFill>
              <a:srgbClr val="BCC1CA"/>
            </a:solidFill>
            <a:prstDash val="solid"/>
            <a:headEnd type="none" w="sm" len="sm"/>
            <a:tailEnd type="none" w="sm" len="sm"/>
          </a:ln>
        </p:spPr>
        <p:txBody>
          <a:bodyPr/>
          <a:lstStyle/>
          <a:p>
            <a:endParaRPr lang="en-IN"/>
          </a:p>
        </p:txBody>
      </p:sp>
      <p:sp>
        <p:nvSpPr>
          <p:cNvPr id="7" name="Freeform 7"/>
          <p:cNvSpPr/>
          <p:nvPr/>
        </p:nvSpPr>
        <p:spPr>
          <a:xfrm>
            <a:off x="9261483" y="555980"/>
            <a:ext cx="3553578" cy="6381599"/>
          </a:xfrm>
          <a:custGeom>
            <a:avLst/>
            <a:gdLst/>
            <a:ahLst/>
            <a:cxnLst/>
            <a:rect l="l" t="t" r="r" b="b"/>
            <a:pathLst>
              <a:path w="3553578" h="6381599">
                <a:moveTo>
                  <a:pt x="0" y="0"/>
                </a:moveTo>
                <a:lnTo>
                  <a:pt x="3553578" y="0"/>
                </a:lnTo>
                <a:lnTo>
                  <a:pt x="3553578" y="6381599"/>
                </a:lnTo>
                <a:lnTo>
                  <a:pt x="0" y="6381599"/>
                </a:lnTo>
                <a:lnTo>
                  <a:pt x="0" y="0"/>
                </a:lnTo>
                <a:close/>
              </a:path>
            </a:pathLst>
          </a:custGeom>
          <a:blipFill>
            <a:blip r:embed="rId2"/>
            <a:stretch>
              <a:fillRect l="-15939" r="-14762"/>
            </a:stretch>
          </a:blipFill>
        </p:spPr>
        <p:txBody>
          <a:bodyPr/>
          <a:lstStyle/>
          <a:p>
            <a:endParaRPr lang="en-IN"/>
          </a:p>
        </p:txBody>
      </p:sp>
      <p:sp>
        <p:nvSpPr>
          <p:cNvPr id="8" name="Freeform 8"/>
          <p:cNvSpPr/>
          <p:nvPr/>
        </p:nvSpPr>
        <p:spPr>
          <a:xfrm>
            <a:off x="13938836" y="555980"/>
            <a:ext cx="3553578" cy="6381599"/>
          </a:xfrm>
          <a:custGeom>
            <a:avLst/>
            <a:gdLst/>
            <a:ahLst/>
            <a:cxnLst/>
            <a:rect l="l" t="t" r="r" b="b"/>
            <a:pathLst>
              <a:path w="3553578" h="6381599">
                <a:moveTo>
                  <a:pt x="0" y="0"/>
                </a:moveTo>
                <a:lnTo>
                  <a:pt x="3553578" y="0"/>
                </a:lnTo>
                <a:lnTo>
                  <a:pt x="3553578" y="6381599"/>
                </a:lnTo>
                <a:lnTo>
                  <a:pt x="0" y="6381599"/>
                </a:lnTo>
                <a:lnTo>
                  <a:pt x="0" y="0"/>
                </a:lnTo>
                <a:close/>
              </a:path>
            </a:pathLst>
          </a:custGeom>
          <a:blipFill>
            <a:blip r:embed="rId3"/>
            <a:stretch>
              <a:fillRect l="-18729" r="-16783"/>
            </a:stretch>
          </a:blipFill>
        </p:spPr>
        <p:txBody>
          <a:bodyPr/>
          <a:lstStyle/>
          <a:p>
            <a:endParaRPr lang="en-IN"/>
          </a:p>
        </p:txBody>
      </p:sp>
      <p:sp>
        <p:nvSpPr>
          <p:cNvPr id="9" name="TextBox 9"/>
          <p:cNvSpPr txBox="1"/>
          <p:nvPr/>
        </p:nvSpPr>
        <p:spPr>
          <a:xfrm>
            <a:off x="10143229" y="7217568"/>
            <a:ext cx="6858584" cy="2656592"/>
          </a:xfrm>
          <a:prstGeom prst="rect">
            <a:avLst/>
          </a:prstGeom>
        </p:spPr>
        <p:txBody>
          <a:bodyPr lIns="0" tIns="0" rIns="0" bIns="0" rtlCol="0" anchor="t">
            <a:spAutoFit/>
          </a:bodyPr>
          <a:lstStyle/>
          <a:p>
            <a:pPr marL="0" lvl="0" indent="0">
              <a:lnSpc>
                <a:spcPts val="4221"/>
              </a:lnSpc>
            </a:pPr>
            <a:r>
              <a:rPr lang="en-US" sz="3015" spc="90">
                <a:solidFill>
                  <a:srgbClr val="000000"/>
                </a:solidFill>
                <a:latin typeface="Aileron Bold"/>
              </a:rPr>
              <a:t>Initially the streak is 5 . when the user gets to correctly answer more than 5 consecutive answers . The streak will get updated to the further increased number .</a:t>
            </a:r>
          </a:p>
        </p:txBody>
      </p:sp>
      <p:sp>
        <p:nvSpPr>
          <p:cNvPr id="10" name="TextBox 10"/>
          <p:cNvSpPr txBox="1"/>
          <p:nvPr/>
        </p:nvSpPr>
        <p:spPr>
          <a:xfrm>
            <a:off x="1028700" y="704850"/>
            <a:ext cx="6165739" cy="3041930"/>
          </a:xfrm>
          <a:prstGeom prst="rect">
            <a:avLst/>
          </a:prstGeom>
        </p:spPr>
        <p:txBody>
          <a:bodyPr lIns="0" tIns="0" rIns="0" bIns="0" rtlCol="0" anchor="t">
            <a:spAutoFit/>
          </a:bodyPr>
          <a:lstStyle/>
          <a:p>
            <a:pPr algn="ctr">
              <a:lnSpc>
                <a:spcPts val="11527"/>
              </a:lnSpc>
              <a:spcBef>
                <a:spcPct val="0"/>
              </a:spcBef>
            </a:pPr>
            <a:r>
              <a:rPr lang="en-US" sz="8233" spc="247">
                <a:solidFill>
                  <a:srgbClr val="000000"/>
                </a:solidFill>
                <a:latin typeface="Copperplate Gothic 29 BC Bold"/>
              </a:rPr>
              <a:t>Streak Tracking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EBF4"/>
        </a:solidFill>
        <a:effectLst/>
      </p:bgPr>
    </p:bg>
    <p:spTree>
      <p:nvGrpSpPr>
        <p:cNvPr id="1" name=""/>
        <p:cNvGrpSpPr/>
        <p:nvPr/>
      </p:nvGrpSpPr>
      <p:grpSpPr>
        <a:xfrm>
          <a:off x="0" y="0"/>
          <a:ext cx="0" cy="0"/>
          <a:chOff x="0" y="0"/>
          <a:chExt cx="0" cy="0"/>
        </a:xfrm>
      </p:grpSpPr>
      <p:sp>
        <p:nvSpPr>
          <p:cNvPr id="2" name="AutoShape 2"/>
          <p:cNvSpPr/>
          <p:nvPr/>
        </p:nvSpPr>
        <p:spPr>
          <a:xfrm>
            <a:off x="11389133" y="0"/>
            <a:ext cx="6898867" cy="10287000"/>
          </a:xfrm>
          <a:prstGeom prst="rect">
            <a:avLst/>
          </a:prstGeom>
          <a:solidFill>
            <a:srgbClr val="BCC1CA"/>
          </a:solidFill>
        </p:spPr>
        <p:txBody>
          <a:bodyPr/>
          <a:lstStyle/>
          <a:p>
            <a:endParaRPr lang="en-IN"/>
          </a:p>
        </p:txBody>
      </p:sp>
      <p:sp>
        <p:nvSpPr>
          <p:cNvPr id="3" name="TextBox 3"/>
          <p:cNvSpPr txBox="1"/>
          <p:nvPr/>
        </p:nvSpPr>
        <p:spPr>
          <a:xfrm>
            <a:off x="1028700" y="483173"/>
            <a:ext cx="8685391" cy="1626816"/>
          </a:xfrm>
          <a:prstGeom prst="rect">
            <a:avLst/>
          </a:prstGeom>
        </p:spPr>
        <p:txBody>
          <a:bodyPr lIns="0" tIns="0" rIns="0" bIns="0" rtlCol="0" anchor="t">
            <a:spAutoFit/>
          </a:bodyPr>
          <a:lstStyle/>
          <a:p>
            <a:pPr marL="0" lvl="0" indent="0">
              <a:lnSpc>
                <a:spcPts val="13229"/>
              </a:lnSpc>
            </a:pPr>
            <a:r>
              <a:rPr lang="en-US" sz="9450" spc="283">
                <a:solidFill>
                  <a:srgbClr val="000000"/>
                </a:solidFill>
                <a:latin typeface="Aileron Bold"/>
              </a:rPr>
              <a:t>CONCLUSION</a:t>
            </a:r>
          </a:p>
        </p:txBody>
      </p:sp>
      <p:sp>
        <p:nvSpPr>
          <p:cNvPr id="4" name="TextBox 4"/>
          <p:cNvSpPr txBox="1"/>
          <p:nvPr/>
        </p:nvSpPr>
        <p:spPr>
          <a:xfrm>
            <a:off x="1028700" y="2378422"/>
            <a:ext cx="9506114" cy="7715013"/>
          </a:xfrm>
          <a:prstGeom prst="rect">
            <a:avLst/>
          </a:prstGeom>
        </p:spPr>
        <p:txBody>
          <a:bodyPr lIns="0" tIns="0" rIns="0" bIns="0" rtlCol="0" anchor="t">
            <a:spAutoFit/>
          </a:bodyPr>
          <a:lstStyle/>
          <a:p>
            <a:pPr marL="0" lvl="0" indent="0">
              <a:lnSpc>
                <a:spcPts val="4676"/>
              </a:lnSpc>
              <a:spcBef>
                <a:spcPct val="0"/>
              </a:spcBef>
            </a:pPr>
            <a:r>
              <a:rPr lang="en-US" sz="3340" spc="100">
                <a:solidFill>
                  <a:srgbClr val="000000"/>
                </a:solidFill>
                <a:latin typeface="Cambria Math" panose="02040503050406030204" pitchFamily="18" charset="0"/>
                <a:ea typeface="Cambria Math" panose="02040503050406030204" pitchFamily="18" charset="0"/>
              </a:rPr>
              <a:t>Throughout this presentation, we've explored the core features and functionalities of the application, emphasizing its user-friendly interface, instant feedback, and gamification elements. In a world where learning a new script can be daunting, the Hiragana Quiz Application makes it a manageable and enjoyable journey. Whether you're just starting or looking to refine your script recognition skills, our platform is designed to guide you every step of the way.</a:t>
            </a:r>
          </a:p>
          <a:p>
            <a:pPr marL="0" lvl="0" indent="0">
              <a:lnSpc>
                <a:spcPts val="4676"/>
              </a:lnSpc>
              <a:spcBef>
                <a:spcPct val="0"/>
              </a:spcBef>
            </a:pPr>
            <a:r>
              <a:rPr lang="en-US" sz="3340" spc="100">
                <a:solidFill>
                  <a:srgbClr val="000000"/>
                </a:solidFill>
                <a:latin typeface="Cambria Math" panose="02040503050406030204" pitchFamily="18" charset="0"/>
                <a:ea typeface="Cambria Math" panose="02040503050406030204" pitchFamily="18" charset="0"/>
              </a:rPr>
              <a:t>We encourage you to explore the application, challenge yourself, and experience the joy of mastering Hiragana.</a:t>
            </a:r>
          </a:p>
        </p:txBody>
      </p:sp>
      <p:sp>
        <p:nvSpPr>
          <p:cNvPr id="5" name="Freeform 5"/>
          <p:cNvSpPr/>
          <p:nvPr/>
        </p:nvSpPr>
        <p:spPr>
          <a:xfrm>
            <a:off x="12016118" y="216570"/>
            <a:ext cx="5860051" cy="9625537"/>
          </a:xfrm>
          <a:custGeom>
            <a:avLst/>
            <a:gdLst/>
            <a:ahLst/>
            <a:cxnLst/>
            <a:rect l="l" t="t" r="r" b="b"/>
            <a:pathLst>
              <a:path w="5860051" h="9625537">
                <a:moveTo>
                  <a:pt x="0" y="0"/>
                </a:moveTo>
                <a:lnTo>
                  <a:pt x="5860051" y="0"/>
                </a:lnTo>
                <a:lnTo>
                  <a:pt x="5860051" y="9625537"/>
                </a:lnTo>
                <a:lnTo>
                  <a:pt x="0" y="9625537"/>
                </a:lnTo>
                <a:lnTo>
                  <a:pt x="0" y="0"/>
                </a:lnTo>
                <a:close/>
              </a:path>
            </a:pathLst>
          </a:custGeom>
          <a:blipFill>
            <a:blip r:embed="rId2"/>
            <a:stretch>
              <a:fillRect l="-122318" r="-120174"/>
            </a:stretch>
          </a:blipFill>
        </p:spPr>
        <p:txBody>
          <a:bodyPr/>
          <a:lstStyle/>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EBF4"/>
        </a:solidFill>
        <a:effectLst/>
      </p:bgPr>
    </p:bg>
    <p:spTree>
      <p:nvGrpSpPr>
        <p:cNvPr id="1" name=""/>
        <p:cNvGrpSpPr/>
        <p:nvPr/>
      </p:nvGrpSpPr>
      <p:grpSpPr>
        <a:xfrm>
          <a:off x="0" y="0"/>
          <a:ext cx="0" cy="0"/>
          <a:chOff x="0" y="0"/>
          <a:chExt cx="0" cy="0"/>
        </a:xfrm>
      </p:grpSpPr>
      <p:sp>
        <p:nvSpPr>
          <p:cNvPr id="2" name="AutoShape 2"/>
          <p:cNvSpPr/>
          <p:nvPr/>
        </p:nvSpPr>
        <p:spPr>
          <a:xfrm rot="-2230017">
            <a:off x="6019800" y="5462018"/>
            <a:ext cx="16230600" cy="8229600"/>
          </a:xfrm>
          <a:prstGeom prst="rect">
            <a:avLst/>
          </a:prstGeom>
          <a:solidFill>
            <a:srgbClr val="FFFFFF"/>
          </a:solidFill>
        </p:spPr>
        <p:txBody>
          <a:bodyPr/>
          <a:lstStyle/>
          <a:p>
            <a:endParaRPr lang="en-IN"/>
          </a:p>
        </p:txBody>
      </p:sp>
      <p:sp>
        <p:nvSpPr>
          <p:cNvPr id="3" name="AutoShape 3"/>
          <p:cNvSpPr/>
          <p:nvPr/>
        </p:nvSpPr>
        <p:spPr>
          <a:xfrm rot="-3000123">
            <a:off x="14532884" y="-4492802"/>
            <a:ext cx="7510232" cy="8229600"/>
          </a:xfrm>
          <a:prstGeom prst="rect">
            <a:avLst/>
          </a:prstGeom>
          <a:solidFill>
            <a:srgbClr val="BCC1CA"/>
          </a:solidFill>
        </p:spPr>
        <p:txBody>
          <a:bodyPr/>
          <a:lstStyle/>
          <a:p>
            <a:endParaRPr lang="en-IN"/>
          </a:p>
        </p:txBody>
      </p:sp>
      <p:sp>
        <p:nvSpPr>
          <p:cNvPr id="4" name="AutoShape 4"/>
          <p:cNvSpPr/>
          <p:nvPr/>
        </p:nvSpPr>
        <p:spPr>
          <a:xfrm rot="-3000123">
            <a:off x="-2021520" y="5630280"/>
            <a:ext cx="7510232" cy="11263526"/>
          </a:xfrm>
          <a:prstGeom prst="rect">
            <a:avLst/>
          </a:prstGeom>
          <a:solidFill>
            <a:srgbClr val="BCC1CA"/>
          </a:solidFill>
        </p:spPr>
        <p:txBody>
          <a:bodyPr/>
          <a:lstStyle/>
          <a:p>
            <a:endParaRPr lang="en-IN"/>
          </a:p>
        </p:txBody>
      </p:sp>
      <p:sp>
        <p:nvSpPr>
          <p:cNvPr id="5" name="TextBox 5"/>
          <p:cNvSpPr txBox="1"/>
          <p:nvPr/>
        </p:nvSpPr>
        <p:spPr>
          <a:xfrm>
            <a:off x="3653506" y="3011787"/>
            <a:ext cx="9616078" cy="1753711"/>
          </a:xfrm>
          <a:prstGeom prst="rect">
            <a:avLst/>
          </a:prstGeom>
        </p:spPr>
        <p:txBody>
          <a:bodyPr lIns="0" tIns="0" rIns="0" bIns="0" rtlCol="0" anchor="t">
            <a:spAutoFit/>
          </a:bodyPr>
          <a:lstStyle/>
          <a:p>
            <a:pPr marL="0" lvl="0" indent="0">
              <a:lnSpc>
                <a:spcPts val="13986"/>
              </a:lnSpc>
            </a:pPr>
            <a:r>
              <a:rPr lang="en-US" sz="11100" spc="333">
                <a:solidFill>
                  <a:srgbClr val="000000"/>
                </a:solidFill>
                <a:latin typeface="Aileron Bold"/>
              </a:rPr>
              <a:t>THANK  YOU</a:t>
            </a:r>
          </a:p>
        </p:txBody>
      </p:sp>
      <p:sp>
        <p:nvSpPr>
          <p:cNvPr id="6" name="TextBox 6"/>
          <p:cNvSpPr txBox="1"/>
          <p:nvPr/>
        </p:nvSpPr>
        <p:spPr>
          <a:xfrm>
            <a:off x="5714708" y="5170271"/>
            <a:ext cx="6401092" cy="1434373"/>
          </a:xfrm>
          <a:prstGeom prst="rect">
            <a:avLst/>
          </a:prstGeom>
        </p:spPr>
        <p:txBody>
          <a:bodyPr wrap="square" lIns="0" tIns="0" rIns="0" bIns="0" rtlCol="0" anchor="t">
            <a:spAutoFit/>
          </a:bodyPr>
          <a:lstStyle/>
          <a:p>
            <a:pPr algn="ctr">
              <a:lnSpc>
                <a:spcPts val="11759"/>
              </a:lnSpc>
              <a:spcBef>
                <a:spcPct val="0"/>
              </a:spcBef>
            </a:pPr>
            <a:r>
              <a:rPr lang="en-US" sz="8399" spc="251" dirty="0">
                <a:solidFill>
                  <a:srgbClr val="000000"/>
                </a:solidFill>
                <a:ea typeface="Aileron Ultra-Bold"/>
              </a:rPr>
              <a:t>ありがとう</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EBF4"/>
        </a:solidFill>
        <a:effectLst/>
      </p:bgPr>
    </p:bg>
    <p:spTree>
      <p:nvGrpSpPr>
        <p:cNvPr id="1" name=""/>
        <p:cNvGrpSpPr/>
        <p:nvPr/>
      </p:nvGrpSpPr>
      <p:grpSpPr>
        <a:xfrm>
          <a:off x="0" y="0"/>
          <a:ext cx="0" cy="0"/>
          <a:chOff x="0" y="0"/>
          <a:chExt cx="0" cy="0"/>
        </a:xfrm>
      </p:grpSpPr>
      <p:grpSp>
        <p:nvGrpSpPr>
          <p:cNvPr id="2" name="Group 2"/>
          <p:cNvGrpSpPr/>
          <p:nvPr/>
        </p:nvGrpSpPr>
        <p:grpSpPr>
          <a:xfrm>
            <a:off x="-25400" y="0"/>
            <a:ext cx="18288000" cy="2699590"/>
            <a:chOff x="0" y="0"/>
            <a:chExt cx="4816593" cy="711003"/>
          </a:xfrm>
        </p:grpSpPr>
        <p:sp>
          <p:nvSpPr>
            <p:cNvPr id="3" name="Freeform 3"/>
            <p:cNvSpPr/>
            <p:nvPr/>
          </p:nvSpPr>
          <p:spPr>
            <a:xfrm>
              <a:off x="0" y="0"/>
              <a:ext cx="4816592" cy="711003"/>
            </a:xfrm>
            <a:custGeom>
              <a:avLst/>
              <a:gdLst/>
              <a:ahLst/>
              <a:cxnLst/>
              <a:rect l="l" t="t" r="r" b="b"/>
              <a:pathLst>
                <a:path w="4816592" h="711003">
                  <a:moveTo>
                    <a:pt x="21167" y="0"/>
                  </a:moveTo>
                  <a:lnTo>
                    <a:pt x="4795426" y="0"/>
                  </a:lnTo>
                  <a:cubicBezTo>
                    <a:pt x="4801040" y="0"/>
                    <a:pt x="4806423" y="2230"/>
                    <a:pt x="4810393" y="6200"/>
                  </a:cubicBezTo>
                  <a:cubicBezTo>
                    <a:pt x="4814362" y="10169"/>
                    <a:pt x="4816592" y="15553"/>
                    <a:pt x="4816592" y="21167"/>
                  </a:cubicBezTo>
                  <a:lnTo>
                    <a:pt x="4816592" y="689836"/>
                  </a:lnTo>
                  <a:cubicBezTo>
                    <a:pt x="4816592" y="701526"/>
                    <a:pt x="4807116" y="711003"/>
                    <a:pt x="4795426" y="711003"/>
                  </a:cubicBezTo>
                  <a:lnTo>
                    <a:pt x="21167" y="711003"/>
                  </a:lnTo>
                  <a:cubicBezTo>
                    <a:pt x="9477" y="711003"/>
                    <a:pt x="0" y="701526"/>
                    <a:pt x="0" y="689836"/>
                  </a:cubicBezTo>
                  <a:lnTo>
                    <a:pt x="0" y="21167"/>
                  </a:lnTo>
                  <a:cubicBezTo>
                    <a:pt x="0" y="9477"/>
                    <a:pt x="9477" y="0"/>
                    <a:pt x="21167" y="0"/>
                  </a:cubicBezTo>
                  <a:close/>
                </a:path>
              </a:pathLst>
            </a:custGeom>
            <a:solidFill>
              <a:srgbClr val="1E293B"/>
            </a:solidFill>
          </p:spPr>
          <p:txBody>
            <a:bodyPr/>
            <a:lstStyle/>
            <a:p>
              <a:endParaRPr lang="en-IN"/>
            </a:p>
          </p:txBody>
        </p:sp>
        <p:sp>
          <p:nvSpPr>
            <p:cNvPr id="4" name="TextBox 4"/>
            <p:cNvSpPr txBox="1"/>
            <p:nvPr/>
          </p:nvSpPr>
          <p:spPr>
            <a:xfrm>
              <a:off x="0" y="-47625"/>
              <a:ext cx="4816593" cy="758628"/>
            </a:xfrm>
            <a:prstGeom prst="rect">
              <a:avLst/>
            </a:prstGeom>
          </p:spPr>
          <p:txBody>
            <a:bodyPr lIns="50800" tIns="50800" rIns="50800" bIns="50800" rtlCol="0" anchor="ctr"/>
            <a:lstStyle/>
            <a:p>
              <a:pPr algn="ctr">
                <a:lnSpc>
                  <a:spcPts val="2100"/>
                </a:lnSpc>
              </a:pPr>
              <a:endParaRPr/>
            </a:p>
          </p:txBody>
        </p:sp>
      </p:grpSp>
      <p:sp>
        <p:nvSpPr>
          <p:cNvPr id="5" name="TextBox 5"/>
          <p:cNvSpPr txBox="1"/>
          <p:nvPr/>
        </p:nvSpPr>
        <p:spPr>
          <a:xfrm>
            <a:off x="787221" y="3504673"/>
            <a:ext cx="16713558" cy="4917463"/>
          </a:xfrm>
          <a:prstGeom prst="rect">
            <a:avLst/>
          </a:prstGeom>
        </p:spPr>
        <p:txBody>
          <a:bodyPr lIns="0" tIns="0" rIns="0" bIns="0" rtlCol="0" anchor="t">
            <a:spAutoFit/>
          </a:bodyPr>
          <a:lstStyle/>
          <a:p>
            <a:pPr>
              <a:lnSpc>
                <a:spcPts val="5611"/>
              </a:lnSpc>
              <a:spcBef>
                <a:spcPct val="0"/>
              </a:spcBef>
            </a:pPr>
            <a:r>
              <a:rPr lang="en-US" sz="4007">
                <a:solidFill>
                  <a:srgbClr val="000000"/>
                </a:solidFill>
                <a:latin typeface="Roboto"/>
              </a:rPr>
              <a:t>The Hiragana Quiz Application is an interactive educational tool designed to assist individuals in their journey to master the Japanese Hiragana script. Hiragana is one of the fundamental writing systems of the Japanese language, representing syllables and serving as the building blocks for reading and writing in Japanese. Learning and recognizing these characters is a crucial step for anyone interested in understanding and communicating effectively in Japanese.</a:t>
            </a:r>
          </a:p>
        </p:txBody>
      </p:sp>
      <p:sp>
        <p:nvSpPr>
          <p:cNvPr id="6" name="TextBox 6"/>
          <p:cNvSpPr txBox="1"/>
          <p:nvPr/>
        </p:nvSpPr>
        <p:spPr>
          <a:xfrm>
            <a:off x="417750" y="533841"/>
            <a:ext cx="10707614" cy="1770801"/>
          </a:xfrm>
          <a:prstGeom prst="rect">
            <a:avLst/>
          </a:prstGeom>
        </p:spPr>
        <p:txBody>
          <a:bodyPr lIns="0" tIns="0" rIns="0" bIns="0" rtlCol="0" anchor="t">
            <a:spAutoFit/>
          </a:bodyPr>
          <a:lstStyle/>
          <a:p>
            <a:pPr algn="ctr">
              <a:lnSpc>
                <a:spcPts val="13649"/>
              </a:lnSpc>
              <a:spcBef>
                <a:spcPct val="0"/>
              </a:spcBef>
            </a:pPr>
            <a:r>
              <a:rPr lang="en-US" sz="9749">
                <a:solidFill>
                  <a:srgbClr val="FFFFFF"/>
                </a:solidFill>
                <a:latin typeface="Telegraf Bold"/>
              </a:rPr>
              <a:t>INTRODUCTION</a:t>
            </a:r>
          </a:p>
        </p:txBody>
      </p:sp>
      <p:sp>
        <p:nvSpPr>
          <p:cNvPr id="7" name="TextBox 7"/>
          <p:cNvSpPr txBox="1"/>
          <p:nvPr/>
        </p:nvSpPr>
        <p:spPr>
          <a:xfrm>
            <a:off x="12680882" y="-130251"/>
            <a:ext cx="4616518" cy="2228367"/>
          </a:xfrm>
          <a:prstGeom prst="rect">
            <a:avLst/>
          </a:prstGeom>
        </p:spPr>
        <p:txBody>
          <a:bodyPr wrap="square" lIns="0" tIns="0" rIns="0" bIns="0" rtlCol="0" anchor="t">
            <a:spAutoFit/>
          </a:bodyPr>
          <a:lstStyle/>
          <a:p>
            <a:pPr algn="ctr">
              <a:lnSpc>
                <a:spcPts val="18755"/>
              </a:lnSpc>
              <a:spcBef>
                <a:spcPct val="0"/>
              </a:spcBef>
            </a:pPr>
            <a:r>
              <a:rPr lang="en-US" sz="13396" dirty="0">
                <a:solidFill>
                  <a:srgbClr val="FFFFFF"/>
                </a:solidFill>
                <a:ea typeface="Telegraf"/>
              </a:rPr>
              <a:t>紹介</a:t>
            </a:r>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767785" y="0"/>
            <a:ext cx="10520215" cy="10287000"/>
            <a:chOff x="0" y="0"/>
            <a:chExt cx="2770756" cy="2709333"/>
          </a:xfrm>
        </p:grpSpPr>
        <p:sp>
          <p:nvSpPr>
            <p:cNvPr id="3" name="Freeform 3"/>
            <p:cNvSpPr/>
            <p:nvPr/>
          </p:nvSpPr>
          <p:spPr>
            <a:xfrm>
              <a:off x="0" y="0"/>
              <a:ext cx="2770756" cy="2709333"/>
            </a:xfrm>
            <a:custGeom>
              <a:avLst/>
              <a:gdLst/>
              <a:ahLst/>
              <a:cxnLst/>
              <a:rect l="l" t="t" r="r" b="b"/>
              <a:pathLst>
                <a:path w="2770756" h="2709333">
                  <a:moveTo>
                    <a:pt x="0" y="0"/>
                  </a:moveTo>
                  <a:lnTo>
                    <a:pt x="2770756" y="0"/>
                  </a:lnTo>
                  <a:lnTo>
                    <a:pt x="2770756" y="2709333"/>
                  </a:lnTo>
                  <a:lnTo>
                    <a:pt x="0" y="2709333"/>
                  </a:lnTo>
                  <a:close/>
                </a:path>
              </a:pathLst>
            </a:custGeom>
            <a:solidFill>
              <a:srgbClr val="D5DDEA"/>
            </a:solidFill>
            <a:ln cap="sq">
              <a:noFill/>
              <a:prstDash val="solid"/>
              <a:miter/>
            </a:ln>
          </p:spPr>
          <p:txBody>
            <a:bodyPr/>
            <a:lstStyle/>
            <a:p>
              <a:endParaRPr lang="en-IN"/>
            </a:p>
          </p:txBody>
        </p:sp>
        <p:sp>
          <p:nvSpPr>
            <p:cNvPr id="4" name="TextBox 4"/>
            <p:cNvSpPr txBox="1"/>
            <p:nvPr/>
          </p:nvSpPr>
          <p:spPr>
            <a:xfrm>
              <a:off x="0" y="-47625"/>
              <a:ext cx="2770756" cy="2756958"/>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a:off x="0" y="48424"/>
            <a:ext cx="7767785" cy="10238576"/>
            <a:chOff x="0" y="0"/>
            <a:chExt cx="2045836" cy="2696580"/>
          </a:xfrm>
        </p:grpSpPr>
        <p:sp>
          <p:nvSpPr>
            <p:cNvPr id="6" name="Freeform 6"/>
            <p:cNvSpPr/>
            <p:nvPr/>
          </p:nvSpPr>
          <p:spPr>
            <a:xfrm>
              <a:off x="0" y="0"/>
              <a:ext cx="2045836" cy="2696580"/>
            </a:xfrm>
            <a:custGeom>
              <a:avLst/>
              <a:gdLst/>
              <a:ahLst/>
              <a:cxnLst/>
              <a:rect l="l" t="t" r="r" b="b"/>
              <a:pathLst>
                <a:path w="2045836" h="2696580">
                  <a:moveTo>
                    <a:pt x="0" y="0"/>
                  </a:moveTo>
                  <a:lnTo>
                    <a:pt x="2045836" y="0"/>
                  </a:lnTo>
                  <a:lnTo>
                    <a:pt x="2045836" y="2696580"/>
                  </a:lnTo>
                  <a:lnTo>
                    <a:pt x="0" y="2696580"/>
                  </a:lnTo>
                  <a:close/>
                </a:path>
              </a:pathLst>
            </a:custGeom>
            <a:solidFill>
              <a:srgbClr val="1E293B"/>
            </a:solidFill>
          </p:spPr>
          <p:txBody>
            <a:bodyPr/>
            <a:lstStyle/>
            <a:p>
              <a:endParaRPr lang="en-IN"/>
            </a:p>
          </p:txBody>
        </p:sp>
        <p:sp>
          <p:nvSpPr>
            <p:cNvPr id="7" name="TextBox 7"/>
            <p:cNvSpPr txBox="1"/>
            <p:nvPr/>
          </p:nvSpPr>
          <p:spPr>
            <a:xfrm>
              <a:off x="0" y="-47625"/>
              <a:ext cx="2045836" cy="2744205"/>
            </a:xfrm>
            <a:prstGeom prst="rect">
              <a:avLst/>
            </a:prstGeom>
          </p:spPr>
          <p:txBody>
            <a:bodyPr lIns="50800" tIns="50800" rIns="50800" bIns="50800" rtlCol="0" anchor="ctr"/>
            <a:lstStyle/>
            <a:p>
              <a:pPr algn="ctr">
                <a:lnSpc>
                  <a:spcPts val="2100"/>
                </a:lnSpc>
              </a:pPr>
              <a:endParaRPr/>
            </a:p>
          </p:txBody>
        </p:sp>
      </p:grpSp>
      <p:grpSp>
        <p:nvGrpSpPr>
          <p:cNvPr id="8" name="Group 8"/>
          <p:cNvGrpSpPr/>
          <p:nvPr/>
        </p:nvGrpSpPr>
        <p:grpSpPr>
          <a:xfrm>
            <a:off x="1142965" y="3344008"/>
            <a:ext cx="2964782" cy="978333"/>
            <a:chOff x="0" y="0"/>
            <a:chExt cx="780848" cy="257668"/>
          </a:xfrm>
        </p:grpSpPr>
        <p:sp>
          <p:nvSpPr>
            <p:cNvPr id="9" name="Freeform 9"/>
            <p:cNvSpPr/>
            <p:nvPr/>
          </p:nvSpPr>
          <p:spPr>
            <a:xfrm>
              <a:off x="0" y="0"/>
              <a:ext cx="780848" cy="257668"/>
            </a:xfrm>
            <a:custGeom>
              <a:avLst/>
              <a:gdLst/>
              <a:ahLst/>
              <a:cxnLst/>
              <a:rect l="l" t="t" r="r" b="b"/>
              <a:pathLst>
                <a:path w="780848" h="257668">
                  <a:moveTo>
                    <a:pt x="585636" y="0"/>
                  </a:moveTo>
                  <a:lnTo>
                    <a:pt x="0" y="0"/>
                  </a:lnTo>
                  <a:lnTo>
                    <a:pt x="0" y="257668"/>
                  </a:lnTo>
                  <a:lnTo>
                    <a:pt x="585636" y="257668"/>
                  </a:lnTo>
                  <a:lnTo>
                    <a:pt x="780848" y="128834"/>
                  </a:lnTo>
                  <a:lnTo>
                    <a:pt x="585636" y="0"/>
                  </a:lnTo>
                  <a:close/>
                </a:path>
              </a:pathLst>
            </a:custGeom>
            <a:solidFill>
              <a:srgbClr val="FFFFFF"/>
            </a:solidFill>
          </p:spPr>
          <p:txBody>
            <a:bodyPr/>
            <a:lstStyle/>
            <a:p>
              <a:endParaRPr lang="en-IN"/>
            </a:p>
          </p:txBody>
        </p:sp>
        <p:sp>
          <p:nvSpPr>
            <p:cNvPr id="10" name="TextBox 10"/>
            <p:cNvSpPr txBox="1"/>
            <p:nvPr/>
          </p:nvSpPr>
          <p:spPr>
            <a:xfrm>
              <a:off x="0" y="-76200"/>
              <a:ext cx="666548" cy="333868"/>
            </a:xfrm>
            <a:prstGeom prst="rect">
              <a:avLst/>
            </a:prstGeom>
          </p:spPr>
          <p:txBody>
            <a:bodyPr lIns="50800" tIns="50800" rIns="50800" bIns="50800" rtlCol="0" anchor="ctr"/>
            <a:lstStyle/>
            <a:p>
              <a:pPr algn="ctr">
                <a:lnSpc>
                  <a:spcPts val="5599"/>
                </a:lnSpc>
              </a:pPr>
              <a:r>
                <a:rPr lang="en-US" sz="3999" spc="119">
                  <a:solidFill>
                    <a:srgbClr val="010101"/>
                  </a:solidFill>
                  <a:latin typeface="Aileron Ultra-Bold"/>
                </a:rPr>
                <a:t>1</a:t>
              </a:r>
            </a:p>
          </p:txBody>
        </p:sp>
      </p:grpSp>
      <p:grpSp>
        <p:nvGrpSpPr>
          <p:cNvPr id="11" name="Group 11"/>
          <p:cNvGrpSpPr/>
          <p:nvPr/>
        </p:nvGrpSpPr>
        <p:grpSpPr>
          <a:xfrm>
            <a:off x="4503923" y="3344008"/>
            <a:ext cx="2964782" cy="978333"/>
            <a:chOff x="0" y="0"/>
            <a:chExt cx="780848" cy="257668"/>
          </a:xfrm>
        </p:grpSpPr>
        <p:sp>
          <p:nvSpPr>
            <p:cNvPr id="12" name="Freeform 12"/>
            <p:cNvSpPr/>
            <p:nvPr/>
          </p:nvSpPr>
          <p:spPr>
            <a:xfrm>
              <a:off x="0" y="0"/>
              <a:ext cx="780848" cy="257668"/>
            </a:xfrm>
            <a:custGeom>
              <a:avLst/>
              <a:gdLst/>
              <a:ahLst/>
              <a:cxnLst/>
              <a:rect l="l" t="t" r="r" b="b"/>
              <a:pathLst>
                <a:path w="780848" h="257668">
                  <a:moveTo>
                    <a:pt x="585636" y="0"/>
                  </a:moveTo>
                  <a:lnTo>
                    <a:pt x="0" y="0"/>
                  </a:lnTo>
                  <a:lnTo>
                    <a:pt x="0" y="257668"/>
                  </a:lnTo>
                  <a:lnTo>
                    <a:pt x="585636" y="257668"/>
                  </a:lnTo>
                  <a:lnTo>
                    <a:pt x="780848" y="128834"/>
                  </a:lnTo>
                  <a:lnTo>
                    <a:pt x="585636" y="0"/>
                  </a:lnTo>
                  <a:close/>
                </a:path>
              </a:pathLst>
            </a:custGeom>
            <a:solidFill>
              <a:srgbClr val="FFFFFF"/>
            </a:solidFill>
          </p:spPr>
          <p:txBody>
            <a:bodyPr/>
            <a:lstStyle/>
            <a:p>
              <a:endParaRPr lang="en-IN"/>
            </a:p>
          </p:txBody>
        </p:sp>
        <p:sp>
          <p:nvSpPr>
            <p:cNvPr id="13" name="TextBox 13"/>
            <p:cNvSpPr txBox="1"/>
            <p:nvPr/>
          </p:nvSpPr>
          <p:spPr>
            <a:xfrm>
              <a:off x="0" y="-76200"/>
              <a:ext cx="666548" cy="333868"/>
            </a:xfrm>
            <a:prstGeom prst="rect">
              <a:avLst/>
            </a:prstGeom>
          </p:spPr>
          <p:txBody>
            <a:bodyPr lIns="50800" tIns="50800" rIns="50800" bIns="50800" rtlCol="0" anchor="ctr"/>
            <a:lstStyle/>
            <a:p>
              <a:pPr algn="ctr">
                <a:lnSpc>
                  <a:spcPts val="5599"/>
                </a:lnSpc>
              </a:pPr>
              <a:r>
                <a:rPr lang="en-US" sz="3999" spc="119">
                  <a:solidFill>
                    <a:srgbClr val="010101"/>
                  </a:solidFill>
                  <a:latin typeface="Aileron Ultra-Bold"/>
                </a:rPr>
                <a:t>2</a:t>
              </a:r>
            </a:p>
          </p:txBody>
        </p:sp>
      </p:grpSp>
      <p:grpSp>
        <p:nvGrpSpPr>
          <p:cNvPr id="14" name="Group 14"/>
          <p:cNvGrpSpPr/>
          <p:nvPr/>
        </p:nvGrpSpPr>
        <p:grpSpPr>
          <a:xfrm rot="-10800000">
            <a:off x="8068544" y="3344008"/>
            <a:ext cx="2964782" cy="978333"/>
            <a:chOff x="0" y="0"/>
            <a:chExt cx="780848" cy="257668"/>
          </a:xfrm>
        </p:grpSpPr>
        <p:sp>
          <p:nvSpPr>
            <p:cNvPr id="15" name="Freeform 15"/>
            <p:cNvSpPr/>
            <p:nvPr/>
          </p:nvSpPr>
          <p:spPr>
            <a:xfrm>
              <a:off x="0" y="0"/>
              <a:ext cx="780848" cy="257668"/>
            </a:xfrm>
            <a:custGeom>
              <a:avLst/>
              <a:gdLst/>
              <a:ahLst/>
              <a:cxnLst/>
              <a:rect l="l" t="t" r="r" b="b"/>
              <a:pathLst>
                <a:path w="780848" h="257668">
                  <a:moveTo>
                    <a:pt x="585636" y="0"/>
                  </a:moveTo>
                  <a:lnTo>
                    <a:pt x="0" y="0"/>
                  </a:lnTo>
                  <a:lnTo>
                    <a:pt x="0" y="257668"/>
                  </a:lnTo>
                  <a:lnTo>
                    <a:pt x="585636" y="257668"/>
                  </a:lnTo>
                  <a:lnTo>
                    <a:pt x="780848" y="128834"/>
                  </a:lnTo>
                  <a:lnTo>
                    <a:pt x="585636" y="0"/>
                  </a:lnTo>
                  <a:close/>
                </a:path>
              </a:pathLst>
            </a:custGeom>
            <a:solidFill>
              <a:srgbClr val="000000"/>
            </a:solidFill>
          </p:spPr>
          <p:txBody>
            <a:bodyPr/>
            <a:lstStyle/>
            <a:p>
              <a:endParaRPr lang="en-IN"/>
            </a:p>
          </p:txBody>
        </p:sp>
        <p:sp>
          <p:nvSpPr>
            <p:cNvPr id="16" name="TextBox 16"/>
            <p:cNvSpPr txBox="1"/>
            <p:nvPr/>
          </p:nvSpPr>
          <p:spPr>
            <a:xfrm>
              <a:off x="0" y="-76200"/>
              <a:ext cx="666548" cy="333868"/>
            </a:xfrm>
            <a:prstGeom prst="rect">
              <a:avLst/>
            </a:prstGeom>
          </p:spPr>
          <p:txBody>
            <a:bodyPr lIns="50800" tIns="50800" rIns="50800" bIns="50800" rtlCol="0" anchor="ctr"/>
            <a:lstStyle/>
            <a:p>
              <a:pPr algn="ctr">
                <a:lnSpc>
                  <a:spcPts val="5599"/>
                </a:lnSpc>
              </a:pPr>
              <a:endParaRPr/>
            </a:p>
          </p:txBody>
        </p:sp>
      </p:grpSp>
      <p:grpSp>
        <p:nvGrpSpPr>
          <p:cNvPr id="17" name="Group 17"/>
          <p:cNvGrpSpPr/>
          <p:nvPr/>
        </p:nvGrpSpPr>
        <p:grpSpPr>
          <a:xfrm rot="-10800000">
            <a:off x="11466010" y="3344008"/>
            <a:ext cx="2964782" cy="978333"/>
            <a:chOff x="0" y="0"/>
            <a:chExt cx="780848" cy="257668"/>
          </a:xfrm>
        </p:grpSpPr>
        <p:sp>
          <p:nvSpPr>
            <p:cNvPr id="18" name="Freeform 18"/>
            <p:cNvSpPr/>
            <p:nvPr/>
          </p:nvSpPr>
          <p:spPr>
            <a:xfrm>
              <a:off x="0" y="0"/>
              <a:ext cx="780848" cy="257668"/>
            </a:xfrm>
            <a:custGeom>
              <a:avLst/>
              <a:gdLst/>
              <a:ahLst/>
              <a:cxnLst/>
              <a:rect l="l" t="t" r="r" b="b"/>
              <a:pathLst>
                <a:path w="780848" h="257668">
                  <a:moveTo>
                    <a:pt x="585636" y="0"/>
                  </a:moveTo>
                  <a:lnTo>
                    <a:pt x="0" y="0"/>
                  </a:lnTo>
                  <a:lnTo>
                    <a:pt x="0" y="257668"/>
                  </a:lnTo>
                  <a:lnTo>
                    <a:pt x="585636" y="257668"/>
                  </a:lnTo>
                  <a:lnTo>
                    <a:pt x="780848" y="128834"/>
                  </a:lnTo>
                  <a:lnTo>
                    <a:pt x="585636" y="0"/>
                  </a:lnTo>
                  <a:close/>
                </a:path>
              </a:pathLst>
            </a:custGeom>
            <a:solidFill>
              <a:srgbClr val="000000"/>
            </a:solidFill>
          </p:spPr>
          <p:txBody>
            <a:bodyPr/>
            <a:lstStyle/>
            <a:p>
              <a:endParaRPr lang="en-IN"/>
            </a:p>
          </p:txBody>
        </p:sp>
        <p:sp>
          <p:nvSpPr>
            <p:cNvPr id="19" name="TextBox 19"/>
            <p:cNvSpPr txBox="1"/>
            <p:nvPr/>
          </p:nvSpPr>
          <p:spPr>
            <a:xfrm>
              <a:off x="0" y="-76200"/>
              <a:ext cx="666548" cy="333868"/>
            </a:xfrm>
            <a:prstGeom prst="rect">
              <a:avLst/>
            </a:prstGeom>
          </p:spPr>
          <p:txBody>
            <a:bodyPr lIns="50800" tIns="50800" rIns="50800" bIns="50800" rtlCol="0" anchor="ctr"/>
            <a:lstStyle/>
            <a:p>
              <a:pPr algn="ctr">
                <a:lnSpc>
                  <a:spcPts val="5599"/>
                </a:lnSpc>
              </a:pPr>
              <a:endParaRPr/>
            </a:p>
          </p:txBody>
        </p:sp>
      </p:grpSp>
      <p:grpSp>
        <p:nvGrpSpPr>
          <p:cNvPr id="20" name="Group 20"/>
          <p:cNvGrpSpPr/>
          <p:nvPr/>
        </p:nvGrpSpPr>
        <p:grpSpPr>
          <a:xfrm rot="-10800000">
            <a:off x="14797688" y="3344008"/>
            <a:ext cx="2964782" cy="978333"/>
            <a:chOff x="0" y="0"/>
            <a:chExt cx="780848" cy="257668"/>
          </a:xfrm>
        </p:grpSpPr>
        <p:sp>
          <p:nvSpPr>
            <p:cNvPr id="21" name="Freeform 21"/>
            <p:cNvSpPr/>
            <p:nvPr/>
          </p:nvSpPr>
          <p:spPr>
            <a:xfrm>
              <a:off x="0" y="0"/>
              <a:ext cx="780848" cy="257668"/>
            </a:xfrm>
            <a:custGeom>
              <a:avLst/>
              <a:gdLst/>
              <a:ahLst/>
              <a:cxnLst/>
              <a:rect l="l" t="t" r="r" b="b"/>
              <a:pathLst>
                <a:path w="780848" h="257668">
                  <a:moveTo>
                    <a:pt x="585636" y="0"/>
                  </a:moveTo>
                  <a:lnTo>
                    <a:pt x="0" y="0"/>
                  </a:lnTo>
                  <a:lnTo>
                    <a:pt x="0" y="257668"/>
                  </a:lnTo>
                  <a:lnTo>
                    <a:pt x="585636" y="257668"/>
                  </a:lnTo>
                  <a:lnTo>
                    <a:pt x="780848" y="128834"/>
                  </a:lnTo>
                  <a:lnTo>
                    <a:pt x="585636" y="0"/>
                  </a:lnTo>
                  <a:close/>
                </a:path>
              </a:pathLst>
            </a:custGeom>
            <a:solidFill>
              <a:srgbClr val="000000"/>
            </a:solidFill>
          </p:spPr>
          <p:txBody>
            <a:bodyPr/>
            <a:lstStyle/>
            <a:p>
              <a:endParaRPr lang="en-IN"/>
            </a:p>
          </p:txBody>
        </p:sp>
        <p:sp>
          <p:nvSpPr>
            <p:cNvPr id="22" name="TextBox 22"/>
            <p:cNvSpPr txBox="1"/>
            <p:nvPr/>
          </p:nvSpPr>
          <p:spPr>
            <a:xfrm>
              <a:off x="0" y="-76200"/>
              <a:ext cx="666548" cy="333868"/>
            </a:xfrm>
            <a:prstGeom prst="rect">
              <a:avLst/>
            </a:prstGeom>
          </p:spPr>
          <p:txBody>
            <a:bodyPr lIns="50800" tIns="50800" rIns="50800" bIns="50800" rtlCol="0" anchor="ctr"/>
            <a:lstStyle/>
            <a:p>
              <a:pPr algn="ctr">
                <a:lnSpc>
                  <a:spcPts val="5599"/>
                </a:lnSpc>
              </a:pPr>
              <a:endParaRPr/>
            </a:p>
          </p:txBody>
        </p:sp>
      </p:grpSp>
      <p:grpSp>
        <p:nvGrpSpPr>
          <p:cNvPr id="23" name="Group 23"/>
          <p:cNvGrpSpPr/>
          <p:nvPr/>
        </p:nvGrpSpPr>
        <p:grpSpPr>
          <a:xfrm rot="-10800000">
            <a:off x="1142965" y="4810743"/>
            <a:ext cx="2928601" cy="4246659"/>
            <a:chOff x="0" y="0"/>
            <a:chExt cx="7620000" cy="11049485"/>
          </a:xfrm>
        </p:grpSpPr>
        <p:sp>
          <p:nvSpPr>
            <p:cNvPr id="24" name="Freeform 24"/>
            <p:cNvSpPr/>
            <p:nvPr/>
          </p:nvSpPr>
          <p:spPr>
            <a:xfrm>
              <a:off x="-1270" y="-2540"/>
              <a:ext cx="7623809" cy="11052025"/>
            </a:xfrm>
            <a:custGeom>
              <a:avLst/>
              <a:gdLst/>
              <a:ahLst/>
              <a:cxnLst/>
              <a:rect l="l" t="t" r="r" b="b"/>
              <a:pathLst>
                <a:path w="7623809" h="11052025">
                  <a:moveTo>
                    <a:pt x="3810" y="0"/>
                  </a:moveTo>
                  <a:lnTo>
                    <a:pt x="0" y="10161756"/>
                  </a:lnTo>
                  <a:lnTo>
                    <a:pt x="0" y="10519896"/>
                  </a:lnTo>
                  <a:lnTo>
                    <a:pt x="3591560" y="10522436"/>
                  </a:lnTo>
                  <a:lnTo>
                    <a:pt x="3810000" y="11052025"/>
                  </a:lnTo>
                  <a:lnTo>
                    <a:pt x="4028440" y="10522436"/>
                  </a:lnTo>
                  <a:lnTo>
                    <a:pt x="7620000" y="10524975"/>
                  </a:lnTo>
                  <a:lnTo>
                    <a:pt x="7620000" y="10166836"/>
                  </a:lnTo>
                  <a:lnTo>
                    <a:pt x="7623809" y="5080"/>
                  </a:lnTo>
                  <a:lnTo>
                    <a:pt x="3810" y="0"/>
                  </a:lnTo>
                  <a:close/>
                </a:path>
              </a:pathLst>
            </a:custGeom>
            <a:solidFill>
              <a:srgbClr val="445572"/>
            </a:solidFill>
          </p:spPr>
          <p:txBody>
            <a:bodyPr/>
            <a:lstStyle/>
            <a:p>
              <a:endParaRPr lang="en-IN"/>
            </a:p>
          </p:txBody>
        </p:sp>
      </p:grpSp>
      <p:grpSp>
        <p:nvGrpSpPr>
          <p:cNvPr id="25" name="Group 25"/>
          <p:cNvGrpSpPr/>
          <p:nvPr/>
        </p:nvGrpSpPr>
        <p:grpSpPr>
          <a:xfrm rot="-10800000">
            <a:off x="4503923" y="4760308"/>
            <a:ext cx="2964782" cy="4297094"/>
            <a:chOff x="0" y="0"/>
            <a:chExt cx="7620000" cy="11044272"/>
          </a:xfrm>
        </p:grpSpPr>
        <p:sp>
          <p:nvSpPr>
            <p:cNvPr id="26" name="Freeform 26"/>
            <p:cNvSpPr/>
            <p:nvPr/>
          </p:nvSpPr>
          <p:spPr>
            <a:xfrm>
              <a:off x="-1270" y="-2540"/>
              <a:ext cx="7623809" cy="11046812"/>
            </a:xfrm>
            <a:custGeom>
              <a:avLst/>
              <a:gdLst/>
              <a:ahLst/>
              <a:cxnLst/>
              <a:rect l="l" t="t" r="r" b="b"/>
              <a:pathLst>
                <a:path w="7623809" h="11046812">
                  <a:moveTo>
                    <a:pt x="3810" y="0"/>
                  </a:moveTo>
                  <a:lnTo>
                    <a:pt x="0" y="10156541"/>
                  </a:lnTo>
                  <a:lnTo>
                    <a:pt x="0" y="10514681"/>
                  </a:lnTo>
                  <a:lnTo>
                    <a:pt x="3591560" y="10517221"/>
                  </a:lnTo>
                  <a:lnTo>
                    <a:pt x="3810000" y="11046812"/>
                  </a:lnTo>
                  <a:lnTo>
                    <a:pt x="4028440" y="10517221"/>
                  </a:lnTo>
                  <a:lnTo>
                    <a:pt x="7620000" y="10519762"/>
                  </a:lnTo>
                  <a:lnTo>
                    <a:pt x="7620000" y="10161621"/>
                  </a:lnTo>
                  <a:lnTo>
                    <a:pt x="7623809" y="5080"/>
                  </a:lnTo>
                  <a:lnTo>
                    <a:pt x="3810" y="0"/>
                  </a:lnTo>
                  <a:close/>
                </a:path>
              </a:pathLst>
            </a:custGeom>
            <a:solidFill>
              <a:srgbClr val="445572"/>
            </a:solidFill>
          </p:spPr>
          <p:txBody>
            <a:bodyPr/>
            <a:lstStyle/>
            <a:p>
              <a:endParaRPr lang="en-IN"/>
            </a:p>
          </p:txBody>
        </p:sp>
      </p:grpSp>
      <p:grpSp>
        <p:nvGrpSpPr>
          <p:cNvPr id="27" name="Group 27"/>
          <p:cNvGrpSpPr/>
          <p:nvPr/>
        </p:nvGrpSpPr>
        <p:grpSpPr>
          <a:xfrm rot="-10800000">
            <a:off x="8118309" y="4838919"/>
            <a:ext cx="2928601" cy="4218483"/>
            <a:chOff x="0" y="0"/>
            <a:chExt cx="7620000" cy="10976174"/>
          </a:xfrm>
        </p:grpSpPr>
        <p:sp>
          <p:nvSpPr>
            <p:cNvPr id="28" name="Freeform 28"/>
            <p:cNvSpPr/>
            <p:nvPr/>
          </p:nvSpPr>
          <p:spPr>
            <a:xfrm>
              <a:off x="-1270" y="-2540"/>
              <a:ext cx="7623809" cy="10978714"/>
            </a:xfrm>
            <a:custGeom>
              <a:avLst/>
              <a:gdLst/>
              <a:ahLst/>
              <a:cxnLst/>
              <a:rect l="l" t="t" r="r" b="b"/>
              <a:pathLst>
                <a:path w="7623809" h="10978714">
                  <a:moveTo>
                    <a:pt x="3810" y="0"/>
                  </a:moveTo>
                  <a:lnTo>
                    <a:pt x="0" y="10088445"/>
                  </a:lnTo>
                  <a:lnTo>
                    <a:pt x="0" y="10446585"/>
                  </a:lnTo>
                  <a:lnTo>
                    <a:pt x="3591560" y="10449125"/>
                  </a:lnTo>
                  <a:lnTo>
                    <a:pt x="3810000" y="10978714"/>
                  </a:lnTo>
                  <a:lnTo>
                    <a:pt x="4028440" y="10449125"/>
                  </a:lnTo>
                  <a:lnTo>
                    <a:pt x="7620000" y="10451664"/>
                  </a:lnTo>
                  <a:lnTo>
                    <a:pt x="7620000" y="10093525"/>
                  </a:lnTo>
                  <a:lnTo>
                    <a:pt x="7623809" y="5080"/>
                  </a:lnTo>
                  <a:lnTo>
                    <a:pt x="3810" y="0"/>
                  </a:lnTo>
                  <a:close/>
                </a:path>
              </a:pathLst>
            </a:custGeom>
            <a:solidFill>
              <a:srgbClr val="1E293B"/>
            </a:solidFill>
          </p:spPr>
          <p:txBody>
            <a:bodyPr/>
            <a:lstStyle/>
            <a:p>
              <a:endParaRPr lang="en-IN"/>
            </a:p>
          </p:txBody>
        </p:sp>
      </p:grpSp>
      <p:grpSp>
        <p:nvGrpSpPr>
          <p:cNvPr id="29" name="Group 29"/>
          <p:cNvGrpSpPr/>
          <p:nvPr/>
        </p:nvGrpSpPr>
        <p:grpSpPr>
          <a:xfrm rot="-10800000">
            <a:off x="11466010" y="4702891"/>
            <a:ext cx="3123764" cy="4354511"/>
            <a:chOff x="0" y="0"/>
            <a:chExt cx="7620000" cy="10622241"/>
          </a:xfrm>
        </p:grpSpPr>
        <p:sp>
          <p:nvSpPr>
            <p:cNvPr id="30" name="Freeform 30"/>
            <p:cNvSpPr/>
            <p:nvPr/>
          </p:nvSpPr>
          <p:spPr>
            <a:xfrm>
              <a:off x="-1270" y="-2540"/>
              <a:ext cx="7623809" cy="10624781"/>
            </a:xfrm>
            <a:custGeom>
              <a:avLst/>
              <a:gdLst/>
              <a:ahLst/>
              <a:cxnLst/>
              <a:rect l="l" t="t" r="r" b="b"/>
              <a:pathLst>
                <a:path w="7623809" h="10624781">
                  <a:moveTo>
                    <a:pt x="3810" y="0"/>
                  </a:moveTo>
                  <a:lnTo>
                    <a:pt x="0" y="9734510"/>
                  </a:lnTo>
                  <a:lnTo>
                    <a:pt x="0" y="10092650"/>
                  </a:lnTo>
                  <a:lnTo>
                    <a:pt x="3591560" y="10095191"/>
                  </a:lnTo>
                  <a:lnTo>
                    <a:pt x="3810000" y="10624781"/>
                  </a:lnTo>
                  <a:lnTo>
                    <a:pt x="4028440" y="10095191"/>
                  </a:lnTo>
                  <a:lnTo>
                    <a:pt x="7620000" y="10097731"/>
                  </a:lnTo>
                  <a:lnTo>
                    <a:pt x="7620000" y="9739591"/>
                  </a:lnTo>
                  <a:lnTo>
                    <a:pt x="7623809" y="5080"/>
                  </a:lnTo>
                  <a:lnTo>
                    <a:pt x="3810" y="0"/>
                  </a:lnTo>
                  <a:close/>
                </a:path>
              </a:pathLst>
            </a:custGeom>
            <a:solidFill>
              <a:srgbClr val="1E293B"/>
            </a:solidFill>
          </p:spPr>
          <p:txBody>
            <a:bodyPr/>
            <a:lstStyle/>
            <a:p>
              <a:endParaRPr lang="en-IN"/>
            </a:p>
          </p:txBody>
        </p:sp>
      </p:grpSp>
      <p:grpSp>
        <p:nvGrpSpPr>
          <p:cNvPr id="31" name="Group 31"/>
          <p:cNvGrpSpPr/>
          <p:nvPr/>
        </p:nvGrpSpPr>
        <p:grpSpPr>
          <a:xfrm rot="-10800000">
            <a:off x="14865793" y="4810743"/>
            <a:ext cx="2928601" cy="4246659"/>
            <a:chOff x="0" y="0"/>
            <a:chExt cx="7620000" cy="11049485"/>
          </a:xfrm>
        </p:grpSpPr>
        <p:sp>
          <p:nvSpPr>
            <p:cNvPr id="32" name="Freeform 32"/>
            <p:cNvSpPr/>
            <p:nvPr/>
          </p:nvSpPr>
          <p:spPr>
            <a:xfrm>
              <a:off x="-1270" y="-2540"/>
              <a:ext cx="7623809" cy="11052025"/>
            </a:xfrm>
            <a:custGeom>
              <a:avLst/>
              <a:gdLst/>
              <a:ahLst/>
              <a:cxnLst/>
              <a:rect l="l" t="t" r="r" b="b"/>
              <a:pathLst>
                <a:path w="7623809" h="11052025">
                  <a:moveTo>
                    <a:pt x="3810" y="0"/>
                  </a:moveTo>
                  <a:lnTo>
                    <a:pt x="0" y="10161756"/>
                  </a:lnTo>
                  <a:lnTo>
                    <a:pt x="0" y="10519896"/>
                  </a:lnTo>
                  <a:lnTo>
                    <a:pt x="3591560" y="10522436"/>
                  </a:lnTo>
                  <a:lnTo>
                    <a:pt x="3810000" y="11052025"/>
                  </a:lnTo>
                  <a:lnTo>
                    <a:pt x="4028440" y="10522436"/>
                  </a:lnTo>
                  <a:lnTo>
                    <a:pt x="7620000" y="10524975"/>
                  </a:lnTo>
                  <a:lnTo>
                    <a:pt x="7620000" y="10166836"/>
                  </a:lnTo>
                  <a:lnTo>
                    <a:pt x="7623809" y="5080"/>
                  </a:lnTo>
                  <a:lnTo>
                    <a:pt x="3810" y="0"/>
                  </a:lnTo>
                  <a:close/>
                </a:path>
              </a:pathLst>
            </a:custGeom>
            <a:solidFill>
              <a:srgbClr val="1E293B"/>
            </a:solidFill>
          </p:spPr>
          <p:txBody>
            <a:bodyPr/>
            <a:lstStyle/>
            <a:p>
              <a:endParaRPr lang="en-IN"/>
            </a:p>
          </p:txBody>
        </p:sp>
      </p:grpSp>
      <p:sp>
        <p:nvSpPr>
          <p:cNvPr id="33" name="TextBox 33"/>
          <p:cNvSpPr txBox="1"/>
          <p:nvPr/>
        </p:nvSpPr>
        <p:spPr>
          <a:xfrm>
            <a:off x="1709059" y="876300"/>
            <a:ext cx="5258277" cy="1277948"/>
          </a:xfrm>
          <a:prstGeom prst="rect">
            <a:avLst/>
          </a:prstGeom>
        </p:spPr>
        <p:txBody>
          <a:bodyPr lIns="0" tIns="0" rIns="0" bIns="0" rtlCol="0" anchor="t">
            <a:spAutoFit/>
          </a:bodyPr>
          <a:lstStyle/>
          <a:p>
            <a:pPr algn="ctr">
              <a:lnSpc>
                <a:spcPts val="10410"/>
              </a:lnSpc>
              <a:spcBef>
                <a:spcPct val="0"/>
              </a:spcBef>
            </a:pPr>
            <a:r>
              <a:rPr lang="en-US" sz="7436" spc="223">
                <a:solidFill>
                  <a:srgbClr val="FFFFFF"/>
                </a:solidFill>
                <a:latin typeface="Norwester"/>
              </a:rPr>
              <a:t>GOALS</a:t>
            </a:r>
          </a:p>
        </p:txBody>
      </p:sp>
      <p:sp>
        <p:nvSpPr>
          <p:cNvPr id="34" name="TextBox 34"/>
          <p:cNvSpPr txBox="1"/>
          <p:nvPr/>
        </p:nvSpPr>
        <p:spPr>
          <a:xfrm>
            <a:off x="1142965" y="5436766"/>
            <a:ext cx="2884708" cy="1384183"/>
          </a:xfrm>
          <a:prstGeom prst="rect">
            <a:avLst/>
          </a:prstGeom>
        </p:spPr>
        <p:txBody>
          <a:bodyPr lIns="0" tIns="0" rIns="0" bIns="0" rtlCol="0" anchor="t">
            <a:spAutoFit/>
          </a:bodyPr>
          <a:lstStyle/>
          <a:p>
            <a:pPr algn="ctr">
              <a:lnSpc>
                <a:spcPts val="5599"/>
              </a:lnSpc>
              <a:spcBef>
                <a:spcPct val="0"/>
              </a:spcBef>
            </a:pPr>
            <a:r>
              <a:rPr lang="en-US" sz="3999" spc="119">
                <a:solidFill>
                  <a:srgbClr val="FFFFFF"/>
                </a:solidFill>
                <a:latin typeface="Aileron"/>
              </a:rPr>
              <a:t>Streak Tracking</a:t>
            </a:r>
          </a:p>
        </p:txBody>
      </p:sp>
      <p:sp>
        <p:nvSpPr>
          <p:cNvPr id="35" name="TextBox 35"/>
          <p:cNvSpPr txBox="1"/>
          <p:nvPr/>
        </p:nvSpPr>
        <p:spPr>
          <a:xfrm>
            <a:off x="4503923" y="5733174"/>
            <a:ext cx="2813826" cy="1261074"/>
          </a:xfrm>
          <a:prstGeom prst="rect">
            <a:avLst/>
          </a:prstGeom>
        </p:spPr>
        <p:txBody>
          <a:bodyPr lIns="0" tIns="0" rIns="0" bIns="0" rtlCol="0" anchor="t">
            <a:spAutoFit/>
          </a:bodyPr>
          <a:lstStyle/>
          <a:p>
            <a:pPr algn="ctr">
              <a:lnSpc>
                <a:spcPts val="5040"/>
              </a:lnSpc>
              <a:spcBef>
                <a:spcPct val="0"/>
              </a:spcBef>
            </a:pPr>
            <a:r>
              <a:rPr lang="en-US" sz="3600" spc="108">
                <a:solidFill>
                  <a:srgbClr val="FFFFFF"/>
                </a:solidFill>
                <a:latin typeface="Aileron"/>
              </a:rPr>
              <a:t>User Engagement</a:t>
            </a:r>
          </a:p>
        </p:txBody>
      </p:sp>
      <p:sp>
        <p:nvSpPr>
          <p:cNvPr id="36" name="TextBox 36"/>
          <p:cNvSpPr txBox="1"/>
          <p:nvPr/>
        </p:nvSpPr>
        <p:spPr>
          <a:xfrm>
            <a:off x="11725813" y="885825"/>
            <a:ext cx="3401399" cy="1236311"/>
          </a:xfrm>
          <a:prstGeom prst="rect">
            <a:avLst/>
          </a:prstGeom>
        </p:spPr>
        <p:txBody>
          <a:bodyPr lIns="0" tIns="0" rIns="0" bIns="0" rtlCol="0" anchor="t">
            <a:spAutoFit/>
          </a:bodyPr>
          <a:lstStyle/>
          <a:p>
            <a:pPr algn="ctr">
              <a:lnSpc>
                <a:spcPts val="10079"/>
              </a:lnSpc>
              <a:spcBef>
                <a:spcPct val="0"/>
              </a:spcBef>
            </a:pPr>
            <a:r>
              <a:rPr lang="en-US" sz="7199" spc="215">
                <a:solidFill>
                  <a:srgbClr val="191919"/>
                </a:solidFill>
                <a:latin typeface="Norwester"/>
              </a:rPr>
              <a:t>PURPOSE</a:t>
            </a:r>
          </a:p>
        </p:txBody>
      </p:sp>
      <p:sp>
        <p:nvSpPr>
          <p:cNvPr id="37" name="TextBox 37"/>
          <p:cNvSpPr txBox="1"/>
          <p:nvPr/>
        </p:nvSpPr>
        <p:spPr>
          <a:xfrm>
            <a:off x="8801325" y="3437697"/>
            <a:ext cx="1562569" cy="705229"/>
          </a:xfrm>
          <a:prstGeom prst="rect">
            <a:avLst/>
          </a:prstGeom>
        </p:spPr>
        <p:txBody>
          <a:bodyPr lIns="0" tIns="0" rIns="0" bIns="0" rtlCol="0" anchor="t">
            <a:spAutoFit/>
          </a:bodyPr>
          <a:lstStyle/>
          <a:p>
            <a:pPr algn="ctr">
              <a:lnSpc>
                <a:spcPts val="5751"/>
              </a:lnSpc>
              <a:spcBef>
                <a:spcPct val="0"/>
              </a:spcBef>
            </a:pPr>
            <a:r>
              <a:rPr lang="en-US" sz="4108" spc="123">
                <a:solidFill>
                  <a:srgbClr val="FFFFFF"/>
                </a:solidFill>
                <a:latin typeface="Aileron Ultra-Bold"/>
              </a:rPr>
              <a:t>1</a:t>
            </a:r>
          </a:p>
        </p:txBody>
      </p:sp>
      <p:sp>
        <p:nvSpPr>
          <p:cNvPr id="38" name="TextBox 38"/>
          <p:cNvSpPr txBox="1"/>
          <p:nvPr/>
        </p:nvSpPr>
        <p:spPr>
          <a:xfrm>
            <a:off x="12404657" y="3437697"/>
            <a:ext cx="1562569" cy="705229"/>
          </a:xfrm>
          <a:prstGeom prst="rect">
            <a:avLst/>
          </a:prstGeom>
        </p:spPr>
        <p:txBody>
          <a:bodyPr lIns="0" tIns="0" rIns="0" bIns="0" rtlCol="0" anchor="t">
            <a:spAutoFit/>
          </a:bodyPr>
          <a:lstStyle/>
          <a:p>
            <a:pPr algn="ctr">
              <a:lnSpc>
                <a:spcPts val="5751"/>
              </a:lnSpc>
              <a:spcBef>
                <a:spcPct val="0"/>
              </a:spcBef>
            </a:pPr>
            <a:r>
              <a:rPr lang="en-US" sz="4108" spc="123">
                <a:solidFill>
                  <a:srgbClr val="FFFFFF"/>
                </a:solidFill>
                <a:latin typeface="Aileron Ultra-Bold"/>
              </a:rPr>
              <a:t>2</a:t>
            </a:r>
          </a:p>
        </p:txBody>
      </p:sp>
      <p:sp>
        <p:nvSpPr>
          <p:cNvPr id="39" name="TextBox 39"/>
          <p:cNvSpPr txBox="1"/>
          <p:nvPr/>
        </p:nvSpPr>
        <p:spPr>
          <a:xfrm>
            <a:off x="15696731" y="3437697"/>
            <a:ext cx="1562569" cy="705229"/>
          </a:xfrm>
          <a:prstGeom prst="rect">
            <a:avLst/>
          </a:prstGeom>
        </p:spPr>
        <p:txBody>
          <a:bodyPr lIns="0" tIns="0" rIns="0" bIns="0" rtlCol="0" anchor="t">
            <a:spAutoFit/>
          </a:bodyPr>
          <a:lstStyle/>
          <a:p>
            <a:pPr algn="ctr">
              <a:lnSpc>
                <a:spcPts val="5751"/>
              </a:lnSpc>
              <a:spcBef>
                <a:spcPct val="0"/>
              </a:spcBef>
            </a:pPr>
            <a:r>
              <a:rPr lang="en-US" sz="4108" spc="123">
                <a:solidFill>
                  <a:srgbClr val="FFFFFF"/>
                </a:solidFill>
                <a:latin typeface="Aileron Ultra-Bold"/>
              </a:rPr>
              <a:t>3</a:t>
            </a:r>
          </a:p>
        </p:txBody>
      </p:sp>
      <p:sp>
        <p:nvSpPr>
          <p:cNvPr id="40" name="TextBox 40"/>
          <p:cNvSpPr txBox="1"/>
          <p:nvPr/>
        </p:nvSpPr>
        <p:spPr>
          <a:xfrm>
            <a:off x="8118309" y="5145911"/>
            <a:ext cx="2865252" cy="3360355"/>
          </a:xfrm>
          <a:prstGeom prst="rect">
            <a:avLst/>
          </a:prstGeom>
        </p:spPr>
        <p:txBody>
          <a:bodyPr lIns="0" tIns="0" rIns="0" bIns="0" rtlCol="0" anchor="t">
            <a:spAutoFit/>
          </a:bodyPr>
          <a:lstStyle/>
          <a:p>
            <a:pPr algn="ctr">
              <a:lnSpc>
                <a:spcPts val="5356"/>
              </a:lnSpc>
              <a:spcBef>
                <a:spcPct val="0"/>
              </a:spcBef>
            </a:pPr>
            <a:r>
              <a:rPr lang="en-US" sz="3825" spc="114">
                <a:solidFill>
                  <a:srgbClr val="FFFFFF"/>
                </a:solidFill>
                <a:latin typeface="Aileron"/>
              </a:rPr>
              <a:t>Help  build a strong foundation to new learners</a:t>
            </a:r>
          </a:p>
        </p:txBody>
      </p:sp>
      <p:sp>
        <p:nvSpPr>
          <p:cNvPr id="41" name="TextBox 41"/>
          <p:cNvSpPr txBox="1"/>
          <p:nvPr/>
        </p:nvSpPr>
        <p:spPr>
          <a:xfrm>
            <a:off x="11578425" y="5333466"/>
            <a:ext cx="2865252" cy="3924834"/>
          </a:xfrm>
          <a:prstGeom prst="rect">
            <a:avLst/>
          </a:prstGeom>
        </p:spPr>
        <p:txBody>
          <a:bodyPr lIns="0" tIns="0" rIns="0" bIns="0" rtlCol="0" anchor="t">
            <a:spAutoFit/>
          </a:bodyPr>
          <a:lstStyle/>
          <a:p>
            <a:pPr algn="ctr">
              <a:lnSpc>
                <a:spcPts val="5216"/>
              </a:lnSpc>
              <a:spcBef>
                <a:spcPct val="0"/>
              </a:spcBef>
            </a:pPr>
            <a:r>
              <a:rPr lang="en-US" sz="3725" spc="111">
                <a:solidFill>
                  <a:srgbClr val="FFFFFF"/>
                </a:solidFill>
                <a:latin typeface="Aileron"/>
              </a:rPr>
              <a:t> Test  knowledge in a gamified environment.</a:t>
            </a:r>
          </a:p>
        </p:txBody>
      </p:sp>
      <p:sp>
        <p:nvSpPr>
          <p:cNvPr id="42" name="TextBox 42"/>
          <p:cNvSpPr txBox="1"/>
          <p:nvPr/>
        </p:nvSpPr>
        <p:spPr>
          <a:xfrm>
            <a:off x="14797688" y="5169262"/>
            <a:ext cx="2957690" cy="3498557"/>
          </a:xfrm>
          <a:prstGeom prst="rect">
            <a:avLst/>
          </a:prstGeom>
        </p:spPr>
        <p:txBody>
          <a:bodyPr lIns="0" tIns="0" rIns="0" bIns="0" rtlCol="0" anchor="t">
            <a:spAutoFit/>
          </a:bodyPr>
          <a:lstStyle/>
          <a:p>
            <a:pPr algn="ctr">
              <a:lnSpc>
                <a:spcPts val="5599"/>
              </a:lnSpc>
              <a:spcBef>
                <a:spcPct val="0"/>
              </a:spcBef>
            </a:pPr>
            <a:r>
              <a:rPr lang="en-US" sz="3999" spc="119">
                <a:solidFill>
                  <a:srgbClr val="FFFFFF"/>
                </a:solidFill>
                <a:latin typeface="Aileron"/>
              </a:rPr>
              <a:t>Reinforce</a:t>
            </a:r>
          </a:p>
          <a:p>
            <a:pPr algn="ctr">
              <a:lnSpc>
                <a:spcPts val="5599"/>
              </a:lnSpc>
              <a:spcBef>
                <a:spcPct val="0"/>
              </a:spcBef>
            </a:pPr>
            <a:r>
              <a:rPr lang="en-US" sz="3999" spc="119">
                <a:solidFill>
                  <a:srgbClr val="FFFFFF"/>
                </a:solidFill>
                <a:latin typeface="Aileron"/>
              </a:rPr>
              <a:t>recognition and recall of characters.</a:t>
            </a: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5DDEA"/>
        </a:solidFill>
        <a:effectLst/>
      </p:bgPr>
    </p:bg>
    <p:spTree>
      <p:nvGrpSpPr>
        <p:cNvPr id="1" name=""/>
        <p:cNvGrpSpPr/>
        <p:nvPr/>
      </p:nvGrpSpPr>
      <p:grpSpPr>
        <a:xfrm>
          <a:off x="0" y="0"/>
          <a:ext cx="0" cy="0"/>
          <a:chOff x="0" y="0"/>
          <a:chExt cx="0" cy="0"/>
        </a:xfrm>
      </p:grpSpPr>
      <p:grpSp>
        <p:nvGrpSpPr>
          <p:cNvPr id="2" name="Group 2"/>
          <p:cNvGrpSpPr/>
          <p:nvPr/>
        </p:nvGrpSpPr>
        <p:grpSpPr>
          <a:xfrm>
            <a:off x="5714025" y="1847270"/>
            <a:ext cx="6841458" cy="6917075"/>
            <a:chOff x="0" y="0"/>
            <a:chExt cx="1801865" cy="1821781"/>
          </a:xfrm>
        </p:grpSpPr>
        <p:sp>
          <p:nvSpPr>
            <p:cNvPr id="3" name="Freeform 3"/>
            <p:cNvSpPr/>
            <p:nvPr/>
          </p:nvSpPr>
          <p:spPr>
            <a:xfrm>
              <a:off x="0" y="0"/>
              <a:ext cx="1801865" cy="1821781"/>
            </a:xfrm>
            <a:custGeom>
              <a:avLst/>
              <a:gdLst/>
              <a:ahLst/>
              <a:cxnLst/>
              <a:rect l="l" t="t" r="r" b="b"/>
              <a:pathLst>
                <a:path w="1801865" h="1821781">
                  <a:moveTo>
                    <a:pt x="0" y="0"/>
                  </a:moveTo>
                  <a:lnTo>
                    <a:pt x="1801865" y="0"/>
                  </a:lnTo>
                  <a:lnTo>
                    <a:pt x="1801865" y="1821781"/>
                  </a:lnTo>
                  <a:lnTo>
                    <a:pt x="0" y="1821781"/>
                  </a:lnTo>
                  <a:close/>
                </a:path>
              </a:pathLst>
            </a:custGeom>
            <a:solidFill>
              <a:srgbClr val="091A32"/>
            </a:solidFill>
          </p:spPr>
          <p:txBody>
            <a:bodyPr/>
            <a:lstStyle/>
            <a:p>
              <a:endParaRPr lang="en-IN"/>
            </a:p>
          </p:txBody>
        </p:sp>
        <p:sp>
          <p:nvSpPr>
            <p:cNvPr id="4" name="TextBox 4"/>
            <p:cNvSpPr txBox="1"/>
            <p:nvPr/>
          </p:nvSpPr>
          <p:spPr>
            <a:xfrm>
              <a:off x="0" y="-47625"/>
              <a:ext cx="1801865" cy="1869406"/>
            </a:xfrm>
            <a:prstGeom prst="rect">
              <a:avLst/>
            </a:prstGeom>
          </p:spPr>
          <p:txBody>
            <a:bodyPr lIns="50800" tIns="50800" rIns="50800" bIns="50800" rtlCol="0" anchor="ctr"/>
            <a:lstStyle/>
            <a:p>
              <a:pPr algn="ctr">
                <a:lnSpc>
                  <a:spcPts val="2100"/>
                </a:lnSpc>
              </a:pPr>
              <a:endParaRPr/>
            </a:p>
          </p:txBody>
        </p:sp>
      </p:grpSp>
      <p:sp>
        <p:nvSpPr>
          <p:cNvPr id="5" name="Freeform 5"/>
          <p:cNvSpPr/>
          <p:nvPr/>
        </p:nvSpPr>
        <p:spPr>
          <a:xfrm rot="-5400000">
            <a:off x="6039693" y="4480190"/>
            <a:ext cx="624367" cy="702253"/>
          </a:xfrm>
          <a:custGeom>
            <a:avLst/>
            <a:gdLst/>
            <a:ahLst/>
            <a:cxnLst/>
            <a:rect l="l" t="t" r="r" b="b"/>
            <a:pathLst>
              <a:path w="624367" h="702253">
                <a:moveTo>
                  <a:pt x="0" y="0"/>
                </a:moveTo>
                <a:lnTo>
                  <a:pt x="624367" y="0"/>
                </a:lnTo>
                <a:lnTo>
                  <a:pt x="624367" y="702253"/>
                </a:lnTo>
                <a:lnTo>
                  <a:pt x="0" y="702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p:cNvSpPr/>
          <p:nvPr/>
        </p:nvSpPr>
        <p:spPr>
          <a:xfrm rot="-10800000">
            <a:off x="8519633" y="7584497"/>
            <a:ext cx="624367" cy="702253"/>
          </a:xfrm>
          <a:custGeom>
            <a:avLst/>
            <a:gdLst/>
            <a:ahLst/>
            <a:cxnLst/>
            <a:rect l="l" t="t" r="r" b="b"/>
            <a:pathLst>
              <a:path w="624367" h="702253">
                <a:moveTo>
                  <a:pt x="0" y="0"/>
                </a:moveTo>
                <a:lnTo>
                  <a:pt x="624367" y="0"/>
                </a:lnTo>
                <a:lnTo>
                  <a:pt x="624367" y="702253"/>
                </a:lnTo>
                <a:lnTo>
                  <a:pt x="0" y="702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7" name="Group 7"/>
          <p:cNvGrpSpPr/>
          <p:nvPr/>
        </p:nvGrpSpPr>
        <p:grpSpPr>
          <a:xfrm>
            <a:off x="9144000" y="2000250"/>
            <a:ext cx="2792123" cy="3143250"/>
            <a:chOff x="0" y="0"/>
            <a:chExt cx="735374" cy="827852"/>
          </a:xfrm>
        </p:grpSpPr>
        <p:sp>
          <p:nvSpPr>
            <p:cNvPr id="8" name="Freeform 8"/>
            <p:cNvSpPr/>
            <p:nvPr/>
          </p:nvSpPr>
          <p:spPr>
            <a:xfrm>
              <a:off x="0" y="0"/>
              <a:ext cx="735374" cy="827852"/>
            </a:xfrm>
            <a:custGeom>
              <a:avLst/>
              <a:gdLst/>
              <a:ahLst/>
              <a:cxnLst/>
              <a:rect l="l" t="t" r="r" b="b"/>
              <a:pathLst>
                <a:path w="735374" h="827852">
                  <a:moveTo>
                    <a:pt x="0" y="0"/>
                  </a:moveTo>
                  <a:lnTo>
                    <a:pt x="735374" y="0"/>
                  </a:lnTo>
                  <a:lnTo>
                    <a:pt x="735374" y="827852"/>
                  </a:lnTo>
                  <a:lnTo>
                    <a:pt x="0" y="827852"/>
                  </a:lnTo>
                  <a:close/>
                </a:path>
              </a:pathLst>
            </a:custGeom>
            <a:solidFill>
              <a:srgbClr val="37C9EF"/>
            </a:solidFill>
          </p:spPr>
          <p:txBody>
            <a:bodyPr/>
            <a:lstStyle/>
            <a:p>
              <a:endParaRPr lang="en-IN"/>
            </a:p>
          </p:txBody>
        </p:sp>
        <p:sp>
          <p:nvSpPr>
            <p:cNvPr id="9" name="TextBox 9"/>
            <p:cNvSpPr txBox="1"/>
            <p:nvPr/>
          </p:nvSpPr>
          <p:spPr>
            <a:xfrm>
              <a:off x="0" y="-171450"/>
              <a:ext cx="735374" cy="999302"/>
            </a:xfrm>
            <a:prstGeom prst="rect">
              <a:avLst/>
            </a:prstGeom>
          </p:spPr>
          <p:txBody>
            <a:bodyPr lIns="50800" tIns="50800" rIns="50800" bIns="50800" rtlCol="0" anchor="ctr"/>
            <a:lstStyle/>
            <a:p>
              <a:pPr algn="ctr">
                <a:lnSpc>
                  <a:spcPts val="12319"/>
                </a:lnSpc>
              </a:pPr>
              <a:endParaRPr/>
            </a:p>
          </p:txBody>
        </p:sp>
      </p:grpSp>
      <p:sp>
        <p:nvSpPr>
          <p:cNvPr id="10" name="Freeform 10"/>
          <p:cNvSpPr/>
          <p:nvPr/>
        </p:nvSpPr>
        <p:spPr>
          <a:xfrm>
            <a:off x="9144000" y="2000250"/>
            <a:ext cx="624367" cy="702253"/>
          </a:xfrm>
          <a:custGeom>
            <a:avLst/>
            <a:gdLst/>
            <a:ahLst/>
            <a:cxnLst/>
            <a:rect l="l" t="t" r="r" b="b"/>
            <a:pathLst>
              <a:path w="624367" h="702253">
                <a:moveTo>
                  <a:pt x="0" y="0"/>
                </a:moveTo>
                <a:lnTo>
                  <a:pt x="624367" y="0"/>
                </a:lnTo>
                <a:lnTo>
                  <a:pt x="624367" y="702253"/>
                </a:lnTo>
                <a:lnTo>
                  <a:pt x="0" y="702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11" name="Group 11"/>
          <p:cNvGrpSpPr/>
          <p:nvPr/>
        </p:nvGrpSpPr>
        <p:grpSpPr>
          <a:xfrm>
            <a:off x="9144000" y="5143500"/>
            <a:ext cx="3143250" cy="3143250"/>
            <a:chOff x="0" y="0"/>
            <a:chExt cx="827852" cy="827852"/>
          </a:xfrm>
        </p:grpSpPr>
        <p:sp>
          <p:nvSpPr>
            <p:cNvPr id="12" name="Freeform 12"/>
            <p:cNvSpPr/>
            <p:nvPr/>
          </p:nvSpPr>
          <p:spPr>
            <a:xfrm>
              <a:off x="0" y="0"/>
              <a:ext cx="827852" cy="827852"/>
            </a:xfrm>
            <a:custGeom>
              <a:avLst/>
              <a:gdLst/>
              <a:ahLst/>
              <a:cxnLst/>
              <a:rect l="l" t="t" r="r" b="b"/>
              <a:pathLst>
                <a:path w="827852" h="827852">
                  <a:moveTo>
                    <a:pt x="0" y="0"/>
                  </a:moveTo>
                  <a:lnTo>
                    <a:pt x="827852" y="0"/>
                  </a:lnTo>
                  <a:lnTo>
                    <a:pt x="827852" y="827852"/>
                  </a:lnTo>
                  <a:lnTo>
                    <a:pt x="0" y="827852"/>
                  </a:lnTo>
                  <a:close/>
                </a:path>
              </a:pathLst>
            </a:custGeom>
            <a:solidFill>
              <a:srgbClr val="2C92D5"/>
            </a:solidFill>
          </p:spPr>
          <p:txBody>
            <a:bodyPr/>
            <a:lstStyle/>
            <a:p>
              <a:endParaRPr lang="en-IN"/>
            </a:p>
          </p:txBody>
        </p:sp>
        <p:sp>
          <p:nvSpPr>
            <p:cNvPr id="13" name="TextBox 13"/>
            <p:cNvSpPr txBox="1"/>
            <p:nvPr/>
          </p:nvSpPr>
          <p:spPr>
            <a:xfrm>
              <a:off x="0" y="-171450"/>
              <a:ext cx="827852" cy="999302"/>
            </a:xfrm>
            <a:prstGeom prst="rect">
              <a:avLst/>
            </a:prstGeom>
          </p:spPr>
          <p:txBody>
            <a:bodyPr lIns="50800" tIns="50800" rIns="50800" bIns="50800" rtlCol="0" anchor="ctr"/>
            <a:lstStyle/>
            <a:p>
              <a:pPr algn="ctr">
                <a:lnSpc>
                  <a:spcPts val="12319"/>
                </a:lnSpc>
              </a:pPr>
              <a:endParaRPr/>
            </a:p>
          </p:txBody>
        </p:sp>
      </p:grpSp>
      <p:sp>
        <p:nvSpPr>
          <p:cNvPr id="14" name="Freeform 14"/>
          <p:cNvSpPr/>
          <p:nvPr/>
        </p:nvSpPr>
        <p:spPr>
          <a:xfrm rot="5400000">
            <a:off x="11623940" y="5104557"/>
            <a:ext cx="624367" cy="702253"/>
          </a:xfrm>
          <a:custGeom>
            <a:avLst/>
            <a:gdLst/>
            <a:ahLst/>
            <a:cxnLst/>
            <a:rect l="l" t="t" r="r" b="b"/>
            <a:pathLst>
              <a:path w="624367" h="702253">
                <a:moveTo>
                  <a:pt x="0" y="0"/>
                </a:moveTo>
                <a:lnTo>
                  <a:pt x="624367" y="0"/>
                </a:lnTo>
                <a:lnTo>
                  <a:pt x="624367" y="702253"/>
                </a:lnTo>
                <a:lnTo>
                  <a:pt x="0" y="702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5" name="Freeform 15"/>
          <p:cNvSpPr/>
          <p:nvPr/>
        </p:nvSpPr>
        <p:spPr>
          <a:xfrm>
            <a:off x="5934436" y="1956834"/>
            <a:ext cx="3200318" cy="3246699"/>
          </a:xfrm>
          <a:custGeom>
            <a:avLst/>
            <a:gdLst/>
            <a:ahLst/>
            <a:cxnLst/>
            <a:rect l="l" t="t" r="r" b="b"/>
            <a:pathLst>
              <a:path w="3200318" h="3246699">
                <a:moveTo>
                  <a:pt x="0" y="0"/>
                </a:moveTo>
                <a:lnTo>
                  <a:pt x="3200318" y="0"/>
                </a:lnTo>
                <a:lnTo>
                  <a:pt x="3200318" y="3246700"/>
                </a:lnTo>
                <a:lnTo>
                  <a:pt x="0" y="3246700"/>
                </a:lnTo>
                <a:lnTo>
                  <a:pt x="0" y="0"/>
                </a:lnTo>
                <a:close/>
              </a:path>
            </a:pathLst>
          </a:custGeom>
          <a:blipFill>
            <a:blip r:embed="rId4"/>
            <a:stretch>
              <a:fillRect/>
            </a:stretch>
          </a:blipFill>
        </p:spPr>
        <p:txBody>
          <a:bodyPr/>
          <a:lstStyle/>
          <a:p>
            <a:endParaRPr lang="en-IN"/>
          </a:p>
        </p:txBody>
      </p:sp>
      <p:sp>
        <p:nvSpPr>
          <p:cNvPr id="16" name="Freeform 16"/>
          <p:cNvSpPr/>
          <p:nvPr/>
        </p:nvSpPr>
        <p:spPr>
          <a:xfrm>
            <a:off x="9072641" y="2000250"/>
            <a:ext cx="3214609" cy="3159868"/>
          </a:xfrm>
          <a:custGeom>
            <a:avLst/>
            <a:gdLst/>
            <a:ahLst/>
            <a:cxnLst/>
            <a:rect l="l" t="t" r="r" b="b"/>
            <a:pathLst>
              <a:path w="3214609" h="3159868">
                <a:moveTo>
                  <a:pt x="0" y="0"/>
                </a:moveTo>
                <a:lnTo>
                  <a:pt x="3214609" y="0"/>
                </a:lnTo>
                <a:lnTo>
                  <a:pt x="3214609" y="3159868"/>
                </a:lnTo>
                <a:lnTo>
                  <a:pt x="0" y="3159868"/>
                </a:lnTo>
                <a:lnTo>
                  <a:pt x="0" y="0"/>
                </a:lnTo>
                <a:close/>
              </a:path>
            </a:pathLst>
          </a:custGeom>
          <a:blipFill>
            <a:blip r:embed="rId5"/>
            <a:stretch>
              <a:fillRect t="-4045" b="-4045"/>
            </a:stretch>
          </a:blipFill>
        </p:spPr>
        <p:txBody>
          <a:bodyPr/>
          <a:lstStyle/>
          <a:p>
            <a:endParaRPr lang="en-IN"/>
          </a:p>
        </p:txBody>
      </p:sp>
      <p:sp>
        <p:nvSpPr>
          <p:cNvPr id="17" name="Freeform 17"/>
          <p:cNvSpPr/>
          <p:nvPr/>
        </p:nvSpPr>
        <p:spPr>
          <a:xfrm>
            <a:off x="6000750" y="5173613"/>
            <a:ext cx="3143250" cy="3193491"/>
          </a:xfrm>
          <a:custGeom>
            <a:avLst/>
            <a:gdLst/>
            <a:ahLst/>
            <a:cxnLst/>
            <a:rect l="l" t="t" r="r" b="b"/>
            <a:pathLst>
              <a:path w="3143250" h="3193491">
                <a:moveTo>
                  <a:pt x="0" y="0"/>
                </a:moveTo>
                <a:lnTo>
                  <a:pt x="3143250" y="0"/>
                </a:lnTo>
                <a:lnTo>
                  <a:pt x="3143250" y="3193491"/>
                </a:lnTo>
                <a:lnTo>
                  <a:pt x="0" y="3193491"/>
                </a:lnTo>
                <a:lnTo>
                  <a:pt x="0" y="0"/>
                </a:lnTo>
                <a:close/>
              </a:path>
            </a:pathLst>
          </a:custGeom>
          <a:blipFill>
            <a:blip r:embed="rId6"/>
            <a:stretch>
              <a:fillRect l="-9931" t="-17461" r="-2269" b="-1666"/>
            </a:stretch>
          </a:blipFill>
        </p:spPr>
        <p:txBody>
          <a:bodyPr/>
          <a:lstStyle/>
          <a:p>
            <a:endParaRPr lang="en-IN"/>
          </a:p>
        </p:txBody>
      </p:sp>
      <p:sp>
        <p:nvSpPr>
          <p:cNvPr id="18" name="Freeform 18"/>
          <p:cNvSpPr/>
          <p:nvPr/>
        </p:nvSpPr>
        <p:spPr>
          <a:xfrm>
            <a:off x="9144000" y="5143500"/>
            <a:ext cx="3143250" cy="3253718"/>
          </a:xfrm>
          <a:custGeom>
            <a:avLst/>
            <a:gdLst/>
            <a:ahLst/>
            <a:cxnLst/>
            <a:rect l="l" t="t" r="r" b="b"/>
            <a:pathLst>
              <a:path w="3143250" h="3253718">
                <a:moveTo>
                  <a:pt x="0" y="0"/>
                </a:moveTo>
                <a:lnTo>
                  <a:pt x="3143250" y="0"/>
                </a:lnTo>
                <a:lnTo>
                  <a:pt x="3143250" y="3253718"/>
                </a:lnTo>
                <a:lnTo>
                  <a:pt x="0" y="3253718"/>
                </a:lnTo>
                <a:lnTo>
                  <a:pt x="0" y="0"/>
                </a:lnTo>
                <a:close/>
              </a:path>
            </a:pathLst>
          </a:custGeom>
          <a:blipFill>
            <a:blip r:embed="rId7"/>
            <a:stretch>
              <a:fillRect r="-913"/>
            </a:stretch>
          </a:blipFill>
        </p:spPr>
        <p:txBody>
          <a:bodyPr/>
          <a:lstStyle/>
          <a:p>
            <a:endParaRPr lang="en-IN"/>
          </a:p>
        </p:txBody>
      </p:sp>
      <p:sp>
        <p:nvSpPr>
          <p:cNvPr id="19" name="Freeform 19"/>
          <p:cNvSpPr/>
          <p:nvPr/>
        </p:nvSpPr>
        <p:spPr>
          <a:xfrm>
            <a:off x="2680792" y="1896801"/>
            <a:ext cx="3033233" cy="1611405"/>
          </a:xfrm>
          <a:custGeom>
            <a:avLst/>
            <a:gdLst/>
            <a:ahLst/>
            <a:cxnLst/>
            <a:rect l="l" t="t" r="r" b="b"/>
            <a:pathLst>
              <a:path w="3033233" h="1611405">
                <a:moveTo>
                  <a:pt x="0" y="0"/>
                </a:moveTo>
                <a:lnTo>
                  <a:pt x="3033233" y="0"/>
                </a:lnTo>
                <a:lnTo>
                  <a:pt x="3033233" y="1611405"/>
                </a:lnTo>
                <a:lnTo>
                  <a:pt x="0" y="161140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20" name="Freeform 20"/>
          <p:cNvSpPr/>
          <p:nvPr/>
        </p:nvSpPr>
        <p:spPr>
          <a:xfrm>
            <a:off x="2680792" y="5263760"/>
            <a:ext cx="3033233" cy="1611405"/>
          </a:xfrm>
          <a:custGeom>
            <a:avLst/>
            <a:gdLst/>
            <a:ahLst/>
            <a:cxnLst/>
            <a:rect l="l" t="t" r="r" b="b"/>
            <a:pathLst>
              <a:path w="3033233" h="1611405">
                <a:moveTo>
                  <a:pt x="0" y="0"/>
                </a:moveTo>
                <a:lnTo>
                  <a:pt x="3033233" y="0"/>
                </a:lnTo>
                <a:lnTo>
                  <a:pt x="3033233" y="1611405"/>
                </a:lnTo>
                <a:lnTo>
                  <a:pt x="0" y="161140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21" name="Freeform 21"/>
          <p:cNvSpPr/>
          <p:nvPr/>
        </p:nvSpPr>
        <p:spPr>
          <a:xfrm>
            <a:off x="12869903" y="1847270"/>
            <a:ext cx="3033233" cy="1611405"/>
          </a:xfrm>
          <a:custGeom>
            <a:avLst/>
            <a:gdLst/>
            <a:ahLst/>
            <a:cxnLst/>
            <a:rect l="l" t="t" r="r" b="b"/>
            <a:pathLst>
              <a:path w="3033233" h="1611405">
                <a:moveTo>
                  <a:pt x="0" y="0"/>
                </a:moveTo>
                <a:lnTo>
                  <a:pt x="3033233" y="0"/>
                </a:lnTo>
                <a:lnTo>
                  <a:pt x="3033233" y="1611405"/>
                </a:lnTo>
                <a:lnTo>
                  <a:pt x="0" y="161140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22" name="Freeform 22"/>
          <p:cNvSpPr/>
          <p:nvPr/>
        </p:nvSpPr>
        <p:spPr>
          <a:xfrm>
            <a:off x="13312655" y="5263760"/>
            <a:ext cx="3413122" cy="1813221"/>
          </a:xfrm>
          <a:custGeom>
            <a:avLst/>
            <a:gdLst/>
            <a:ahLst/>
            <a:cxnLst/>
            <a:rect l="l" t="t" r="r" b="b"/>
            <a:pathLst>
              <a:path w="3413122" h="1813221">
                <a:moveTo>
                  <a:pt x="0" y="0"/>
                </a:moveTo>
                <a:lnTo>
                  <a:pt x="3413122" y="0"/>
                </a:lnTo>
                <a:lnTo>
                  <a:pt x="3413122" y="1813221"/>
                </a:lnTo>
                <a:lnTo>
                  <a:pt x="0" y="181322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23" name="TextBox 23"/>
          <p:cNvSpPr txBox="1"/>
          <p:nvPr/>
        </p:nvSpPr>
        <p:spPr>
          <a:xfrm>
            <a:off x="3398867" y="-90493"/>
            <a:ext cx="12038807" cy="2441870"/>
          </a:xfrm>
          <a:prstGeom prst="rect">
            <a:avLst/>
          </a:prstGeom>
        </p:spPr>
        <p:txBody>
          <a:bodyPr lIns="0" tIns="0" rIns="0" bIns="0" rtlCol="0" anchor="t">
            <a:spAutoFit/>
          </a:bodyPr>
          <a:lstStyle/>
          <a:p>
            <a:pPr algn="ctr">
              <a:lnSpc>
                <a:spcPts val="10720"/>
              </a:lnSpc>
            </a:pPr>
            <a:r>
              <a:rPr lang="en-US" sz="7657" spc="114">
                <a:solidFill>
                  <a:srgbClr val="000000"/>
                </a:solidFill>
                <a:latin typeface="Norwester"/>
              </a:rPr>
              <a:t>Technologies Used</a:t>
            </a:r>
          </a:p>
          <a:p>
            <a:pPr algn="ctr">
              <a:lnSpc>
                <a:spcPts val="8843"/>
              </a:lnSpc>
              <a:spcBef>
                <a:spcPct val="0"/>
              </a:spcBef>
            </a:pPr>
            <a:endParaRPr lang="en-US" sz="7657" spc="114">
              <a:solidFill>
                <a:srgbClr val="000000"/>
              </a:solidFill>
              <a:latin typeface="Norwester"/>
            </a:endParaRPr>
          </a:p>
        </p:txBody>
      </p:sp>
      <p:sp>
        <p:nvSpPr>
          <p:cNvPr id="24" name="TextBox 24"/>
          <p:cNvSpPr txBox="1"/>
          <p:nvPr/>
        </p:nvSpPr>
        <p:spPr>
          <a:xfrm>
            <a:off x="3398867" y="2275177"/>
            <a:ext cx="1597084" cy="679391"/>
          </a:xfrm>
          <a:prstGeom prst="rect">
            <a:avLst/>
          </a:prstGeom>
        </p:spPr>
        <p:txBody>
          <a:bodyPr lIns="0" tIns="0" rIns="0" bIns="0" rtlCol="0" anchor="t">
            <a:spAutoFit/>
          </a:bodyPr>
          <a:lstStyle/>
          <a:p>
            <a:pPr algn="ctr">
              <a:lnSpc>
                <a:spcPts val="5599"/>
              </a:lnSpc>
              <a:spcBef>
                <a:spcPct val="0"/>
              </a:spcBef>
            </a:pPr>
            <a:r>
              <a:rPr lang="en-US" sz="3999" spc="119">
                <a:solidFill>
                  <a:srgbClr val="000000"/>
                </a:solidFill>
                <a:latin typeface="Aileron Ultra-Bold"/>
              </a:rPr>
              <a:t>React </a:t>
            </a:r>
          </a:p>
        </p:txBody>
      </p:sp>
      <p:sp>
        <p:nvSpPr>
          <p:cNvPr id="25" name="TextBox 25"/>
          <p:cNvSpPr txBox="1"/>
          <p:nvPr/>
        </p:nvSpPr>
        <p:spPr>
          <a:xfrm>
            <a:off x="13717092" y="2275177"/>
            <a:ext cx="1890116" cy="656590"/>
          </a:xfrm>
          <a:prstGeom prst="rect">
            <a:avLst/>
          </a:prstGeom>
        </p:spPr>
        <p:txBody>
          <a:bodyPr wrap="square" lIns="0" tIns="0" rIns="0" bIns="0" rtlCol="0" anchor="t">
            <a:spAutoFit/>
          </a:bodyPr>
          <a:lstStyle/>
          <a:p>
            <a:pPr algn="ctr">
              <a:lnSpc>
                <a:spcPts val="5599"/>
              </a:lnSpc>
              <a:spcBef>
                <a:spcPct val="0"/>
              </a:spcBef>
            </a:pPr>
            <a:r>
              <a:rPr lang="en-US" sz="3999" spc="119" dirty="0">
                <a:solidFill>
                  <a:srgbClr val="000000"/>
                </a:solidFill>
                <a:latin typeface="Aileron Ultra-Bold"/>
              </a:rPr>
              <a:t>HTML</a:t>
            </a:r>
          </a:p>
        </p:txBody>
      </p:sp>
      <p:sp>
        <p:nvSpPr>
          <p:cNvPr id="26" name="TextBox 26"/>
          <p:cNvSpPr txBox="1"/>
          <p:nvPr/>
        </p:nvSpPr>
        <p:spPr>
          <a:xfrm>
            <a:off x="3622616" y="5691667"/>
            <a:ext cx="1149584" cy="679391"/>
          </a:xfrm>
          <a:prstGeom prst="rect">
            <a:avLst/>
          </a:prstGeom>
        </p:spPr>
        <p:txBody>
          <a:bodyPr lIns="0" tIns="0" rIns="0" bIns="0" rtlCol="0" anchor="t">
            <a:spAutoFit/>
          </a:bodyPr>
          <a:lstStyle/>
          <a:p>
            <a:pPr algn="ctr">
              <a:lnSpc>
                <a:spcPts val="5599"/>
              </a:lnSpc>
              <a:spcBef>
                <a:spcPct val="0"/>
              </a:spcBef>
            </a:pPr>
            <a:r>
              <a:rPr lang="en-US" sz="3999" spc="119">
                <a:solidFill>
                  <a:srgbClr val="000000"/>
                </a:solidFill>
                <a:latin typeface="Aileron Ultra-Bold"/>
              </a:rPr>
              <a:t>CSS </a:t>
            </a:r>
          </a:p>
        </p:txBody>
      </p:sp>
      <p:sp>
        <p:nvSpPr>
          <p:cNvPr id="27" name="TextBox 27"/>
          <p:cNvSpPr txBox="1"/>
          <p:nvPr/>
        </p:nvSpPr>
        <p:spPr>
          <a:xfrm>
            <a:off x="13470419" y="5691667"/>
            <a:ext cx="2814994" cy="679391"/>
          </a:xfrm>
          <a:prstGeom prst="rect">
            <a:avLst/>
          </a:prstGeom>
        </p:spPr>
        <p:txBody>
          <a:bodyPr lIns="0" tIns="0" rIns="0" bIns="0" rtlCol="0" anchor="t">
            <a:spAutoFit/>
          </a:bodyPr>
          <a:lstStyle/>
          <a:p>
            <a:pPr algn="ctr">
              <a:lnSpc>
                <a:spcPts val="5599"/>
              </a:lnSpc>
              <a:spcBef>
                <a:spcPct val="0"/>
              </a:spcBef>
            </a:pPr>
            <a:r>
              <a:rPr lang="en-US" sz="3999" spc="119">
                <a:solidFill>
                  <a:srgbClr val="000000"/>
                </a:solidFill>
                <a:latin typeface="Aileron Ultra-Bold"/>
              </a:rPr>
              <a:t>JavaScript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EBF4"/>
        </a:solidFill>
        <a:effectLst/>
      </p:bgPr>
    </p:bg>
    <p:spTree>
      <p:nvGrpSpPr>
        <p:cNvPr id="1" name=""/>
        <p:cNvGrpSpPr/>
        <p:nvPr/>
      </p:nvGrpSpPr>
      <p:grpSpPr>
        <a:xfrm>
          <a:off x="0" y="0"/>
          <a:ext cx="0" cy="0"/>
          <a:chOff x="0" y="0"/>
          <a:chExt cx="0" cy="0"/>
        </a:xfrm>
      </p:grpSpPr>
      <p:grpSp>
        <p:nvGrpSpPr>
          <p:cNvPr id="2" name="Group 2"/>
          <p:cNvGrpSpPr/>
          <p:nvPr/>
        </p:nvGrpSpPr>
        <p:grpSpPr>
          <a:xfrm>
            <a:off x="0" y="3545134"/>
            <a:ext cx="9342989" cy="2643244"/>
            <a:chOff x="0" y="0"/>
            <a:chExt cx="1294368" cy="366192"/>
          </a:xfrm>
        </p:grpSpPr>
        <p:sp>
          <p:nvSpPr>
            <p:cNvPr id="3" name="Freeform 3"/>
            <p:cNvSpPr/>
            <p:nvPr/>
          </p:nvSpPr>
          <p:spPr>
            <a:xfrm>
              <a:off x="0" y="0"/>
              <a:ext cx="1294368" cy="366192"/>
            </a:xfrm>
            <a:custGeom>
              <a:avLst/>
              <a:gdLst/>
              <a:ahLst/>
              <a:cxnLst/>
              <a:rect l="l" t="t" r="r" b="b"/>
              <a:pathLst>
                <a:path w="1294368" h="366192">
                  <a:moveTo>
                    <a:pt x="1091168" y="0"/>
                  </a:moveTo>
                  <a:lnTo>
                    <a:pt x="0" y="0"/>
                  </a:lnTo>
                  <a:lnTo>
                    <a:pt x="0" y="366192"/>
                  </a:lnTo>
                  <a:lnTo>
                    <a:pt x="1091168" y="366192"/>
                  </a:lnTo>
                  <a:lnTo>
                    <a:pt x="1294368" y="183096"/>
                  </a:lnTo>
                  <a:lnTo>
                    <a:pt x="1091168" y="0"/>
                  </a:lnTo>
                  <a:close/>
                </a:path>
              </a:pathLst>
            </a:custGeom>
            <a:solidFill>
              <a:srgbClr val="1E293B"/>
            </a:solidFill>
          </p:spPr>
          <p:txBody>
            <a:bodyPr/>
            <a:lstStyle/>
            <a:p>
              <a:endParaRPr lang="en-IN"/>
            </a:p>
          </p:txBody>
        </p:sp>
        <p:sp>
          <p:nvSpPr>
            <p:cNvPr id="4" name="TextBox 4"/>
            <p:cNvSpPr txBox="1"/>
            <p:nvPr/>
          </p:nvSpPr>
          <p:spPr>
            <a:xfrm>
              <a:off x="0" y="-85725"/>
              <a:ext cx="1180068" cy="451917"/>
            </a:xfrm>
            <a:prstGeom prst="rect">
              <a:avLst/>
            </a:prstGeom>
          </p:spPr>
          <p:txBody>
            <a:bodyPr lIns="50800" tIns="50800" rIns="50800" bIns="50800" rtlCol="0" anchor="ctr"/>
            <a:lstStyle/>
            <a:p>
              <a:pPr algn="ctr">
                <a:lnSpc>
                  <a:spcPts val="3779"/>
                </a:lnSpc>
              </a:pPr>
              <a:r>
                <a:rPr lang="en-US" sz="2699" u="sng" dirty="0">
                  <a:solidFill>
                    <a:srgbClr val="FFFFFF"/>
                  </a:solidFill>
                  <a:latin typeface="Telegraf Bold"/>
                </a:rPr>
                <a:t>User Input </a:t>
              </a:r>
            </a:p>
            <a:p>
              <a:pPr algn="ctr">
                <a:lnSpc>
                  <a:spcPts val="3779"/>
                </a:lnSpc>
              </a:pPr>
              <a:r>
                <a:rPr lang="en-US" sz="2699" dirty="0">
                  <a:solidFill>
                    <a:srgbClr val="FFFFFF"/>
                  </a:solidFill>
                  <a:latin typeface="Arial Nova"/>
                </a:rPr>
                <a:t>Users can input their answers in Romanji </a:t>
              </a:r>
            </a:p>
            <a:p>
              <a:pPr algn="ctr">
                <a:lnSpc>
                  <a:spcPts val="3779"/>
                </a:lnSpc>
              </a:pPr>
              <a:r>
                <a:rPr lang="en-US" sz="2699" dirty="0">
                  <a:solidFill>
                    <a:srgbClr val="FFFFFF"/>
                  </a:solidFill>
                  <a:latin typeface="Telegraf"/>
                </a:rPr>
                <a:t>to identify the correct Hiragana character.</a:t>
              </a:r>
            </a:p>
          </p:txBody>
        </p:sp>
      </p:grpSp>
      <p:grpSp>
        <p:nvGrpSpPr>
          <p:cNvPr id="5" name="Group 5"/>
          <p:cNvGrpSpPr/>
          <p:nvPr/>
        </p:nvGrpSpPr>
        <p:grpSpPr>
          <a:xfrm rot="-10800000">
            <a:off x="9342989" y="5600123"/>
            <a:ext cx="8945011" cy="2810471"/>
            <a:chOff x="0" y="0"/>
            <a:chExt cx="998867" cy="313838"/>
          </a:xfrm>
        </p:grpSpPr>
        <p:sp>
          <p:nvSpPr>
            <p:cNvPr id="6" name="Freeform 6"/>
            <p:cNvSpPr/>
            <p:nvPr/>
          </p:nvSpPr>
          <p:spPr>
            <a:xfrm>
              <a:off x="0" y="0"/>
              <a:ext cx="998867" cy="313838"/>
            </a:xfrm>
            <a:custGeom>
              <a:avLst/>
              <a:gdLst/>
              <a:ahLst/>
              <a:cxnLst/>
              <a:rect l="l" t="t" r="r" b="b"/>
              <a:pathLst>
                <a:path w="998867" h="313838">
                  <a:moveTo>
                    <a:pt x="795667" y="0"/>
                  </a:moveTo>
                  <a:lnTo>
                    <a:pt x="0" y="0"/>
                  </a:lnTo>
                  <a:lnTo>
                    <a:pt x="0" y="313838"/>
                  </a:lnTo>
                  <a:lnTo>
                    <a:pt x="795667" y="313838"/>
                  </a:lnTo>
                  <a:lnTo>
                    <a:pt x="998867" y="156919"/>
                  </a:lnTo>
                  <a:lnTo>
                    <a:pt x="795667" y="0"/>
                  </a:lnTo>
                  <a:close/>
                </a:path>
              </a:pathLst>
            </a:custGeom>
            <a:solidFill>
              <a:srgbClr val="1E293B"/>
            </a:solidFill>
          </p:spPr>
          <p:txBody>
            <a:bodyPr/>
            <a:lstStyle/>
            <a:p>
              <a:endParaRPr lang="en-IN"/>
            </a:p>
          </p:txBody>
        </p:sp>
        <p:sp>
          <p:nvSpPr>
            <p:cNvPr id="7" name="TextBox 7"/>
            <p:cNvSpPr txBox="1"/>
            <p:nvPr/>
          </p:nvSpPr>
          <p:spPr>
            <a:xfrm>
              <a:off x="0" y="-47625"/>
              <a:ext cx="884567" cy="361463"/>
            </a:xfrm>
            <a:prstGeom prst="rect">
              <a:avLst/>
            </a:prstGeom>
          </p:spPr>
          <p:txBody>
            <a:bodyPr lIns="50800" tIns="50800" rIns="50800" bIns="50800" rtlCol="0" anchor="ctr"/>
            <a:lstStyle/>
            <a:p>
              <a:pPr algn="ctr">
                <a:lnSpc>
                  <a:spcPts val="2100"/>
                </a:lnSpc>
              </a:pPr>
              <a:endParaRPr/>
            </a:p>
          </p:txBody>
        </p:sp>
      </p:grpSp>
      <p:grpSp>
        <p:nvGrpSpPr>
          <p:cNvPr id="8" name="Group 8"/>
          <p:cNvGrpSpPr/>
          <p:nvPr/>
        </p:nvGrpSpPr>
        <p:grpSpPr>
          <a:xfrm>
            <a:off x="0" y="7643756"/>
            <a:ext cx="9342989" cy="2643244"/>
            <a:chOff x="0" y="0"/>
            <a:chExt cx="1294368" cy="366192"/>
          </a:xfrm>
        </p:grpSpPr>
        <p:sp>
          <p:nvSpPr>
            <p:cNvPr id="9" name="Freeform 9"/>
            <p:cNvSpPr/>
            <p:nvPr/>
          </p:nvSpPr>
          <p:spPr>
            <a:xfrm>
              <a:off x="0" y="0"/>
              <a:ext cx="1294368" cy="366192"/>
            </a:xfrm>
            <a:custGeom>
              <a:avLst/>
              <a:gdLst/>
              <a:ahLst/>
              <a:cxnLst/>
              <a:rect l="l" t="t" r="r" b="b"/>
              <a:pathLst>
                <a:path w="1294368" h="366192">
                  <a:moveTo>
                    <a:pt x="1091168" y="0"/>
                  </a:moveTo>
                  <a:lnTo>
                    <a:pt x="0" y="0"/>
                  </a:lnTo>
                  <a:lnTo>
                    <a:pt x="0" y="366192"/>
                  </a:lnTo>
                  <a:lnTo>
                    <a:pt x="1091168" y="366192"/>
                  </a:lnTo>
                  <a:lnTo>
                    <a:pt x="1294368" y="183096"/>
                  </a:lnTo>
                  <a:lnTo>
                    <a:pt x="1091168" y="0"/>
                  </a:lnTo>
                  <a:close/>
                </a:path>
              </a:pathLst>
            </a:custGeom>
            <a:solidFill>
              <a:srgbClr val="1E293B"/>
            </a:solidFill>
          </p:spPr>
          <p:txBody>
            <a:bodyPr/>
            <a:lstStyle/>
            <a:p>
              <a:endParaRPr lang="en-IN"/>
            </a:p>
          </p:txBody>
        </p:sp>
        <p:sp>
          <p:nvSpPr>
            <p:cNvPr id="10" name="TextBox 10"/>
            <p:cNvSpPr txBox="1"/>
            <p:nvPr/>
          </p:nvSpPr>
          <p:spPr>
            <a:xfrm>
              <a:off x="0" y="-85725"/>
              <a:ext cx="1180068" cy="451917"/>
            </a:xfrm>
            <a:prstGeom prst="rect">
              <a:avLst/>
            </a:prstGeom>
          </p:spPr>
          <p:txBody>
            <a:bodyPr lIns="50800" tIns="50800" rIns="50800" bIns="50800" rtlCol="0" anchor="ctr"/>
            <a:lstStyle/>
            <a:p>
              <a:pPr algn="ctr">
                <a:lnSpc>
                  <a:spcPts val="4059"/>
                </a:lnSpc>
              </a:pPr>
              <a:r>
                <a:rPr lang="en-US" sz="2899" u="sng" dirty="0">
                  <a:solidFill>
                    <a:srgbClr val="FFFFFF"/>
                  </a:solidFill>
                  <a:latin typeface="Telegraf Bold"/>
                </a:rPr>
                <a:t>Hint Functionality</a:t>
              </a:r>
            </a:p>
            <a:p>
              <a:pPr algn="ctr">
                <a:lnSpc>
                  <a:spcPts val="4059"/>
                </a:lnSpc>
              </a:pPr>
              <a:r>
                <a:rPr lang="en-US" sz="2899" dirty="0">
                  <a:solidFill>
                    <a:srgbClr val="FFFFFF"/>
                  </a:solidFill>
                  <a:latin typeface="Telegraf"/>
                </a:rPr>
                <a:t> Users can access hints that provide the correct answer, with a slight penalty to their streak</a:t>
              </a:r>
            </a:p>
          </p:txBody>
        </p:sp>
      </p:grpSp>
      <p:grpSp>
        <p:nvGrpSpPr>
          <p:cNvPr id="11" name="Group 11"/>
          <p:cNvGrpSpPr/>
          <p:nvPr/>
        </p:nvGrpSpPr>
        <p:grpSpPr>
          <a:xfrm rot="-10800000">
            <a:off x="9144000" y="1028700"/>
            <a:ext cx="9144000" cy="2810471"/>
            <a:chOff x="0" y="0"/>
            <a:chExt cx="1021088" cy="313838"/>
          </a:xfrm>
        </p:grpSpPr>
        <p:sp>
          <p:nvSpPr>
            <p:cNvPr id="12" name="Freeform 12"/>
            <p:cNvSpPr/>
            <p:nvPr/>
          </p:nvSpPr>
          <p:spPr>
            <a:xfrm>
              <a:off x="0" y="0"/>
              <a:ext cx="1021088" cy="313838"/>
            </a:xfrm>
            <a:custGeom>
              <a:avLst/>
              <a:gdLst/>
              <a:ahLst/>
              <a:cxnLst/>
              <a:rect l="l" t="t" r="r" b="b"/>
              <a:pathLst>
                <a:path w="1021088" h="313838">
                  <a:moveTo>
                    <a:pt x="817888" y="0"/>
                  </a:moveTo>
                  <a:lnTo>
                    <a:pt x="0" y="0"/>
                  </a:lnTo>
                  <a:lnTo>
                    <a:pt x="0" y="313838"/>
                  </a:lnTo>
                  <a:lnTo>
                    <a:pt x="817888" y="313838"/>
                  </a:lnTo>
                  <a:lnTo>
                    <a:pt x="1021088" y="156919"/>
                  </a:lnTo>
                  <a:lnTo>
                    <a:pt x="817888" y="0"/>
                  </a:lnTo>
                  <a:close/>
                </a:path>
              </a:pathLst>
            </a:custGeom>
            <a:solidFill>
              <a:srgbClr val="1E293B"/>
            </a:solidFill>
          </p:spPr>
          <p:txBody>
            <a:bodyPr/>
            <a:lstStyle/>
            <a:p>
              <a:endParaRPr lang="en-IN" dirty="0"/>
            </a:p>
          </p:txBody>
        </p:sp>
        <p:sp>
          <p:nvSpPr>
            <p:cNvPr id="13" name="TextBox 13"/>
            <p:cNvSpPr txBox="1"/>
            <p:nvPr/>
          </p:nvSpPr>
          <p:spPr>
            <a:xfrm>
              <a:off x="0" y="-85725"/>
              <a:ext cx="906788" cy="399563"/>
            </a:xfrm>
            <a:prstGeom prst="rect">
              <a:avLst/>
            </a:prstGeom>
          </p:spPr>
          <p:txBody>
            <a:bodyPr lIns="50800" tIns="50800" rIns="50800" bIns="50800" rtlCol="0" anchor="ctr"/>
            <a:lstStyle/>
            <a:p>
              <a:pPr algn="ctr">
                <a:lnSpc>
                  <a:spcPts val="3779"/>
                </a:lnSpc>
              </a:pPr>
              <a:endParaRPr/>
            </a:p>
          </p:txBody>
        </p:sp>
      </p:grpSp>
      <p:sp>
        <p:nvSpPr>
          <p:cNvPr id="14" name="TextBox 14"/>
          <p:cNvSpPr txBox="1"/>
          <p:nvPr/>
        </p:nvSpPr>
        <p:spPr>
          <a:xfrm>
            <a:off x="508179" y="242274"/>
            <a:ext cx="7238346" cy="1410927"/>
          </a:xfrm>
          <a:prstGeom prst="rect">
            <a:avLst/>
          </a:prstGeom>
        </p:spPr>
        <p:txBody>
          <a:bodyPr lIns="0" tIns="0" rIns="0" bIns="0" rtlCol="0" anchor="t">
            <a:spAutoFit/>
          </a:bodyPr>
          <a:lstStyle/>
          <a:p>
            <a:pPr algn="ctr">
              <a:lnSpc>
                <a:spcPts val="11479"/>
              </a:lnSpc>
              <a:spcBef>
                <a:spcPct val="0"/>
              </a:spcBef>
            </a:pPr>
            <a:r>
              <a:rPr lang="en-US" sz="8199" spc="245">
                <a:solidFill>
                  <a:srgbClr val="000000"/>
                </a:solidFill>
                <a:latin typeface="Neue Machina Ultra-Bold"/>
              </a:rPr>
              <a:t>KEY POINTS</a:t>
            </a:r>
          </a:p>
        </p:txBody>
      </p:sp>
      <p:sp>
        <p:nvSpPr>
          <p:cNvPr id="15" name="TextBox 15"/>
          <p:cNvSpPr txBox="1"/>
          <p:nvPr/>
        </p:nvSpPr>
        <p:spPr>
          <a:xfrm>
            <a:off x="10694853" y="1375749"/>
            <a:ext cx="7390599" cy="2007216"/>
          </a:xfrm>
          <a:prstGeom prst="rect">
            <a:avLst/>
          </a:prstGeom>
        </p:spPr>
        <p:txBody>
          <a:bodyPr lIns="0" tIns="0" rIns="0" bIns="0" rtlCol="0" anchor="t">
            <a:spAutoFit/>
          </a:bodyPr>
          <a:lstStyle/>
          <a:p>
            <a:pPr algn="ctr">
              <a:lnSpc>
                <a:spcPts val="3969"/>
              </a:lnSpc>
              <a:spcBef>
                <a:spcPct val="0"/>
              </a:spcBef>
            </a:pPr>
            <a:r>
              <a:rPr lang="en-US" sz="2835" u="sng" spc="85" dirty="0">
                <a:solidFill>
                  <a:srgbClr val="FFFFFF"/>
                </a:solidFill>
                <a:latin typeface="Aileron Bold"/>
              </a:rPr>
              <a:t>Character Display</a:t>
            </a:r>
          </a:p>
          <a:p>
            <a:pPr algn="ctr">
              <a:lnSpc>
                <a:spcPts val="3969"/>
              </a:lnSpc>
              <a:spcBef>
                <a:spcPct val="0"/>
              </a:spcBef>
            </a:pPr>
            <a:r>
              <a:rPr lang="en-US" sz="2835" spc="85" dirty="0">
                <a:solidFill>
                  <a:srgbClr val="FFFFFF"/>
                </a:solidFill>
                <a:latin typeface="Aileron"/>
              </a:rPr>
              <a:t>The application presents users with a random Hiragana character, along with its Romanized (Romanji) equivalent.</a:t>
            </a:r>
          </a:p>
        </p:txBody>
      </p:sp>
      <p:sp>
        <p:nvSpPr>
          <p:cNvPr id="16" name="TextBox 16"/>
          <p:cNvSpPr txBox="1"/>
          <p:nvPr/>
        </p:nvSpPr>
        <p:spPr>
          <a:xfrm>
            <a:off x="10041282" y="5829638"/>
            <a:ext cx="8246718" cy="2084989"/>
          </a:xfrm>
          <a:prstGeom prst="rect">
            <a:avLst/>
          </a:prstGeom>
        </p:spPr>
        <p:txBody>
          <a:bodyPr lIns="0" tIns="0" rIns="0" bIns="0" rtlCol="0" anchor="t">
            <a:spAutoFit/>
          </a:bodyPr>
          <a:lstStyle/>
          <a:p>
            <a:pPr algn="ctr">
              <a:lnSpc>
                <a:spcPts val="4130"/>
              </a:lnSpc>
            </a:pPr>
            <a:r>
              <a:rPr lang="en-US" sz="2950" u="sng" spc="88" dirty="0">
                <a:solidFill>
                  <a:srgbClr val="FFFFFF"/>
                </a:solidFill>
                <a:latin typeface="Aileron Bold"/>
              </a:rPr>
              <a:t>Streak Tracking </a:t>
            </a:r>
          </a:p>
          <a:p>
            <a:pPr algn="ctr">
              <a:lnSpc>
                <a:spcPts val="4130"/>
              </a:lnSpc>
              <a:spcBef>
                <a:spcPct val="0"/>
              </a:spcBef>
            </a:pPr>
            <a:r>
              <a:rPr lang="en-US" sz="2950" spc="88" dirty="0">
                <a:solidFill>
                  <a:srgbClr val="FFFFFF"/>
                </a:solidFill>
                <a:latin typeface="Aileron"/>
              </a:rPr>
              <a:t>The application keeps track of users' consecutive correct answers, encouraging continuous learning and practice.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91A32"/>
        </a:solidFill>
        <a:effectLst/>
      </p:bgPr>
    </p:bg>
    <p:spTree>
      <p:nvGrpSpPr>
        <p:cNvPr id="1" name=""/>
        <p:cNvGrpSpPr/>
        <p:nvPr/>
      </p:nvGrpSpPr>
      <p:grpSpPr>
        <a:xfrm>
          <a:off x="0" y="0"/>
          <a:ext cx="0" cy="0"/>
          <a:chOff x="0" y="0"/>
          <a:chExt cx="0" cy="0"/>
        </a:xfrm>
      </p:grpSpPr>
      <p:sp>
        <p:nvSpPr>
          <p:cNvPr id="2" name="TextBox 2"/>
          <p:cNvSpPr txBox="1"/>
          <p:nvPr/>
        </p:nvSpPr>
        <p:spPr>
          <a:xfrm>
            <a:off x="2078871" y="5014400"/>
            <a:ext cx="6378238" cy="1225333"/>
          </a:xfrm>
          <a:prstGeom prst="rect">
            <a:avLst/>
          </a:prstGeom>
        </p:spPr>
        <p:txBody>
          <a:bodyPr lIns="0" tIns="0" rIns="0" bIns="0" rtlCol="0" anchor="t">
            <a:spAutoFit/>
          </a:bodyPr>
          <a:lstStyle/>
          <a:p>
            <a:pPr marL="0" lvl="0" indent="0" algn="ctr">
              <a:lnSpc>
                <a:spcPts val="3249"/>
              </a:lnSpc>
              <a:spcBef>
                <a:spcPct val="0"/>
              </a:spcBef>
            </a:pPr>
            <a:r>
              <a:rPr lang="en-US" sz="2499" spc="74">
                <a:solidFill>
                  <a:srgbClr val="FFFFFF"/>
                </a:solidFill>
                <a:latin typeface="Aileron Bold"/>
              </a:rPr>
              <a:t>Upon launching the application, users are greeted with a Hiragana character and a text input field.</a:t>
            </a:r>
          </a:p>
        </p:txBody>
      </p:sp>
      <p:sp>
        <p:nvSpPr>
          <p:cNvPr id="3" name="TextBox 3"/>
          <p:cNvSpPr txBox="1"/>
          <p:nvPr/>
        </p:nvSpPr>
        <p:spPr>
          <a:xfrm>
            <a:off x="2078871" y="7245449"/>
            <a:ext cx="6378238" cy="1225333"/>
          </a:xfrm>
          <a:prstGeom prst="rect">
            <a:avLst/>
          </a:prstGeom>
        </p:spPr>
        <p:txBody>
          <a:bodyPr lIns="0" tIns="0" rIns="0" bIns="0" rtlCol="0" anchor="t">
            <a:spAutoFit/>
          </a:bodyPr>
          <a:lstStyle/>
          <a:p>
            <a:pPr marL="0" lvl="0" indent="0" algn="ctr">
              <a:lnSpc>
                <a:spcPts val="3249"/>
              </a:lnSpc>
              <a:spcBef>
                <a:spcPct val="0"/>
              </a:spcBef>
            </a:pPr>
            <a:r>
              <a:rPr lang="en-US" sz="2499" spc="74">
                <a:solidFill>
                  <a:srgbClr val="FFFFFF"/>
                </a:solidFill>
                <a:latin typeface="Aileron Bold"/>
              </a:rPr>
              <a:t>The application provides instant feedback, indicating whether the answer is correct or incorrect.</a:t>
            </a:r>
          </a:p>
        </p:txBody>
      </p:sp>
      <p:sp>
        <p:nvSpPr>
          <p:cNvPr id="4" name="TextBox 4"/>
          <p:cNvSpPr txBox="1"/>
          <p:nvPr/>
        </p:nvSpPr>
        <p:spPr>
          <a:xfrm>
            <a:off x="9830892" y="5014400"/>
            <a:ext cx="6378238" cy="1225333"/>
          </a:xfrm>
          <a:prstGeom prst="rect">
            <a:avLst/>
          </a:prstGeom>
        </p:spPr>
        <p:txBody>
          <a:bodyPr lIns="0" tIns="0" rIns="0" bIns="0" rtlCol="0" anchor="t">
            <a:spAutoFit/>
          </a:bodyPr>
          <a:lstStyle/>
          <a:p>
            <a:pPr marL="0" lvl="0" indent="0" algn="ctr">
              <a:lnSpc>
                <a:spcPts val="3249"/>
              </a:lnSpc>
              <a:spcBef>
                <a:spcPct val="0"/>
              </a:spcBef>
            </a:pPr>
            <a:r>
              <a:rPr lang="en-US" sz="2499" spc="74" dirty="0">
                <a:solidFill>
                  <a:srgbClr val="FFFFFF"/>
                </a:solidFill>
                <a:latin typeface="Aileron Bold"/>
              </a:rPr>
              <a:t>Users type their answer in Romanji, attempting to match the character with the correct Hiragana.</a:t>
            </a:r>
          </a:p>
        </p:txBody>
      </p:sp>
      <p:sp>
        <p:nvSpPr>
          <p:cNvPr id="5" name="TextBox 5"/>
          <p:cNvSpPr txBox="1"/>
          <p:nvPr/>
        </p:nvSpPr>
        <p:spPr>
          <a:xfrm>
            <a:off x="9830892" y="7245449"/>
            <a:ext cx="6378238" cy="1225333"/>
          </a:xfrm>
          <a:prstGeom prst="rect">
            <a:avLst/>
          </a:prstGeom>
        </p:spPr>
        <p:txBody>
          <a:bodyPr lIns="0" tIns="0" rIns="0" bIns="0" rtlCol="0" anchor="t">
            <a:spAutoFit/>
          </a:bodyPr>
          <a:lstStyle/>
          <a:p>
            <a:pPr marL="0" lvl="0" indent="0" algn="ctr">
              <a:lnSpc>
                <a:spcPts val="3249"/>
              </a:lnSpc>
              <a:spcBef>
                <a:spcPct val="0"/>
              </a:spcBef>
            </a:pPr>
            <a:r>
              <a:rPr lang="en-US" sz="2499" spc="74">
                <a:solidFill>
                  <a:srgbClr val="FFFFFF"/>
                </a:solidFill>
                <a:latin typeface="Aileron Bold"/>
              </a:rPr>
              <a:t>Users' streaks are tracked, motivating them to improve their knowledge and challenge themselves.</a:t>
            </a:r>
          </a:p>
        </p:txBody>
      </p:sp>
      <p:grpSp>
        <p:nvGrpSpPr>
          <p:cNvPr id="6" name="Group 6"/>
          <p:cNvGrpSpPr/>
          <p:nvPr/>
        </p:nvGrpSpPr>
        <p:grpSpPr>
          <a:xfrm>
            <a:off x="1798373" y="1397452"/>
            <a:ext cx="14691254" cy="1581870"/>
            <a:chOff x="0" y="0"/>
            <a:chExt cx="19588339" cy="2109160"/>
          </a:xfrm>
        </p:grpSpPr>
        <p:sp>
          <p:nvSpPr>
            <p:cNvPr id="7" name="TextBox 7"/>
            <p:cNvSpPr txBox="1"/>
            <p:nvPr/>
          </p:nvSpPr>
          <p:spPr>
            <a:xfrm>
              <a:off x="0" y="-9525"/>
              <a:ext cx="19588339" cy="1533435"/>
            </a:xfrm>
            <a:prstGeom prst="rect">
              <a:avLst/>
            </a:prstGeom>
          </p:spPr>
          <p:txBody>
            <a:bodyPr lIns="0" tIns="0" rIns="0" bIns="0" rtlCol="0" anchor="t">
              <a:spAutoFit/>
            </a:bodyPr>
            <a:lstStyle/>
            <a:p>
              <a:pPr marL="0" lvl="0" indent="0" algn="ctr">
                <a:lnSpc>
                  <a:spcPts val="9000"/>
                </a:lnSpc>
                <a:spcBef>
                  <a:spcPct val="0"/>
                </a:spcBef>
              </a:pPr>
              <a:r>
                <a:rPr lang="en-US" sz="7500" spc="225">
                  <a:solidFill>
                    <a:srgbClr val="FFFFFF"/>
                  </a:solidFill>
                  <a:latin typeface="Maragsa"/>
                </a:rPr>
                <a:t>How It Works</a:t>
              </a:r>
            </a:p>
          </p:txBody>
        </p:sp>
        <p:sp>
          <p:nvSpPr>
            <p:cNvPr id="8" name="TextBox 8"/>
            <p:cNvSpPr txBox="1"/>
            <p:nvPr/>
          </p:nvSpPr>
          <p:spPr>
            <a:xfrm>
              <a:off x="374048" y="1806149"/>
              <a:ext cx="18840242" cy="303011"/>
            </a:xfrm>
            <a:prstGeom prst="rect">
              <a:avLst/>
            </a:prstGeom>
          </p:spPr>
          <p:txBody>
            <a:bodyPr lIns="0" tIns="0" rIns="0" bIns="0" rtlCol="0" anchor="t">
              <a:spAutoFit/>
            </a:bodyPr>
            <a:lstStyle/>
            <a:p>
              <a:pPr marL="0" lvl="0" indent="0" algn="ctr">
                <a:lnSpc>
                  <a:spcPts val="1544"/>
                </a:lnSpc>
                <a:spcBef>
                  <a:spcPct val="0"/>
                </a:spcBef>
              </a:pPr>
              <a:r>
                <a:rPr lang="en-US" sz="1716" u="none" strike="noStrike" spc="51">
                  <a:solidFill>
                    <a:srgbClr val="FFFFFF"/>
                  </a:solidFill>
                  <a:latin typeface="Aileron Bold"/>
                </a:rPr>
                <a:t>For incorrect answers, the application offers the correct Hiragana character, enhancing the learning experience.</a:t>
              </a:r>
            </a:p>
          </p:txBody>
        </p:sp>
      </p:grpSp>
      <p:sp>
        <p:nvSpPr>
          <p:cNvPr id="9" name="AutoShape 9"/>
          <p:cNvSpPr/>
          <p:nvPr/>
        </p:nvSpPr>
        <p:spPr>
          <a:xfrm>
            <a:off x="1737301" y="3524265"/>
            <a:ext cx="14813397" cy="0"/>
          </a:xfrm>
          <a:prstGeom prst="line">
            <a:avLst/>
          </a:prstGeom>
          <a:ln w="19050" cap="flat">
            <a:solidFill>
              <a:srgbClr val="FFFFFF"/>
            </a:solidFill>
            <a:prstDash val="solid"/>
            <a:headEnd type="none" w="sm" len="sm"/>
            <a:tailEnd type="none" w="sm" len="sm"/>
          </a:ln>
        </p:spPr>
        <p:txBody>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EBF4"/>
        </a:solidFill>
        <a:effectLst/>
      </p:bgPr>
    </p:bg>
    <p:spTree>
      <p:nvGrpSpPr>
        <p:cNvPr id="1" name=""/>
        <p:cNvGrpSpPr/>
        <p:nvPr/>
      </p:nvGrpSpPr>
      <p:grpSpPr>
        <a:xfrm>
          <a:off x="0" y="0"/>
          <a:ext cx="0" cy="0"/>
          <a:chOff x="0" y="0"/>
          <a:chExt cx="0" cy="0"/>
        </a:xfrm>
      </p:grpSpPr>
      <p:sp>
        <p:nvSpPr>
          <p:cNvPr id="2" name="Freeform 2"/>
          <p:cNvSpPr/>
          <p:nvPr/>
        </p:nvSpPr>
        <p:spPr>
          <a:xfrm>
            <a:off x="9049973" y="1028700"/>
            <a:ext cx="8209327" cy="8229600"/>
          </a:xfrm>
          <a:custGeom>
            <a:avLst/>
            <a:gdLst/>
            <a:ahLst/>
            <a:cxnLst/>
            <a:rect l="l" t="t" r="r" b="b"/>
            <a:pathLst>
              <a:path w="8209327" h="8229600">
                <a:moveTo>
                  <a:pt x="0" y="0"/>
                </a:moveTo>
                <a:lnTo>
                  <a:pt x="8209327" y="0"/>
                </a:lnTo>
                <a:lnTo>
                  <a:pt x="8209327" y="8229600"/>
                </a:lnTo>
                <a:lnTo>
                  <a:pt x="0" y="8229600"/>
                </a:lnTo>
                <a:lnTo>
                  <a:pt x="0" y="0"/>
                </a:lnTo>
                <a:close/>
              </a:path>
            </a:pathLst>
          </a:custGeom>
          <a:blipFill>
            <a:blip r:embed="rId2"/>
            <a:stretch>
              <a:fillRect l="-7757" r="-7407"/>
            </a:stretch>
          </a:blipFill>
        </p:spPr>
        <p:txBody>
          <a:bodyPr/>
          <a:lstStyle/>
          <a:p>
            <a:endParaRPr lang="en-IN"/>
          </a:p>
        </p:txBody>
      </p:sp>
      <p:grpSp>
        <p:nvGrpSpPr>
          <p:cNvPr id="3" name="Group 3"/>
          <p:cNvGrpSpPr/>
          <p:nvPr/>
        </p:nvGrpSpPr>
        <p:grpSpPr>
          <a:xfrm>
            <a:off x="196977" y="1028700"/>
            <a:ext cx="8579370" cy="8396786"/>
            <a:chOff x="0" y="0"/>
            <a:chExt cx="2259587" cy="2211499"/>
          </a:xfrm>
        </p:grpSpPr>
        <p:sp>
          <p:nvSpPr>
            <p:cNvPr id="4" name="Freeform 4"/>
            <p:cNvSpPr/>
            <p:nvPr/>
          </p:nvSpPr>
          <p:spPr>
            <a:xfrm>
              <a:off x="0" y="0"/>
              <a:ext cx="2259587" cy="2211499"/>
            </a:xfrm>
            <a:custGeom>
              <a:avLst/>
              <a:gdLst/>
              <a:ahLst/>
              <a:cxnLst/>
              <a:rect l="l" t="t" r="r" b="b"/>
              <a:pathLst>
                <a:path w="2259587" h="2211499">
                  <a:moveTo>
                    <a:pt x="46022" y="0"/>
                  </a:moveTo>
                  <a:lnTo>
                    <a:pt x="2213565" y="0"/>
                  </a:lnTo>
                  <a:cubicBezTo>
                    <a:pt x="2238983" y="0"/>
                    <a:pt x="2259587" y="20605"/>
                    <a:pt x="2259587" y="46022"/>
                  </a:cubicBezTo>
                  <a:lnTo>
                    <a:pt x="2259587" y="2165478"/>
                  </a:lnTo>
                  <a:cubicBezTo>
                    <a:pt x="2259587" y="2190895"/>
                    <a:pt x="2238983" y="2211499"/>
                    <a:pt x="2213565" y="2211499"/>
                  </a:cubicBezTo>
                  <a:lnTo>
                    <a:pt x="46022" y="2211499"/>
                  </a:lnTo>
                  <a:cubicBezTo>
                    <a:pt x="20605" y="2211499"/>
                    <a:pt x="0" y="2190895"/>
                    <a:pt x="0" y="2165478"/>
                  </a:cubicBezTo>
                  <a:lnTo>
                    <a:pt x="0" y="46022"/>
                  </a:lnTo>
                  <a:cubicBezTo>
                    <a:pt x="0" y="20605"/>
                    <a:pt x="20605" y="0"/>
                    <a:pt x="46022" y="0"/>
                  </a:cubicBezTo>
                  <a:close/>
                </a:path>
              </a:pathLst>
            </a:custGeom>
            <a:solidFill>
              <a:srgbClr val="D5DDEA"/>
            </a:solidFill>
            <a:ln w="38100" cap="rnd">
              <a:solidFill>
                <a:srgbClr val="445572"/>
              </a:solidFill>
              <a:prstDash val="solid"/>
              <a:round/>
            </a:ln>
          </p:spPr>
          <p:txBody>
            <a:bodyPr/>
            <a:lstStyle/>
            <a:p>
              <a:endParaRPr lang="en-IN"/>
            </a:p>
          </p:txBody>
        </p:sp>
        <p:sp>
          <p:nvSpPr>
            <p:cNvPr id="5" name="TextBox 5"/>
            <p:cNvSpPr txBox="1"/>
            <p:nvPr/>
          </p:nvSpPr>
          <p:spPr>
            <a:xfrm>
              <a:off x="0" y="-47625"/>
              <a:ext cx="2259587" cy="2259124"/>
            </a:xfrm>
            <a:prstGeom prst="rect">
              <a:avLst/>
            </a:prstGeom>
          </p:spPr>
          <p:txBody>
            <a:bodyPr lIns="50800" tIns="50800" rIns="50800" bIns="50800" rtlCol="0" anchor="ctr"/>
            <a:lstStyle/>
            <a:p>
              <a:pPr algn="ctr">
                <a:lnSpc>
                  <a:spcPts val="2100"/>
                </a:lnSpc>
              </a:pPr>
              <a:endParaRPr/>
            </a:p>
          </p:txBody>
        </p:sp>
      </p:grpSp>
      <p:sp>
        <p:nvSpPr>
          <p:cNvPr id="6" name="TextBox 6"/>
          <p:cNvSpPr txBox="1"/>
          <p:nvPr/>
        </p:nvSpPr>
        <p:spPr>
          <a:xfrm>
            <a:off x="462248" y="2521609"/>
            <a:ext cx="8048828" cy="4843083"/>
          </a:xfrm>
          <a:prstGeom prst="rect">
            <a:avLst/>
          </a:prstGeom>
        </p:spPr>
        <p:txBody>
          <a:bodyPr lIns="0" tIns="0" rIns="0" bIns="0" rtlCol="0" anchor="t">
            <a:spAutoFit/>
          </a:bodyPr>
          <a:lstStyle/>
          <a:p>
            <a:pPr marL="0" lvl="0" indent="0" algn="just">
              <a:lnSpc>
                <a:spcPts val="5335"/>
              </a:lnSpc>
              <a:spcBef>
                <a:spcPct val="0"/>
              </a:spcBef>
            </a:pPr>
            <a:r>
              <a:rPr lang="en-US" sz="4800" u="none" strike="noStrike" spc="145" dirty="0">
                <a:solidFill>
                  <a:srgbClr val="000000"/>
                </a:solidFill>
                <a:latin typeface="Cambria" panose="02040503050406030204" pitchFamily="18" charset="0"/>
                <a:ea typeface="Cambria" panose="02040503050406030204" pitchFamily="18" charset="0"/>
              </a:rPr>
              <a:t>The users are shown a Hiragana Character for which they have to guess the Romanji equivalent . An input field is provided in which the user have to write the answer.</a:t>
            </a:r>
          </a:p>
        </p:txBody>
      </p:sp>
      <p:sp>
        <p:nvSpPr>
          <p:cNvPr id="7" name="TextBox 7"/>
          <p:cNvSpPr txBox="1"/>
          <p:nvPr/>
        </p:nvSpPr>
        <p:spPr>
          <a:xfrm>
            <a:off x="11256418" y="6986896"/>
            <a:ext cx="4288381" cy="656590"/>
          </a:xfrm>
          <a:prstGeom prst="rect">
            <a:avLst/>
          </a:prstGeom>
        </p:spPr>
        <p:txBody>
          <a:bodyPr wrap="square" lIns="0" tIns="0" rIns="0" bIns="0" rtlCol="0" anchor="t">
            <a:spAutoFit/>
          </a:bodyPr>
          <a:lstStyle/>
          <a:p>
            <a:pPr algn="ctr">
              <a:lnSpc>
                <a:spcPts val="5599"/>
              </a:lnSpc>
              <a:spcBef>
                <a:spcPct val="0"/>
              </a:spcBef>
            </a:pPr>
            <a:r>
              <a:rPr lang="en-US" sz="3999" spc="119" dirty="0">
                <a:solidFill>
                  <a:srgbClr val="FFFFFF"/>
                </a:solidFill>
                <a:latin typeface="Aileron Ultra-Bold"/>
              </a:rPr>
              <a:t>INPUT FIELD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EBF4"/>
        </a:solidFill>
        <a:effectLst/>
      </p:bgPr>
    </p:bg>
    <p:spTree>
      <p:nvGrpSpPr>
        <p:cNvPr id="1" name=""/>
        <p:cNvGrpSpPr/>
        <p:nvPr/>
      </p:nvGrpSpPr>
      <p:grpSpPr>
        <a:xfrm>
          <a:off x="0" y="0"/>
          <a:ext cx="0" cy="0"/>
          <a:chOff x="0" y="0"/>
          <a:chExt cx="0" cy="0"/>
        </a:xfrm>
      </p:grpSpPr>
      <p:sp>
        <p:nvSpPr>
          <p:cNvPr id="2" name="Freeform 2"/>
          <p:cNvSpPr/>
          <p:nvPr/>
        </p:nvSpPr>
        <p:spPr>
          <a:xfrm>
            <a:off x="163013" y="1028700"/>
            <a:ext cx="5522326" cy="6518156"/>
          </a:xfrm>
          <a:custGeom>
            <a:avLst/>
            <a:gdLst/>
            <a:ahLst/>
            <a:cxnLst/>
            <a:rect l="l" t="t" r="r" b="b"/>
            <a:pathLst>
              <a:path w="5522326" h="6518156">
                <a:moveTo>
                  <a:pt x="0" y="0"/>
                </a:moveTo>
                <a:lnTo>
                  <a:pt x="5522326" y="0"/>
                </a:lnTo>
                <a:lnTo>
                  <a:pt x="5522326" y="6518156"/>
                </a:lnTo>
                <a:lnTo>
                  <a:pt x="0" y="6518156"/>
                </a:lnTo>
                <a:lnTo>
                  <a:pt x="0" y="0"/>
                </a:lnTo>
                <a:close/>
              </a:path>
            </a:pathLst>
          </a:custGeom>
          <a:blipFill>
            <a:blip r:embed="rId2"/>
            <a:stretch>
              <a:fillRect/>
            </a:stretch>
          </a:blipFill>
        </p:spPr>
        <p:txBody>
          <a:bodyPr/>
          <a:lstStyle/>
          <a:p>
            <a:endParaRPr lang="en-IN"/>
          </a:p>
        </p:txBody>
      </p:sp>
      <p:sp>
        <p:nvSpPr>
          <p:cNvPr id="3" name="Freeform 3"/>
          <p:cNvSpPr/>
          <p:nvPr/>
        </p:nvSpPr>
        <p:spPr>
          <a:xfrm>
            <a:off x="12272393" y="1117819"/>
            <a:ext cx="5905571" cy="6471285"/>
          </a:xfrm>
          <a:custGeom>
            <a:avLst/>
            <a:gdLst/>
            <a:ahLst/>
            <a:cxnLst/>
            <a:rect l="l" t="t" r="r" b="b"/>
            <a:pathLst>
              <a:path w="5905571" h="6471285">
                <a:moveTo>
                  <a:pt x="0" y="0"/>
                </a:moveTo>
                <a:lnTo>
                  <a:pt x="5905571" y="0"/>
                </a:lnTo>
                <a:lnTo>
                  <a:pt x="5905571" y="6471285"/>
                </a:lnTo>
                <a:lnTo>
                  <a:pt x="0" y="6471285"/>
                </a:lnTo>
                <a:lnTo>
                  <a:pt x="0" y="0"/>
                </a:lnTo>
                <a:close/>
              </a:path>
            </a:pathLst>
          </a:custGeom>
          <a:blipFill>
            <a:blip r:embed="rId3"/>
            <a:stretch>
              <a:fillRect l="-5793" r="-14119"/>
            </a:stretch>
          </a:blipFill>
        </p:spPr>
        <p:txBody>
          <a:bodyPr/>
          <a:lstStyle/>
          <a:p>
            <a:endParaRPr lang="en-IN"/>
          </a:p>
        </p:txBody>
      </p:sp>
      <p:sp>
        <p:nvSpPr>
          <p:cNvPr id="4" name="TextBox 4"/>
          <p:cNvSpPr txBox="1"/>
          <p:nvPr/>
        </p:nvSpPr>
        <p:spPr>
          <a:xfrm>
            <a:off x="1567766" y="7817741"/>
            <a:ext cx="15536194" cy="2402719"/>
          </a:xfrm>
          <a:prstGeom prst="rect">
            <a:avLst/>
          </a:prstGeom>
        </p:spPr>
        <p:txBody>
          <a:bodyPr lIns="0" tIns="0" rIns="0" bIns="0" rtlCol="0" anchor="t">
            <a:spAutoFit/>
          </a:bodyPr>
          <a:lstStyle/>
          <a:p>
            <a:pPr>
              <a:lnSpc>
                <a:spcPts val="6159"/>
              </a:lnSpc>
              <a:spcBef>
                <a:spcPct val="0"/>
              </a:spcBef>
            </a:pPr>
            <a:r>
              <a:rPr lang="en-US" sz="4399" spc="131" dirty="0">
                <a:solidFill>
                  <a:srgbClr val="000000"/>
                </a:solidFill>
                <a:latin typeface="Cambria" panose="02040503050406030204" pitchFamily="18" charset="0"/>
                <a:ea typeface="Cambria" panose="02040503050406030204" pitchFamily="18" charset="0"/>
              </a:rPr>
              <a:t>When user enters the correct Romanji for the hiragana character , the score increases by 1 and the character is updated to a new character . </a:t>
            </a:r>
          </a:p>
        </p:txBody>
      </p:sp>
      <p:sp>
        <p:nvSpPr>
          <p:cNvPr id="5" name="TextBox 5"/>
          <p:cNvSpPr txBox="1"/>
          <p:nvPr/>
        </p:nvSpPr>
        <p:spPr>
          <a:xfrm>
            <a:off x="6344523" y="3086901"/>
            <a:ext cx="4728144" cy="902558"/>
          </a:xfrm>
          <a:prstGeom prst="rect">
            <a:avLst/>
          </a:prstGeom>
        </p:spPr>
        <p:txBody>
          <a:bodyPr lIns="0" tIns="0" rIns="0" bIns="0" rtlCol="0" anchor="t">
            <a:spAutoFit/>
          </a:bodyPr>
          <a:lstStyle/>
          <a:p>
            <a:pPr algn="ctr">
              <a:lnSpc>
                <a:spcPts val="3619"/>
              </a:lnSpc>
              <a:spcBef>
                <a:spcPct val="0"/>
              </a:spcBef>
            </a:pPr>
            <a:r>
              <a:rPr lang="en-US" sz="2585" spc="77">
                <a:solidFill>
                  <a:srgbClr val="000000"/>
                </a:solidFill>
                <a:latin typeface="Aileron"/>
              </a:rPr>
              <a:t>score updated and character changed </a:t>
            </a:r>
          </a:p>
        </p:txBody>
      </p:sp>
      <p:sp>
        <p:nvSpPr>
          <p:cNvPr id="6" name="AutoShape 6"/>
          <p:cNvSpPr/>
          <p:nvPr/>
        </p:nvSpPr>
        <p:spPr>
          <a:xfrm>
            <a:off x="5780153" y="4248686"/>
            <a:ext cx="6492240" cy="0"/>
          </a:xfrm>
          <a:prstGeom prst="line">
            <a:avLst/>
          </a:prstGeom>
          <a:ln w="209550" cap="flat">
            <a:solidFill>
              <a:srgbClr val="000000"/>
            </a:solidFill>
            <a:prstDash val="solid"/>
            <a:headEnd type="none" w="sm" len="sm"/>
            <a:tailEnd type="arrow" w="med" len="sm"/>
          </a:ln>
        </p:spPr>
        <p:txBody>
          <a:bodyPr/>
          <a:lstStyle/>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EBF4"/>
        </a:solidFill>
        <a:effectLst/>
      </p:bgPr>
    </p:bg>
    <p:spTree>
      <p:nvGrpSpPr>
        <p:cNvPr id="1" name=""/>
        <p:cNvGrpSpPr/>
        <p:nvPr/>
      </p:nvGrpSpPr>
      <p:grpSpPr>
        <a:xfrm>
          <a:off x="0" y="0"/>
          <a:ext cx="0" cy="0"/>
          <a:chOff x="0" y="0"/>
          <a:chExt cx="0" cy="0"/>
        </a:xfrm>
      </p:grpSpPr>
      <p:sp>
        <p:nvSpPr>
          <p:cNvPr id="2" name="AutoShape 2"/>
          <p:cNvSpPr/>
          <p:nvPr/>
        </p:nvSpPr>
        <p:spPr>
          <a:xfrm>
            <a:off x="0" y="0"/>
            <a:ext cx="9144000" cy="10296073"/>
          </a:xfrm>
          <a:prstGeom prst="rect">
            <a:avLst/>
          </a:prstGeom>
          <a:solidFill>
            <a:srgbClr val="BCC1CA"/>
          </a:solidFill>
        </p:spPr>
        <p:txBody>
          <a:bodyPr/>
          <a:lstStyle/>
          <a:p>
            <a:endParaRPr lang="en-IN"/>
          </a:p>
        </p:txBody>
      </p:sp>
      <p:sp>
        <p:nvSpPr>
          <p:cNvPr id="3" name="Freeform 3"/>
          <p:cNvSpPr/>
          <p:nvPr/>
        </p:nvSpPr>
        <p:spPr>
          <a:xfrm>
            <a:off x="1769803" y="1812749"/>
            <a:ext cx="5604393" cy="6670576"/>
          </a:xfrm>
          <a:custGeom>
            <a:avLst/>
            <a:gdLst/>
            <a:ahLst/>
            <a:cxnLst/>
            <a:rect l="l" t="t" r="r" b="b"/>
            <a:pathLst>
              <a:path w="5604393" h="6670576">
                <a:moveTo>
                  <a:pt x="0" y="0"/>
                </a:moveTo>
                <a:lnTo>
                  <a:pt x="5604394" y="0"/>
                </a:lnTo>
                <a:lnTo>
                  <a:pt x="5604394" y="6670576"/>
                </a:lnTo>
                <a:lnTo>
                  <a:pt x="0" y="6670576"/>
                </a:lnTo>
                <a:lnTo>
                  <a:pt x="0" y="0"/>
                </a:lnTo>
                <a:close/>
              </a:path>
            </a:pathLst>
          </a:custGeom>
          <a:blipFill>
            <a:blip r:embed="rId2"/>
            <a:stretch>
              <a:fillRect t="-4131" b="-8119"/>
            </a:stretch>
          </a:blipFill>
        </p:spPr>
        <p:txBody>
          <a:bodyPr/>
          <a:lstStyle/>
          <a:p>
            <a:endParaRPr lang="en-IN"/>
          </a:p>
        </p:txBody>
      </p:sp>
      <p:sp>
        <p:nvSpPr>
          <p:cNvPr id="4" name="TextBox 4"/>
          <p:cNvSpPr txBox="1"/>
          <p:nvPr/>
        </p:nvSpPr>
        <p:spPr>
          <a:xfrm>
            <a:off x="10441262" y="2076508"/>
            <a:ext cx="6319673" cy="4221220"/>
          </a:xfrm>
          <a:prstGeom prst="rect">
            <a:avLst/>
          </a:prstGeom>
        </p:spPr>
        <p:txBody>
          <a:bodyPr lIns="0" tIns="0" rIns="0" bIns="0" rtlCol="0" anchor="t">
            <a:spAutoFit/>
          </a:bodyPr>
          <a:lstStyle/>
          <a:p>
            <a:pPr marL="0" lvl="0" indent="0">
              <a:lnSpc>
                <a:spcPts val="6692"/>
              </a:lnSpc>
            </a:pPr>
            <a:r>
              <a:rPr lang="en-US" sz="4800" u="none" spc="167" dirty="0">
                <a:solidFill>
                  <a:srgbClr val="000000"/>
                </a:solidFill>
                <a:latin typeface="Cambria" panose="02040503050406030204" pitchFamily="18" charset="0"/>
                <a:ea typeface="Cambria" panose="02040503050406030204" pitchFamily="18" charset="0"/>
              </a:rPr>
              <a:t>If the input entered is wrong , the current score is set to 0 and the correct answer is given in the feedback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586</Words>
  <Application>Microsoft Office PowerPoint</Application>
  <PresentationFormat>Custom</PresentationFormat>
  <Paragraphs>56</Paragraphs>
  <Slides>13</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13</vt:i4>
      </vt:variant>
    </vt:vector>
  </HeadingPairs>
  <TitlesOfParts>
    <vt:vector size="30" baseType="lpstr">
      <vt:lpstr>Arial Nova</vt:lpstr>
      <vt:lpstr>Aileron Ultra-Bold</vt:lpstr>
      <vt:lpstr>Copperplate Gothic 29 BC Bold</vt:lpstr>
      <vt:lpstr>Aileron Bold</vt:lpstr>
      <vt:lpstr>Norwester</vt:lpstr>
      <vt:lpstr>Calibri</vt:lpstr>
      <vt:lpstr>Helios</vt:lpstr>
      <vt:lpstr>Telegraf Bold</vt:lpstr>
      <vt:lpstr>Roboto</vt:lpstr>
      <vt:lpstr>Neue Machina Ultra-Bold</vt:lpstr>
      <vt:lpstr>Aileron</vt:lpstr>
      <vt:lpstr>Telegraf</vt:lpstr>
      <vt:lpstr>Cambria Math</vt:lpstr>
      <vt:lpstr>Cambria</vt:lpstr>
      <vt:lpstr>Maragsa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Marketing Trends Marketing Presentation in Black Yellow Modern Style</dc:title>
  <dc:creator>Shreya Banta</dc:creator>
  <cp:lastModifiedBy>Shreya Banta</cp:lastModifiedBy>
  <cp:revision>2</cp:revision>
  <dcterms:created xsi:type="dcterms:W3CDTF">2006-08-16T00:00:00Z</dcterms:created>
  <dcterms:modified xsi:type="dcterms:W3CDTF">2023-10-26T07:20:25Z</dcterms:modified>
  <dc:identifier>DAFyK9JjlQE</dc:identifier>
</cp:coreProperties>
</file>