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57" r:id="rId2"/>
    <p:sldId id="258" r:id="rId3"/>
    <p:sldId id="259" r:id="rId4"/>
    <p:sldId id="261" r:id="rId5"/>
    <p:sldId id="262" r:id="rId6"/>
    <p:sldId id="276" r:id="rId7"/>
    <p:sldId id="279" r:id="rId8"/>
    <p:sldId id="263" r:id="rId9"/>
    <p:sldId id="280" r:id="rId10"/>
    <p:sldId id="277" r:id="rId11"/>
    <p:sldId id="278" r:id="rId12"/>
    <p:sldId id="267" r:id="rId13"/>
    <p:sldId id="269" r:id="rId14"/>
    <p:sldId id="27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760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EFFFF"/>
    <a:srgbClr val="FCFFFF"/>
    <a:srgbClr val="F5FDFC"/>
    <a:srgbClr val="F9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79" autoAdjust="0"/>
    <p:restoredTop sz="94660"/>
  </p:normalViewPr>
  <p:slideViewPr>
    <p:cSldViewPr snapToGrid="0">
      <p:cViewPr varScale="1">
        <p:scale>
          <a:sx n="67" d="100"/>
          <a:sy n="67" d="100"/>
        </p:scale>
        <p:origin x="556" y="56"/>
      </p:cViewPr>
      <p:guideLst>
        <p:guide pos="7605"/>
        <p:guide orient="horz" pos="2160"/>
      </p:guideLst>
    </p:cSldViewPr>
  </p:slideViewPr>
  <p:notesTextViewPr>
    <p:cViewPr>
      <p:scale>
        <a:sx n="1" d="1"/>
        <a:sy n="1" d="1"/>
      </p:scale>
      <p:origin x="0" y="0"/>
    </p:cViewPr>
  </p:notesTextViewPr>
  <p:notesViewPr>
    <p:cSldViewPr snapToGrid="0">
      <p:cViewPr varScale="1">
        <p:scale>
          <a:sx n="53" d="100"/>
          <a:sy n="53" d="100"/>
        </p:scale>
        <p:origin x="284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356784-D59E-4D6A-B4FA-F36E59DD88B1}" type="datetimeFigureOut">
              <a:rPr lang="en-IN" smtClean="0"/>
              <a:t>17-03-2023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C9B5F9-9468-44DE-A56F-139B7D2BDAD1}" type="slidenum">
              <a:rPr lang="en-IN" smtClean="0"/>
              <a:t>‹#›</a:t>
            </a:fld>
            <a:endParaRPr lang="en-IN"/>
          </a:p>
        </p:txBody>
      </p:sp>
    </p:spTree>
    <p:extLst>
      <p:ext uri="{BB962C8B-B14F-4D97-AF65-F5344CB8AC3E}">
        <p14:creationId xmlns:p14="http://schemas.microsoft.com/office/powerpoint/2010/main" val="879373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E02E51-5D16-47C7-947F-72F0C537B808}" type="datetimeFigureOut">
              <a:rPr lang="en-IN" smtClean="0"/>
              <a:t>17-03-2023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A17E4-397F-4FD2-9B8D-D94B8353081C}" type="slidenum">
              <a:rPr lang="en-IN" smtClean="0"/>
              <a:t>‹#›</a:t>
            </a:fld>
            <a:endParaRPr lang="en-IN"/>
          </a:p>
        </p:txBody>
      </p:sp>
    </p:spTree>
    <p:extLst>
      <p:ext uri="{BB962C8B-B14F-4D97-AF65-F5344CB8AC3E}">
        <p14:creationId xmlns:p14="http://schemas.microsoft.com/office/powerpoint/2010/main" val="2379880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Rectangle 7"/>
          <p:cNvSpPr/>
          <p:nvPr userDrawn="1"/>
        </p:nvSpPr>
        <p:spPr>
          <a:xfrm>
            <a:off x="0" y="0"/>
            <a:ext cx="12191999" cy="131773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a:xfrm>
            <a:off x="858157" y="2304219"/>
            <a:ext cx="10515600" cy="1325563"/>
          </a:xfrm>
        </p:spPr>
        <p:txBody>
          <a:bodyPr/>
          <a:lstStyle>
            <a:lvl1pPr algn="ctr">
              <a:defRPr i="1"/>
            </a:lvl1pPr>
          </a:lstStyle>
          <a:p>
            <a:r>
              <a:rPr lang="en-US" dirty="0"/>
              <a:t>Project Name</a:t>
            </a:r>
            <a:endParaRPr lang="en-IN"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4128" y="43542"/>
            <a:ext cx="1259115" cy="1259115"/>
          </a:xfrm>
          <a:prstGeom prst="rect">
            <a:avLst/>
          </a:prstGeom>
        </p:spPr>
      </p:pic>
      <p:sp>
        <p:nvSpPr>
          <p:cNvPr id="7" name="Title 1"/>
          <p:cNvSpPr txBox="1">
            <a:spLocks/>
          </p:cNvSpPr>
          <p:nvPr userDrawn="1"/>
        </p:nvSpPr>
        <p:spPr>
          <a:xfrm>
            <a:off x="1676400" y="115490"/>
            <a:ext cx="8451850" cy="13255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marL="0" indent="0"/>
            <a:endParaRPr lang="en-IN" sz="3600" i="0" dirty="0">
              <a:solidFill>
                <a:schemeClr val="bg1"/>
              </a:solidFill>
            </a:endParaRPr>
          </a:p>
        </p:txBody>
      </p:sp>
      <p:sp>
        <p:nvSpPr>
          <p:cNvPr id="10" name="Title 1"/>
          <p:cNvSpPr txBox="1">
            <a:spLocks/>
          </p:cNvSpPr>
          <p:nvPr userDrawn="1"/>
        </p:nvSpPr>
        <p:spPr>
          <a:xfrm>
            <a:off x="2828471" y="1455014"/>
            <a:ext cx="6574972" cy="65439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sz="3200" i="0" dirty="0"/>
              <a:t>Project Phase - I (BTCOP709)</a:t>
            </a:r>
          </a:p>
        </p:txBody>
      </p:sp>
      <p:sp>
        <p:nvSpPr>
          <p:cNvPr id="11" name="Rectangle 10"/>
          <p:cNvSpPr/>
          <p:nvPr userDrawn="1"/>
        </p:nvSpPr>
        <p:spPr>
          <a:xfrm>
            <a:off x="1572985" y="37839"/>
            <a:ext cx="10415815" cy="1261884"/>
          </a:xfrm>
          <a:prstGeom prst="rect">
            <a:avLst/>
          </a:prstGeom>
        </p:spPr>
        <p:txBody>
          <a:bodyPr wrap="square">
            <a:spAutoFit/>
          </a:bodyPr>
          <a:lstStyle/>
          <a:p>
            <a:pPr marL="0" indent="0"/>
            <a:r>
              <a:rPr lang="en-US" sz="4000" i="0" kern="1200" dirty="0">
                <a:solidFill>
                  <a:schemeClr val="bg1"/>
                </a:solidFill>
                <a:latin typeface="+mj-lt"/>
                <a:ea typeface="+mj-ea"/>
                <a:cs typeface="+mj-cs"/>
              </a:rPr>
              <a:t>Bajaj Institute of Technology, Wardha</a:t>
            </a:r>
          </a:p>
          <a:p>
            <a:pPr marL="0" indent="0" algn="l"/>
            <a:r>
              <a:rPr lang="en-US" sz="3600" i="0" kern="1200" dirty="0">
                <a:solidFill>
                  <a:schemeClr val="bg1"/>
                </a:solidFill>
                <a:latin typeface="+mj-lt"/>
                <a:ea typeface="+mj-ea"/>
                <a:cs typeface="+mj-cs"/>
              </a:rPr>
              <a:t>Department of Computer Engineering</a:t>
            </a:r>
            <a:endParaRPr lang="en-IN" sz="3600" i="0" kern="1200" dirty="0">
              <a:solidFill>
                <a:schemeClr val="bg1"/>
              </a:solidFill>
              <a:latin typeface="+mj-lt"/>
              <a:ea typeface="+mj-ea"/>
              <a:cs typeface="+mj-cs"/>
            </a:endParaRPr>
          </a:p>
        </p:txBody>
      </p:sp>
      <p:sp>
        <p:nvSpPr>
          <p:cNvPr id="17" name="Rectangle 16"/>
          <p:cNvSpPr/>
          <p:nvPr userDrawn="1"/>
        </p:nvSpPr>
        <p:spPr>
          <a:xfrm>
            <a:off x="6807200" y="4410651"/>
            <a:ext cx="1731564" cy="680636"/>
          </a:xfrm>
          <a:prstGeom prst="rect">
            <a:avLst/>
          </a:prstGeom>
        </p:spPr>
        <p:txBody>
          <a:bodyPr wrap="none">
            <a:spAutoFit/>
          </a:bodyPr>
          <a:lstStyle/>
          <a:p>
            <a:pPr algn="l">
              <a:lnSpc>
                <a:spcPct val="170000"/>
              </a:lnSpc>
            </a:pPr>
            <a:r>
              <a:rPr lang="en-US" sz="2600" dirty="0">
                <a:solidFill>
                  <a:srgbClr val="002060"/>
                </a:solidFill>
              </a:rPr>
              <a:t>Guided By:</a:t>
            </a:r>
          </a:p>
        </p:txBody>
      </p:sp>
      <p:sp>
        <p:nvSpPr>
          <p:cNvPr id="18" name="Rectangle 17"/>
          <p:cNvSpPr/>
          <p:nvPr userDrawn="1"/>
        </p:nvSpPr>
        <p:spPr>
          <a:xfrm>
            <a:off x="858157" y="3812312"/>
            <a:ext cx="2553904" cy="680636"/>
          </a:xfrm>
          <a:prstGeom prst="rect">
            <a:avLst/>
          </a:prstGeom>
        </p:spPr>
        <p:txBody>
          <a:bodyPr wrap="none">
            <a:spAutoFit/>
          </a:bodyPr>
          <a:lstStyle/>
          <a:p>
            <a:pPr algn="l">
              <a:lnSpc>
                <a:spcPct val="170000"/>
              </a:lnSpc>
            </a:pPr>
            <a:r>
              <a:rPr lang="en-US" sz="2600" dirty="0">
                <a:solidFill>
                  <a:srgbClr val="002060"/>
                </a:solidFill>
              </a:rPr>
              <a:t>Project Members </a:t>
            </a:r>
          </a:p>
        </p:txBody>
      </p:sp>
    </p:spTree>
    <p:extLst>
      <p:ext uri="{BB962C8B-B14F-4D97-AF65-F5344CB8AC3E}">
        <p14:creationId xmlns:p14="http://schemas.microsoft.com/office/powerpoint/2010/main" val="8010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A2EF8-DE20-42F7-A9BD-EA2B260AC3A5}" type="datetime1">
              <a:rPr lang="en-IN" smtClean="0"/>
              <a:t>17-03-2023</a:t>
            </a:fld>
            <a:endParaRPr lang="en-IN"/>
          </a:p>
        </p:txBody>
      </p:sp>
      <p:sp>
        <p:nvSpPr>
          <p:cNvPr id="6" name="Footer Placeholder 5"/>
          <p:cNvSpPr>
            <a:spLocks noGrp="1"/>
          </p:cNvSpPr>
          <p:nvPr>
            <p:ph type="ftr" sz="quarter" idx="11"/>
          </p:nvPr>
        </p:nvSpPr>
        <p:spPr/>
        <p:txBody>
          <a:bodyPr/>
          <a:lstStyle/>
          <a:p>
            <a:r>
              <a:rPr lang="en-IN"/>
              <a:t>Project Name</a:t>
            </a:r>
          </a:p>
        </p:txBody>
      </p:sp>
      <p:sp>
        <p:nvSpPr>
          <p:cNvPr id="7" name="Slide Number Placeholder 6"/>
          <p:cNvSpPr>
            <a:spLocks noGrp="1"/>
          </p:cNvSpPr>
          <p:nvPr>
            <p:ph type="sldNum" sz="quarter" idx="12"/>
          </p:nvPr>
        </p:nvSpPr>
        <p:spPr/>
        <p:txBody>
          <a:bodyPr/>
          <a:lstStyle/>
          <a:p>
            <a:fld id="{1DEB9025-8623-43DC-835C-CC7482BE7300}" type="slidenum">
              <a:rPr lang="en-IN" smtClean="0"/>
              <a:t>‹#›</a:t>
            </a:fld>
            <a:endParaRPr lang="en-IN"/>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94221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p:cNvSpPr>
            <a:spLocks noGrp="1"/>
          </p:cNvSpPr>
          <p:nvPr>
            <p:ph type="dt" sz="half" idx="10"/>
          </p:nvPr>
        </p:nvSpPr>
        <p:spPr/>
        <p:txBody>
          <a:bodyPr/>
          <a:lstStyle/>
          <a:p>
            <a:fld id="{DD3E76D1-DCA2-4F32-AE81-9F0948AF8C53}" type="datetime1">
              <a:rPr lang="en-IN" smtClean="0"/>
              <a:t>17-03-2023</a:t>
            </a:fld>
            <a:endParaRPr lang="en-IN"/>
          </a:p>
        </p:txBody>
      </p:sp>
      <p:sp>
        <p:nvSpPr>
          <p:cNvPr id="5" name="Footer Placeholder 4"/>
          <p:cNvSpPr>
            <a:spLocks noGrp="1"/>
          </p:cNvSpPr>
          <p:nvPr>
            <p:ph type="ftr" sz="quarter" idx="11"/>
          </p:nvPr>
        </p:nvSpPr>
        <p:spPr/>
        <p:txBody>
          <a:bodyPr/>
          <a:lstStyle/>
          <a:p>
            <a:r>
              <a:rPr lang="en-IN"/>
              <a:t>Project Name</a:t>
            </a:r>
            <a:endParaRPr lang="en-IN" dirty="0"/>
          </a:p>
        </p:txBody>
      </p:sp>
      <p:sp>
        <p:nvSpPr>
          <p:cNvPr id="6" name="Slide Number Placeholder 5"/>
          <p:cNvSpPr>
            <a:spLocks noGrp="1"/>
          </p:cNvSpPr>
          <p:nvPr>
            <p:ph type="sldNum" sz="quarter" idx="12"/>
          </p:nvPr>
        </p:nvSpPr>
        <p:spPr/>
        <p:txBody>
          <a:bodyPr/>
          <a:lstStyle/>
          <a:p>
            <a:fld id="{1DEB9025-8623-43DC-835C-CC7482BE7300}" type="slidenum">
              <a:rPr lang="en-IN" smtClean="0"/>
              <a:t>‹#›</a:t>
            </a:fld>
            <a:endParaRPr lang="en-IN"/>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11886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4ADB005-2E3D-41BC-9D73-934276C3D2AB}" type="datetime1">
              <a:rPr lang="en-IN" smtClean="0"/>
              <a:t>17-03-2023</a:t>
            </a:fld>
            <a:endParaRPr lang="en-IN"/>
          </a:p>
        </p:txBody>
      </p:sp>
      <p:sp>
        <p:nvSpPr>
          <p:cNvPr id="5" name="Footer Placeholder 4"/>
          <p:cNvSpPr>
            <a:spLocks noGrp="1"/>
          </p:cNvSpPr>
          <p:nvPr>
            <p:ph type="ftr" sz="quarter" idx="11"/>
          </p:nvPr>
        </p:nvSpPr>
        <p:spPr/>
        <p:txBody>
          <a:bodyPr/>
          <a:lstStyle/>
          <a:p>
            <a:r>
              <a:rPr lang="en-IN"/>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175309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4C39E7-B894-437B-8BC2-870DB2ED1B88}" type="datetime1">
              <a:rPr lang="en-IN" smtClean="0"/>
              <a:t>17-03-2023</a:t>
            </a:fld>
            <a:endParaRPr lang="en-IN"/>
          </a:p>
        </p:txBody>
      </p:sp>
      <p:sp>
        <p:nvSpPr>
          <p:cNvPr id="5" name="Footer Placeholder 4"/>
          <p:cNvSpPr>
            <a:spLocks noGrp="1"/>
          </p:cNvSpPr>
          <p:nvPr>
            <p:ph type="ftr" sz="quarter" idx="11"/>
          </p:nvPr>
        </p:nvSpPr>
        <p:spPr/>
        <p:txBody>
          <a:bodyPr/>
          <a:lstStyle/>
          <a:p>
            <a:r>
              <a:rPr lang="en-IN"/>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a:t>
            </a:fld>
            <a:endParaRPr lang="en-IN"/>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827424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DF5EC52-C720-4000-A582-47A37DCA43AA}" type="datetime1">
              <a:rPr lang="en-IN" smtClean="0"/>
              <a:t>17-03-2023</a:t>
            </a:fld>
            <a:endParaRPr lang="en-IN"/>
          </a:p>
        </p:txBody>
      </p:sp>
      <p:sp>
        <p:nvSpPr>
          <p:cNvPr id="6" name="Footer Placeholder 5"/>
          <p:cNvSpPr>
            <a:spLocks noGrp="1"/>
          </p:cNvSpPr>
          <p:nvPr>
            <p:ph type="ftr" sz="quarter" idx="11"/>
          </p:nvPr>
        </p:nvSpPr>
        <p:spPr/>
        <p:txBody>
          <a:bodyPr/>
          <a:lstStyle/>
          <a:p>
            <a:r>
              <a:rPr lang="en-IN"/>
              <a:t>Project Name</a:t>
            </a:r>
          </a:p>
        </p:txBody>
      </p:sp>
      <p:sp>
        <p:nvSpPr>
          <p:cNvPr id="7" name="Slide Number Placeholder 6"/>
          <p:cNvSpPr>
            <a:spLocks noGrp="1"/>
          </p:cNvSpPr>
          <p:nvPr>
            <p:ph type="sldNum" sz="quarter" idx="12"/>
          </p:nvPr>
        </p:nvSpPr>
        <p:spPr/>
        <p:txBody>
          <a:bodyPr/>
          <a:lstStyle/>
          <a:p>
            <a:fld id="{1DEB9025-8623-43DC-835C-CC7482BE7300}" type="slidenum">
              <a:rPr lang="en-IN" smtClean="0"/>
              <a:t>‹#›</a:t>
            </a:fld>
            <a:endParaRPr lang="en-IN"/>
          </a:p>
        </p:txBody>
      </p:sp>
      <p:sp>
        <p:nvSpPr>
          <p:cNvPr id="14" name="Rectangle 13"/>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429844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DCBBD27-F186-4941-B095-28418B72E876}" type="datetime1">
              <a:rPr lang="en-IN" smtClean="0"/>
              <a:t>17-03-2023</a:t>
            </a:fld>
            <a:endParaRPr lang="en-IN"/>
          </a:p>
        </p:txBody>
      </p:sp>
      <p:sp>
        <p:nvSpPr>
          <p:cNvPr id="8" name="Footer Placeholder 7"/>
          <p:cNvSpPr>
            <a:spLocks noGrp="1"/>
          </p:cNvSpPr>
          <p:nvPr>
            <p:ph type="ftr" sz="quarter" idx="11"/>
          </p:nvPr>
        </p:nvSpPr>
        <p:spPr/>
        <p:txBody>
          <a:bodyPr/>
          <a:lstStyle/>
          <a:p>
            <a:r>
              <a:rPr lang="en-IN"/>
              <a:t>Project Name</a:t>
            </a:r>
          </a:p>
        </p:txBody>
      </p:sp>
      <p:sp>
        <p:nvSpPr>
          <p:cNvPr id="9" name="Slide Number Placeholder 8"/>
          <p:cNvSpPr>
            <a:spLocks noGrp="1"/>
          </p:cNvSpPr>
          <p:nvPr>
            <p:ph type="sldNum" sz="quarter" idx="12"/>
          </p:nvPr>
        </p:nvSpPr>
        <p:spPr/>
        <p:txBody>
          <a:bodyPr/>
          <a:lstStyle/>
          <a:p>
            <a:fld id="{1DEB9025-8623-43DC-835C-CC7482BE7300}" type="slidenum">
              <a:rPr lang="en-IN" smtClean="0"/>
              <a:t>‹#›</a:t>
            </a:fld>
            <a:endParaRPr lang="en-IN"/>
          </a:p>
        </p:txBody>
      </p:sp>
      <p:sp>
        <p:nvSpPr>
          <p:cNvPr id="15" name="Rectangle 14"/>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28571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840DB68-5EB6-45CB-82F3-37E85B95C0AD}" type="datetime1">
              <a:rPr lang="en-IN" smtClean="0"/>
              <a:t>17-03-2023</a:t>
            </a:fld>
            <a:endParaRPr lang="en-IN"/>
          </a:p>
        </p:txBody>
      </p:sp>
      <p:sp>
        <p:nvSpPr>
          <p:cNvPr id="4" name="Footer Placeholder 3"/>
          <p:cNvSpPr>
            <a:spLocks noGrp="1"/>
          </p:cNvSpPr>
          <p:nvPr>
            <p:ph type="ftr" sz="quarter" idx="11"/>
          </p:nvPr>
        </p:nvSpPr>
        <p:spPr/>
        <p:txBody>
          <a:bodyPr/>
          <a:lstStyle/>
          <a:p>
            <a:r>
              <a:rPr lang="en-IN"/>
              <a:t>Project Name</a:t>
            </a:r>
          </a:p>
        </p:txBody>
      </p:sp>
      <p:sp>
        <p:nvSpPr>
          <p:cNvPr id="5" name="Slide Number Placeholder 4"/>
          <p:cNvSpPr>
            <a:spLocks noGrp="1"/>
          </p:cNvSpPr>
          <p:nvPr>
            <p:ph type="sldNum" sz="quarter" idx="12"/>
          </p:nvPr>
        </p:nvSpPr>
        <p:spPr/>
        <p:txBody>
          <a:bodyPr/>
          <a:lstStyle/>
          <a:p>
            <a:fld id="{1DEB9025-8623-43DC-835C-CC7482BE7300}" type="slidenum">
              <a:rPr lang="en-IN" smtClean="0"/>
              <a:t>‹#›</a:t>
            </a:fld>
            <a:endParaRPr lang="en-IN"/>
          </a:p>
        </p:txBody>
      </p:sp>
      <p:sp>
        <p:nvSpPr>
          <p:cNvPr id="11" name="Rectangle 10"/>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925241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C3D6F-9AA5-4546-BF28-226FCBFE08FF}" type="datetime1">
              <a:rPr lang="en-IN" smtClean="0"/>
              <a:t>17-03-2023</a:t>
            </a:fld>
            <a:endParaRPr lang="en-IN"/>
          </a:p>
        </p:txBody>
      </p:sp>
      <p:sp>
        <p:nvSpPr>
          <p:cNvPr id="3" name="Footer Placeholder 2"/>
          <p:cNvSpPr>
            <a:spLocks noGrp="1"/>
          </p:cNvSpPr>
          <p:nvPr>
            <p:ph type="ftr" sz="quarter" idx="11"/>
          </p:nvPr>
        </p:nvSpPr>
        <p:spPr/>
        <p:txBody>
          <a:bodyPr/>
          <a:lstStyle/>
          <a:p>
            <a:r>
              <a:rPr lang="en-IN"/>
              <a:t>Project Name</a:t>
            </a:r>
          </a:p>
        </p:txBody>
      </p:sp>
      <p:sp>
        <p:nvSpPr>
          <p:cNvPr id="4" name="Slide Number Placeholder 3"/>
          <p:cNvSpPr>
            <a:spLocks noGrp="1"/>
          </p:cNvSpPr>
          <p:nvPr>
            <p:ph type="sldNum" sz="quarter" idx="12"/>
          </p:nvPr>
        </p:nvSpPr>
        <p:spPr/>
        <p:txBody>
          <a:bodyPr/>
          <a:lstStyle/>
          <a:p>
            <a:fld id="{1DEB9025-8623-43DC-835C-CC7482BE7300}" type="slidenum">
              <a:rPr lang="en-IN" smtClean="0"/>
              <a:t>‹#›</a:t>
            </a:fld>
            <a:endParaRPr lang="en-IN"/>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99784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5B77F8-8600-4DD3-BF26-CA11CA162D17}" type="datetime1">
              <a:rPr lang="en-IN" smtClean="0"/>
              <a:t>17-03-2023</a:t>
            </a:fld>
            <a:endParaRPr lang="en-IN"/>
          </a:p>
        </p:txBody>
      </p:sp>
      <p:sp>
        <p:nvSpPr>
          <p:cNvPr id="6" name="Footer Placeholder 5"/>
          <p:cNvSpPr>
            <a:spLocks noGrp="1"/>
          </p:cNvSpPr>
          <p:nvPr>
            <p:ph type="ftr" sz="quarter" idx="11"/>
          </p:nvPr>
        </p:nvSpPr>
        <p:spPr/>
        <p:txBody>
          <a:bodyPr/>
          <a:lstStyle/>
          <a:p>
            <a:r>
              <a:rPr lang="en-IN"/>
              <a:t>Project Name</a:t>
            </a:r>
          </a:p>
        </p:txBody>
      </p:sp>
      <p:sp>
        <p:nvSpPr>
          <p:cNvPr id="7" name="Slide Number Placeholder 6"/>
          <p:cNvSpPr>
            <a:spLocks noGrp="1"/>
          </p:cNvSpPr>
          <p:nvPr>
            <p:ph type="sldNum" sz="quarter" idx="12"/>
          </p:nvPr>
        </p:nvSpPr>
        <p:spPr/>
        <p:txBody>
          <a:bodyPr/>
          <a:lstStyle/>
          <a:p>
            <a:fld id="{1DEB9025-8623-43DC-835C-CC7482BE7300}" type="slidenum">
              <a:rPr lang="en-IN" smtClean="0"/>
              <a:t>‹#›</a:t>
            </a:fld>
            <a:endParaRPr lang="en-IN"/>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15982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532BB8-FB68-4FD6-910E-036F28666962}" type="datetime1">
              <a:rPr lang="en-IN" smtClean="0"/>
              <a:t>17-03-2023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Project Name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EB9025-8623-43DC-835C-CC7482BE7300}" type="slidenum">
              <a:rPr lang="en-IN" smtClean="0"/>
              <a:t>‹#›</a:t>
            </a:fld>
            <a:endParaRPr lang="en-IN"/>
          </a:p>
        </p:txBody>
      </p:sp>
    </p:spTree>
    <p:extLst>
      <p:ext uri="{BB962C8B-B14F-4D97-AF65-F5344CB8AC3E}">
        <p14:creationId xmlns:p14="http://schemas.microsoft.com/office/powerpoint/2010/main" val="2224729349"/>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igi-global.com/gateway/article/full-text-pdf/294574" TargetMode="External"/><Relationship Id="rId2" Type="http://schemas.openxmlformats.org/officeDocument/2006/relationships/hyperlink" Target="https://www.hindawi.com/journals/edri/2014/589860/)" TargetMode="External"/><Relationship Id="rId1" Type="http://schemas.openxmlformats.org/officeDocument/2006/relationships/slideLayout" Target="../slideLayouts/slideLayout3.xml"/><Relationship Id="rId5" Type="http://schemas.openxmlformats.org/officeDocument/2006/relationships/hyperlink" Target="https://files.eric.ed.gov/fulltext/EJ985399.pdf" TargetMode="External"/><Relationship Id="rId4" Type="http://schemas.openxmlformats.org/officeDocument/2006/relationships/hyperlink" Target="https://www.frontiersin.org/articles/10.3389/fpsyg.2022.1028655/full#ref8"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800" dirty="0"/>
              <a:t> Discussion Forum for BIT</a:t>
            </a:r>
            <a:endParaRPr lang="en-IN" sz="4800" dirty="0"/>
          </a:p>
        </p:txBody>
      </p:sp>
      <p:sp>
        <p:nvSpPr>
          <p:cNvPr id="7" name="Title 1"/>
          <p:cNvSpPr txBox="1">
            <a:spLocks/>
          </p:cNvSpPr>
          <p:nvPr/>
        </p:nvSpPr>
        <p:spPr>
          <a:xfrm>
            <a:off x="858157" y="4515026"/>
            <a:ext cx="5949043" cy="207562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marL="742950" indent="-742950" algn="l">
              <a:lnSpc>
                <a:spcPct val="170000"/>
              </a:lnSpc>
              <a:buAutoNum type="arabicPeriod"/>
            </a:pPr>
            <a:r>
              <a:rPr lang="en-US" sz="2000" i="0" dirty="0" err="1"/>
              <a:t>Purva</a:t>
            </a:r>
            <a:r>
              <a:rPr lang="en-US" sz="2000" i="0" dirty="0"/>
              <a:t> </a:t>
            </a:r>
            <a:r>
              <a:rPr lang="en-US" sz="2000" i="0" dirty="0" err="1"/>
              <a:t>Dhopade</a:t>
            </a:r>
            <a:r>
              <a:rPr lang="en-US" sz="2000" i="0" dirty="0"/>
              <a:t> (2046491245034)</a:t>
            </a:r>
          </a:p>
          <a:p>
            <a:pPr marL="742950" indent="-742950" algn="l">
              <a:lnSpc>
                <a:spcPct val="170000"/>
              </a:lnSpc>
              <a:buAutoNum type="arabicPeriod"/>
            </a:pPr>
            <a:r>
              <a:rPr lang="en-US" sz="2000" i="0" dirty="0" err="1"/>
              <a:t>Ashwini</a:t>
            </a:r>
            <a:r>
              <a:rPr lang="en-US" sz="2000" i="0" dirty="0"/>
              <a:t> </a:t>
            </a:r>
            <a:r>
              <a:rPr lang="en-US" sz="2000" i="0" dirty="0" err="1"/>
              <a:t>Ukhalkar</a:t>
            </a:r>
            <a:r>
              <a:rPr lang="en-US" sz="2000" i="0" dirty="0"/>
              <a:t> (2046491245008)</a:t>
            </a:r>
          </a:p>
          <a:p>
            <a:pPr marL="742950" indent="-742950" algn="l">
              <a:lnSpc>
                <a:spcPct val="170000"/>
              </a:lnSpc>
              <a:buAutoNum type="arabicPeriod"/>
            </a:pPr>
            <a:r>
              <a:rPr lang="en-US" sz="2000" i="0" dirty="0" err="1"/>
              <a:t>Shreya</a:t>
            </a:r>
            <a:r>
              <a:rPr lang="en-US" sz="2000" i="0" dirty="0"/>
              <a:t> </a:t>
            </a:r>
            <a:r>
              <a:rPr lang="en-US" sz="2000" i="0" dirty="0" err="1"/>
              <a:t>Chinchmalatpure</a:t>
            </a:r>
            <a:r>
              <a:rPr lang="en-US" sz="2000" i="0" dirty="0"/>
              <a:t>(2046491245048)</a:t>
            </a:r>
          </a:p>
        </p:txBody>
      </p:sp>
      <p:sp>
        <p:nvSpPr>
          <p:cNvPr id="8" name="Title 1"/>
          <p:cNvSpPr txBox="1">
            <a:spLocks/>
          </p:cNvSpPr>
          <p:nvPr/>
        </p:nvSpPr>
        <p:spPr>
          <a:xfrm>
            <a:off x="6835775" y="4743077"/>
            <a:ext cx="4876800" cy="150522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algn="l">
              <a:lnSpc>
                <a:spcPct val="100000"/>
              </a:lnSpc>
            </a:pPr>
            <a:r>
              <a:rPr lang="en-US" sz="2400" i="0" baseline="0" dirty="0"/>
              <a:t>Mrs. </a:t>
            </a:r>
            <a:r>
              <a:rPr lang="en-US" sz="2400" i="0" baseline="0" dirty="0" err="1"/>
              <a:t>Urvashi</a:t>
            </a:r>
            <a:r>
              <a:rPr lang="en-US" sz="2400" i="0" baseline="0" dirty="0"/>
              <a:t> </a:t>
            </a:r>
            <a:r>
              <a:rPr lang="en-US" sz="2400" i="0" baseline="0" dirty="0" err="1"/>
              <a:t>Pote</a:t>
            </a:r>
            <a:endParaRPr lang="en-US" sz="2400" i="0" baseline="0" dirty="0"/>
          </a:p>
          <a:p>
            <a:pPr algn="l">
              <a:lnSpc>
                <a:spcPct val="100000"/>
              </a:lnSpc>
            </a:pPr>
            <a:r>
              <a:rPr lang="en-US" sz="2400" i="0" dirty="0" err="1"/>
              <a:t>Assisstant</a:t>
            </a:r>
            <a:r>
              <a:rPr lang="en-US" sz="2400" i="0" dirty="0"/>
              <a:t> Professor</a:t>
            </a:r>
          </a:p>
        </p:txBody>
      </p:sp>
    </p:spTree>
    <p:extLst>
      <p:ext uri="{BB962C8B-B14F-4D97-AF65-F5344CB8AC3E}">
        <p14:creationId xmlns:p14="http://schemas.microsoft.com/office/powerpoint/2010/main" val="2221710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55"/>
            <a:ext cx="11204812" cy="885371"/>
          </a:xfrm>
        </p:spPr>
        <p:txBody>
          <a:bodyPr>
            <a:normAutofit/>
          </a:bodyPr>
          <a:lstStyle/>
          <a:p>
            <a:r>
              <a:rPr lang="en-IN" dirty="0"/>
              <a:t>6. Snapshots of Projects</a:t>
            </a:r>
          </a:p>
        </p:txBody>
      </p:sp>
      <p:sp>
        <p:nvSpPr>
          <p:cNvPr id="6" name="Slide Number Placeholder 5"/>
          <p:cNvSpPr>
            <a:spLocks noGrp="1"/>
          </p:cNvSpPr>
          <p:nvPr>
            <p:ph type="sldNum" sz="quarter" idx="12"/>
          </p:nvPr>
        </p:nvSpPr>
        <p:spPr/>
        <p:txBody>
          <a:bodyPr/>
          <a:lstStyle/>
          <a:p>
            <a:fld id="{1DEB9025-8623-43DC-835C-CC7482BE7300}" type="slidenum">
              <a:rPr lang="en-IN" smtClean="0"/>
              <a:t>10</a:t>
            </a:fld>
            <a:endParaRPr lang="en-IN"/>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92360" y="1475660"/>
            <a:ext cx="4866793" cy="3460830"/>
          </a:xfrm>
          <a:prstGeom prst="rect">
            <a:avLst/>
          </a:prstGeom>
        </p:spPr>
      </p:pic>
      <p:sp>
        <p:nvSpPr>
          <p:cNvPr id="11" name="TextBox 10"/>
          <p:cNvSpPr txBox="1"/>
          <p:nvPr/>
        </p:nvSpPr>
        <p:spPr>
          <a:xfrm>
            <a:off x="7508240" y="5110480"/>
            <a:ext cx="1774075" cy="461665"/>
          </a:xfrm>
          <a:prstGeom prst="rect">
            <a:avLst/>
          </a:prstGeom>
          <a:noFill/>
        </p:spPr>
        <p:txBody>
          <a:bodyPr wrap="none" rtlCol="0">
            <a:spAutoFit/>
          </a:bodyPr>
          <a:lstStyle/>
          <a:p>
            <a:r>
              <a:rPr lang="en-GB" sz="2400" b="1" dirty="0"/>
              <a:t>Profile Page</a:t>
            </a:r>
          </a:p>
        </p:txBody>
      </p:sp>
      <p:sp>
        <p:nvSpPr>
          <p:cNvPr id="12" name="TextBox 11"/>
          <p:cNvSpPr txBox="1"/>
          <p:nvPr/>
        </p:nvSpPr>
        <p:spPr>
          <a:xfrm>
            <a:off x="2082800" y="5075535"/>
            <a:ext cx="2052320" cy="461665"/>
          </a:xfrm>
          <a:prstGeom prst="rect">
            <a:avLst/>
          </a:prstGeom>
          <a:noFill/>
        </p:spPr>
        <p:txBody>
          <a:bodyPr wrap="square" rtlCol="0">
            <a:spAutoFit/>
          </a:bodyPr>
          <a:lstStyle/>
          <a:p>
            <a:r>
              <a:rPr lang="en-GB" sz="2400" b="1" dirty="0"/>
              <a:t>Sign in Page</a:t>
            </a:r>
          </a:p>
        </p:txBody>
      </p:sp>
      <p:cxnSp>
        <p:nvCxnSpPr>
          <p:cNvPr id="14" name="Straight Connector 13"/>
          <p:cNvCxnSpPr/>
          <p:nvPr/>
        </p:nvCxnSpPr>
        <p:spPr>
          <a:xfrm>
            <a:off x="5974080" y="1456610"/>
            <a:ext cx="2161" cy="346083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5992360" y="4919980"/>
            <a:ext cx="4866793"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10840873" y="1459150"/>
            <a:ext cx="2161" cy="346083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5992360" y="1456610"/>
            <a:ext cx="4866793" cy="0"/>
          </a:xfrm>
          <a:prstGeom prst="line">
            <a:avLst/>
          </a:prstGeom>
        </p:spPr>
        <p:style>
          <a:lnRef idx="1">
            <a:schemeClr val="dk1"/>
          </a:lnRef>
          <a:fillRef idx="0">
            <a:schemeClr val="dk1"/>
          </a:fillRef>
          <a:effectRef idx="0">
            <a:schemeClr val="dk1"/>
          </a:effectRef>
          <a:fontRef idx="minor">
            <a:schemeClr val="tx1"/>
          </a:fontRef>
        </p:style>
      </p:cxn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021" y="1260748"/>
            <a:ext cx="5413686" cy="3849732"/>
          </a:xfrm>
          <a:prstGeom prst="rect">
            <a:avLst/>
          </a:prstGeom>
        </p:spPr>
      </p:pic>
    </p:spTree>
    <p:extLst>
      <p:ext uri="{BB962C8B-B14F-4D97-AF65-F5344CB8AC3E}">
        <p14:creationId xmlns:p14="http://schemas.microsoft.com/office/powerpoint/2010/main" val="3555456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55"/>
            <a:ext cx="11204812" cy="885371"/>
          </a:xfrm>
        </p:spPr>
        <p:txBody>
          <a:bodyPr>
            <a:normAutofit/>
          </a:bodyPr>
          <a:lstStyle/>
          <a:p>
            <a:r>
              <a:rPr lang="en-IN" dirty="0"/>
              <a:t>6. Snapshots of Projects</a:t>
            </a:r>
          </a:p>
        </p:txBody>
      </p:sp>
      <p:sp>
        <p:nvSpPr>
          <p:cNvPr id="6" name="Slide Number Placeholder 5"/>
          <p:cNvSpPr>
            <a:spLocks noGrp="1"/>
          </p:cNvSpPr>
          <p:nvPr>
            <p:ph type="sldNum" sz="quarter" idx="12"/>
          </p:nvPr>
        </p:nvSpPr>
        <p:spPr/>
        <p:txBody>
          <a:bodyPr/>
          <a:lstStyle/>
          <a:p>
            <a:fld id="{1DEB9025-8623-43DC-835C-CC7482BE7300}" type="slidenum">
              <a:rPr lang="en-IN" smtClean="0"/>
              <a:t>11</a:t>
            </a:fld>
            <a:endParaRPr lang="en-IN"/>
          </a:p>
        </p:txBody>
      </p:sp>
      <p:sp>
        <p:nvSpPr>
          <p:cNvPr id="8" name="TextBox 7"/>
          <p:cNvSpPr txBox="1"/>
          <p:nvPr/>
        </p:nvSpPr>
        <p:spPr>
          <a:xfrm>
            <a:off x="4744720" y="5709920"/>
            <a:ext cx="1883785" cy="523220"/>
          </a:xfrm>
          <a:prstGeom prst="rect">
            <a:avLst/>
          </a:prstGeom>
          <a:noFill/>
        </p:spPr>
        <p:txBody>
          <a:bodyPr wrap="none" rtlCol="0">
            <a:spAutoFit/>
          </a:bodyPr>
          <a:lstStyle/>
          <a:p>
            <a:r>
              <a:rPr lang="en-GB" sz="2800" b="1" dirty="0"/>
              <a:t>Front Page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58047" y="1327777"/>
            <a:ext cx="5580673" cy="3968479"/>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926" y="1324776"/>
            <a:ext cx="5535112" cy="3866349"/>
          </a:xfrm>
          <a:prstGeom prst="rect">
            <a:avLst/>
          </a:prstGeom>
        </p:spPr>
      </p:pic>
      <p:cxnSp>
        <p:nvCxnSpPr>
          <p:cNvPr id="11" name="Straight Connector 10"/>
          <p:cNvCxnSpPr/>
          <p:nvPr/>
        </p:nvCxnSpPr>
        <p:spPr>
          <a:xfrm>
            <a:off x="6206193" y="1344037"/>
            <a:ext cx="0" cy="385985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5834352" y="1318252"/>
            <a:ext cx="2161" cy="38924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11772045" y="1315252"/>
            <a:ext cx="0" cy="393608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299240" y="1315252"/>
            <a:ext cx="0" cy="389544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301401" y="5210692"/>
            <a:ext cx="5532951"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6177618" y="5251332"/>
            <a:ext cx="5594427" cy="35399"/>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301401" y="1311534"/>
            <a:ext cx="5532951"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6208098" y="1327024"/>
            <a:ext cx="553295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546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7. Technologies Used</a:t>
            </a:r>
          </a:p>
        </p:txBody>
      </p:sp>
      <p:sp>
        <p:nvSpPr>
          <p:cNvPr id="6" name="Slide Number Placeholder 5"/>
          <p:cNvSpPr>
            <a:spLocks noGrp="1"/>
          </p:cNvSpPr>
          <p:nvPr>
            <p:ph type="sldNum" sz="quarter" idx="12"/>
          </p:nvPr>
        </p:nvSpPr>
        <p:spPr/>
        <p:txBody>
          <a:bodyPr/>
          <a:lstStyle/>
          <a:p>
            <a:fld id="{1DEB9025-8623-43DC-835C-CC7482BE7300}" type="slidenum">
              <a:rPr lang="en-IN" smtClean="0"/>
              <a:t>12</a:t>
            </a:fld>
            <a:endParaRPr lang="en-IN"/>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6" y="1734194"/>
            <a:ext cx="8191500" cy="3818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3434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9. Conclusion</a:t>
            </a:r>
          </a:p>
        </p:txBody>
      </p:sp>
      <p:sp>
        <p:nvSpPr>
          <p:cNvPr id="3" name="Content Placeholder 2"/>
          <p:cNvSpPr>
            <a:spLocks noGrp="1"/>
          </p:cNvSpPr>
          <p:nvPr>
            <p:ph idx="1"/>
          </p:nvPr>
        </p:nvSpPr>
        <p:spPr>
          <a:xfrm>
            <a:off x="571500" y="1501774"/>
            <a:ext cx="10515600" cy="5203825"/>
          </a:xfrm>
        </p:spPr>
        <p:txBody>
          <a:bodyPr>
            <a:normAutofit fontScale="85000" lnSpcReduction="20000"/>
          </a:bodyPr>
          <a:lstStyle/>
          <a:p>
            <a:pPr>
              <a:lnSpc>
                <a:spcPct val="110000"/>
              </a:lnSpc>
            </a:pPr>
            <a:r>
              <a:rPr lang="en-GB" dirty="0">
                <a:cs typeface="Arial" panose="020B0604020202020204" pitchFamily="34" charset="0"/>
              </a:rPr>
              <a:t>The Discussion Forum for BIT will ultimately help students to resolve their queries, also having the facility to directly ask questions to their faculties and peers.</a:t>
            </a:r>
          </a:p>
          <a:p>
            <a:pPr>
              <a:lnSpc>
                <a:spcPct val="110000"/>
              </a:lnSpc>
            </a:pPr>
            <a:r>
              <a:rPr lang="en-GB" dirty="0">
                <a:cs typeface="Arial" panose="020B0604020202020204" pitchFamily="34" charset="0"/>
              </a:rPr>
              <a:t>Group discussion forums are a great way for peer to peer communication, exchange ideas, and learning from one another. They can also be used to facilitate debates and discussions, allowing people to think critically and share their perspectives. Moderator(faculties) also help in ensuring that conversations remain respectful and on-topic.</a:t>
            </a:r>
          </a:p>
          <a:p>
            <a:pPr>
              <a:lnSpc>
                <a:spcPct val="110000"/>
              </a:lnSpc>
            </a:pPr>
            <a:r>
              <a:rPr lang="en-GB" dirty="0">
                <a:cs typeface="Arial" panose="020B0604020202020204" pitchFamily="34" charset="0"/>
              </a:rPr>
              <a:t>Group discussion forums play a crucial role in fostering open communication and meaningful exchanges of ideas. Whether in person or online, group discussion forums have the potential to make a positive impact on individuals and communities alike.</a:t>
            </a:r>
          </a:p>
          <a:p>
            <a:pPr marL="0" indent="0">
              <a:lnSpc>
                <a:spcPct val="110000"/>
              </a:lnSpc>
              <a:buNone/>
            </a:pPr>
            <a:br>
              <a:rPr lang="en-GB" dirty="0">
                <a:latin typeface="Bell MT" panose="02020503060305020303" pitchFamily="18" charset="0"/>
                <a:cs typeface="Arial" panose="020B0604020202020204" pitchFamily="34" charset="0"/>
              </a:rPr>
            </a:br>
            <a:endParaRPr lang="en-IN" dirty="0">
              <a:latin typeface="Bell MT" panose="02020503060305020303" pitchFamily="18"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1DEB9025-8623-43DC-835C-CC7482BE7300}" type="slidenum">
              <a:rPr lang="en-IN" smtClean="0"/>
              <a:t>13</a:t>
            </a:fld>
            <a:endParaRPr lang="en-IN"/>
          </a:p>
        </p:txBody>
      </p:sp>
    </p:spTree>
    <p:extLst>
      <p:ext uri="{BB962C8B-B14F-4D97-AF65-F5344CB8AC3E}">
        <p14:creationId xmlns:p14="http://schemas.microsoft.com/office/powerpoint/2010/main" val="2837188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85371"/>
          </a:xfrm>
        </p:spPr>
        <p:txBody>
          <a:bodyPr/>
          <a:lstStyle/>
          <a:p>
            <a:r>
              <a:rPr lang="en-IN" dirty="0"/>
              <a:t>10. References</a:t>
            </a:r>
          </a:p>
        </p:txBody>
      </p:sp>
      <p:sp>
        <p:nvSpPr>
          <p:cNvPr id="3" name="Content Placeholder 2"/>
          <p:cNvSpPr>
            <a:spLocks noGrp="1"/>
          </p:cNvSpPr>
          <p:nvPr>
            <p:ph idx="1"/>
          </p:nvPr>
        </p:nvSpPr>
        <p:spPr>
          <a:xfrm>
            <a:off x="647131" y="1170531"/>
            <a:ext cx="10980762" cy="5496351"/>
          </a:xfrm>
        </p:spPr>
        <p:txBody>
          <a:bodyPr>
            <a:normAutofit/>
          </a:bodyPr>
          <a:lstStyle/>
          <a:p>
            <a:r>
              <a:rPr lang="en-GB" sz="2000" b="1" dirty="0"/>
              <a:t>Effectiveness of Using Online Discussion Forum</a:t>
            </a:r>
          </a:p>
          <a:p>
            <a:pPr marL="0" indent="0">
              <a:buNone/>
            </a:pPr>
            <a:r>
              <a:rPr lang="en-GB" sz="1800" b="1" dirty="0"/>
              <a:t>     (</a:t>
            </a:r>
            <a:r>
              <a:rPr lang="en-GB" sz="1800" b="1" u="sng" dirty="0">
                <a:hlinkClick r:id="rId2"/>
              </a:rPr>
              <a:t>https://www.hindawi.com/journals/edri/2014/589860/)</a:t>
            </a:r>
            <a:endParaRPr lang="en-GB" sz="1800" b="1" u="sng" dirty="0"/>
          </a:p>
          <a:p>
            <a:pPr marL="0" indent="0">
              <a:buNone/>
            </a:pPr>
            <a:endParaRPr lang="en-GB" sz="1800" b="1" u="sng" dirty="0"/>
          </a:p>
          <a:p>
            <a:r>
              <a:rPr lang="en-GB" sz="2000" b="1" dirty="0"/>
              <a:t>A Design-Based Study for Development of a Model for a Successful Online Discussion Forum</a:t>
            </a:r>
            <a:endParaRPr lang="en-GB" sz="2000" dirty="0"/>
          </a:p>
          <a:p>
            <a:pPr marL="0" indent="0">
              <a:buNone/>
            </a:pPr>
            <a:r>
              <a:rPr lang="en-GB" sz="1800" b="1" dirty="0"/>
              <a:t>    (</a:t>
            </a:r>
            <a:r>
              <a:rPr lang="en-GB" sz="1800" b="1" u="sng" dirty="0">
                <a:hlinkClick r:id="rId3"/>
              </a:rPr>
              <a:t>https://www.igi-global.com/gateway/article/full-text-pdf/294574</a:t>
            </a:r>
            <a:r>
              <a:rPr lang="en-GB" sz="1800" b="1" dirty="0"/>
              <a:t>)</a:t>
            </a:r>
          </a:p>
          <a:p>
            <a:pPr marL="0" indent="0">
              <a:buNone/>
            </a:pPr>
            <a:endParaRPr lang="en-GB" sz="1800" dirty="0"/>
          </a:p>
          <a:p>
            <a:r>
              <a:rPr lang="en-GB" sz="2000" b="1" dirty="0"/>
              <a:t>Promoting college students’ systems thinking in asynchronous discussions: Encouraging students initiating questions</a:t>
            </a:r>
          </a:p>
          <a:p>
            <a:pPr marL="0" indent="0">
              <a:buNone/>
            </a:pPr>
            <a:r>
              <a:rPr lang="en-GB" sz="2400" b="1" dirty="0"/>
              <a:t>   </a:t>
            </a:r>
            <a:r>
              <a:rPr lang="en-GB" sz="1800" b="1" dirty="0"/>
              <a:t>(</a:t>
            </a:r>
            <a:r>
              <a:rPr lang="en-GB" sz="1800" b="1" u="sng" dirty="0">
                <a:hlinkClick r:id="rId4"/>
              </a:rPr>
              <a:t>https://www.frontiersin.org/articles/10.3389/fpsyg.2022.1028655/full#ref8</a:t>
            </a:r>
            <a:r>
              <a:rPr lang="en-GB" sz="1800" b="1" dirty="0"/>
              <a:t>)</a:t>
            </a:r>
          </a:p>
          <a:p>
            <a:pPr marL="0" indent="0">
              <a:buNone/>
            </a:pPr>
            <a:endParaRPr lang="en-GB" sz="1800" b="1" dirty="0"/>
          </a:p>
          <a:p>
            <a:r>
              <a:rPr lang="en-GB" sz="2000" b="1" dirty="0"/>
              <a:t>Outcomes of Chat and Discussion Board Use in Online Learning: A Research Synthesis </a:t>
            </a:r>
            <a:endParaRPr lang="en-GB" sz="2000" dirty="0"/>
          </a:p>
          <a:p>
            <a:pPr marL="0" indent="0">
              <a:buNone/>
            </a:pPr>
            <a:r>
              <a:rPr lang="en-GB" sz="1800" b="1" dirty="0"/>
              <a:t>    (</a:t>
            </a:r>
            <a:r>
              <a:rPr lang="en-GB" sz="1800" b="1" u="sng" dirty="0">
                <a:hlinkClick r:id="rId5"/>
              </a:rPr>
              <a:t>https://files.eric.ed.gov/fulltext/EJ985399.pdf</a:t>
            </a:r>
            <a:r>
              <a:rPr lang="en-GB" sz="1800" b="1" dirty="0"/>
              <a:t>)</a:t>
            </a:r>
            <a:br>
              <a:rPr lang="en-GB" sz="1800" dirty="0"/>
            </a:br>
            <a:endParaRPr lang="en-GB" sz="1800" b="1" u="sng" dirty="0"/>
          </a:p>
          <a:p>
            <a:pPr marL="0" indent="0">
              <a:buNone/>
            </a:pPr>
            <a:endParaRPr lang="en-IN" sz="1800" dirty="0"/>
          </a:p>
        </p:txBody>
      </p:sp>
      <p:sp>
        <p:nvSpPr>
          <p:cNvPr id="6" name="Slide Number Placeholder 5"/>
          <p:cNvSpPr>
            <a:spLocks noGrp="1"/>
          </p:cNvSpPr>
          <p:nvPr>
            <p:ph type="sldNum" sz="quarter" idx="12"/>
          </p:nvPr>
        </p:nvSpPr>
        <p:spPr/>
        <p:txBody>
          <a:bodyPr/>
          <a:lstStyle/>
          <a:p>
            <a:fld id="{1DEB9025-8623-43DC-835C-CC7482BE7300}" type="slidenum">
              <a:rPr lang="en-IN" smtClean="0"/>
              <a:t>14</a:t>
            </a:fld>
            <a:endParaRPr lang="en-IN"/>
          </a:p>
        </p:txBody>
      </p:sp>
    </p:spTree>
    <p:extLst>
      <p:ext uri="{BB962C8B-B14F-4D97-AF65-F5344CB8AC3E}">
        <p14:creationId xmlns:p14="http://schemas.microsoft.com/office/powerpoint/2010/main" val="3672887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1172709"/>
            <a:ext cx="10515600" cy="2852737"/>
          </a:xfrm>
        </p:spPr>
        <p:txBody>
          <a:bodyPr>
            <a:normAutofit/>
          </a:bodyPr>
          <a:lstStyle/>
          <a:p>
            <a:pPr algn="ctr"/>
            <a:r>
              <a:rPr lang="en-IN" sz="11500" dirty="0"/>
              <a:t>Thank You. </a:t>
            </a:r>
          </a:p>
        </p:txBody>
      </p:sp>
      <p:sp>
        <p:nvSpPr>
          <p:cNvPr id="6" name="Slide Number Placeholder 5"/>
          <p:cNvSpPr>
            <a:spLocks noGrp="1"/>
          </p:cNvSpPr>
          <p:nvPr>
            <p:ph type="sldNum" sz="quarter" idx="12"/>
          </p:nvPr>
        </p:nvSpPr>
        <p:spPr/>
        <p:txBody>
          <a:bodyPr/>
          <a:lstStyle/>
          <a:p>
            <a:fld id="{1DEB9025-8623-43DC-835C-CC7482BE7300}" type="slidenum">
              <a:rPr lang="en-IN" smtClean="0"/>
              <a:t>15</a:t>
            </a:fld>
            <a:endParaRPr lang="en-IN"/>
          </a:p>
        </p:txBody>
      </p:sp>
    </p:spTree>
    <p:extLst>
      <p:ext uri="{BB962C8B-B14F-4D97-AF65-F5344CB8AC3E}">
        <p14:creationId xmlns:p14="http://schemas.microsoft.com/office/powerpoint/2010/main" val="833319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IN" dirty="0"/>
              <a:t>1. Introduction	</a:t>
            </a:r>
          </a:p>
        </p:txBody>
      </p:sp>
      <p:sp>
        <p:nvSpPr>
          <p:cNvPr id="10" name="Content Placeholder 9"/>
          <p:cNvSpPr>
            <a:spLocks noGrp="1"/>
          </p:cNvSpPr>
          <p:nvPr>
            <p:ph idx="1"/>
          </p:nvPr>
        </p:nvSpPr>
        <p:spPr>
          <a:xfrm>
            <a:off x="780415" y="1159085"/>
            <a:ext cx="10515600" cy="5010893"/>
          </a:xfrm>
        </p:spPr>
        <p:txBody>
          <a:bodyPr>
            <a:noAutofit/>
          </a:bodyPr>
          <a:lstStyle/>
          <a:p>
            <a:r>
              <a:rPr lang="en-GB" sz="2400" dirty="0"/>
              <a:t>A discussion forum is a web-based application which provides a medium to share knowledge about what you’ve learned from your own studies and experiences. </a:t>
            </a:r>
          </a:p>
          <a:p>
            <a:pPr marL="0" indent="0">
              <a:buNone/>
            </a:pPr>
            <a:endParaRPr lang="en-GB" sz="2400" dirty="0"/>
          </a:p>
          <a:p>
            <a:r>
              <a:rPr lang="en-GB" sz="2400" dirty="0"/>
              <a:t>It allows users to share their thoughts and opinions, ask questions, and gain insights from other members of the forum. It is a great way for people to connect and learn from one another. </a:t>
            </a:r>
          </a:p>
          <a:p>
            <a:pPr marL="0" indent="0">
              <a:buNone/>
            </a:pPr>
            <a:endParaRPr lang="en-GB" sz="2400" dirty="0"/>
          </a:p>
          <a:p>
            <a:r>
              <a:rPr lang="en-GB" sz="2400" dirty="0"/>
              <a:t>Online forums can be used for many purposes, such as helping students to review material before an exam, engaging students in discussion .</a:t>
            </a:r>
          </a:p>
          <a:p>
            <a:pPr marL="0" indent="0">
              <a:buNone/>
            </a:pPr>
            <a:endParaRPr lang="en-GB" sz="2400" dirty="0"/>
          </a:p>
          <a:p>
            <a:r>
              <a:rPr lang="en-US" sz="2400" dirty="0"/>
              <a:t>Group discussion forums are often used in educational settings, as they can be a great way for students to interact and collaborate. They can also be used to facilitate debates and discussions. It is a great way for people to connect and learn from one another.</a:t>
            </a:r>
            <a:endParaRPr lang="en-GB" sz="2400" dirty="0"/>
          </a:p>
          <a:p>
            <a:pPr marL="0" indent="0" rtl="0">
              <a:spcBef>
                <a:spcPts val="0"/>
              </a:spcBef>
              <a:spcAft>
                <a:spcPts val="0"/>
              </a:spcAft>
              <a:buNone/>
            </a:pPr>
            <a:br>
              <a:rPr lang="en-GB" sz="2400" dirty="0"/>
            </a:br>
            <a:br>
              <a:rPr lang="en-GB" sz="2200" dirty="0"/>
            </a:br>
            <a:endParaRPr lang="en-IN" sz="2200" dirty="0"/>
          </a:p>
        </p:txBody>
      </p:sp>
      <p:sp>
        <p:nvSpPr>
          <p:cNvPr id="8" name="Slide Number Placeholder 7"/>
          <p:cNvSpPr>
            <a:spLocks noGrp="1"/>
          </p:cNvSpPr>
          <p:nvPr>
            <p:ph type="sldNum" sz="quarter" idx="12"/>
          </p:nvPr>
        </p:nvSpPr>
        <p:spPr/>
        <p:txBody>
          <a:bodyPr/>
          <a:lstStyle/>
          <a:p>
            <a:fld id="{1DEB9025-8623-43DC-835C-CC7482BE7300}" type="slidenum">
              <a:rPr lang="en-IN" smtClean="0"/>
              <a:t>2</a:t>
            </a:fld>
            <a:endParaRPr lang="en-IN"/>
          </a:p>
        </p:txBody>
      </p:sp>
    </p:spTree>
    <p:extLst>
      <p:ext uri="{BB962C8B-B14F-4D97-AF65-F5344CB8AC3E}">
        <p14:creationId xmlns:p14="http://schemas.microsoft.com/office/powerpoint/2010/main" val="1223745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Objectives  &amp; Scope of Project</a:t>
            </a:r>
          </a:p>
        </p:txBody>
      </p:sp>
      <p:sp>
        <p:nvSpPr>
          <p:cNvPr id="3" name="Content Placeholder 2"/>
          <p:cNvSpPr>
            <a:spLocks noGrp="1"/>
          </p:cNvSpPr>
          <p:nvPr>
            <p:ph idx="1"/>
          </p:nvPr>
        </p:nvSpPr>
        <p:spPr>
          <a:xfrm>
            <a:off x="487681" y="1432559"/>
            <a:ext cx="11066144" cy="4673601"/>
          </a:xfrm>
        </p:spPr>
        <p:txBody>
          <a:bodyPr>
            <a:normAutofit/>
          </a:bodyPr>
          <a:lstStyle/>
          <a:p>
            <a:pPr fontAlgn="base"/>
            <a:r>
              <a:rPr lang="en-GB" sz="2400" dirty="0"/>
              <a:t>Discussion Forum for BIT enables you to create an open and collaborative environment where members can exchange ideas and learn from each  other.</a:t>
            </a:r>
          </a:p>
          <a:p>
            <a:pPr fontAlgn="base"/>
            <a:r>
              <a:rPr lang="en-GB" sz="2400" dirty="0"/>
              <a:t>Three different stakeholders Admin, Faculties and students each of whom would play different roles while interacting with the system. </a:t>
            </a:r>
          </a:p>
          <a:p>
            <a:pPr algn="just">
              <a:lnSpc>
                <a:spcPct val="100000"/>
              </a:lnSpc>
            </a:pPr>
            <a:r>
              <a:rPr lang="en-GB" sz="2400" dirty="0"/>
              <a:t>Discussion Forum provides a space for members to share resources, such as links to articles, videos, and other materials.</a:t>
            </a:r>
          </a:p>
          <a:p>
            <a:pPr algn="just">
              <a:lnSpc>
                <a:spcPct val="100000"/>
              </a:lnSpc>
            </a:pPr>
            <a:r>
              <a:rPr lang="en-GB" sz="2400" dirty="0"/>
              <a:t>All the stakeholders will have the facility to ask questions on the forum and get the desired response.</a:t>
            </a:r>
          </a:p>
          <a:p>
            <a:pPr algn="just">
              <a:lnSpc>
                <a:spcPct val="100000"/>
              </a:lnSpc>
            </a:pPr>
            <a:r>
              <a:rPr lang="en-GB" sz="2400" dirty="0"/>
              <a:t>The user can also find previously answered questions with the help of tags.</a:t>
            </a:r>
          </a:p>
          <a:p>
            <a:pPr algn="just">
              <a:lnSpc>
                <a:spcPct val="100000"/>
              </a:lnSpc>
            </a:pPr>
            <a:r>
              <a:rPr lang="en-GB" sz="2400" dirty="0"/>
              <a:t>Weekly Blogs, Activities or events will be posted by admin and moderator  for  guiding students.</a:t>
            </a:r>
          </a:p>
          <a:p>
            <a:pPr algn="just">
              <a:lnSpc>
                <a:spcPct val="100000"/>
              </a:lnSpc>
            </a:pPr>
            <a:endParaRPr lang="en-GB" sz="2400" dirty="0"/>
          </a:p>
          <a:p>
            <a:pPr marL="0" indent="0" algn="just">
              <a:lnSpc>
                <a:spcPct val="100000"/>
              </a:lnSpc>
              <a:buNone/>
            </a:pPr>
            <a:endParaRPr lang="en-GB" sz="2400" dirty="0"/>
          </a:p>
          <a:p>
            <a:pPr algn="just">
              <a:lnSpc>
                <a:spcPct val="100000"/>
              </a:lnSpc>
            </a:pPr>
            <a:endParaRPr lang="en-GB" sz="2400" dirty="0"/>
          </a:p>
          <a:p>
            <a:pPr algn="just">
              <a:lnSpc>
                <a:spcPct val="100000"/>
              </a:lnSpc>
            </a:pPr>
            <a:endParaRPr lang="en-IN" sz="2400" dirty="0"/>
          </a:p>
        </p:txBody>
      </p:sp>
      <p:sp>
        <p:nvSpPr>
          <p:cNvPr id="6" name="Slide Number Placeholder 5"/>
          <p:cNvSpPr>
            <a:spLocks noGrp="1"/>
          </p:cNvSpPr>
          <p:nvPr>
            <p:ph type="sldNum" sz="quarter" idx="12"/>
          </p:nvPr>
        </p:nvSpPr>
        <p:spPr/>
        <p:txBody>
          <a:bodyPr/>
          <a:lstStyle/>
          <a:p>
            <a:fld id="{1DEB9025-8623-43DC-835C-CC7482BE7300}" type="slidenum">
              <a:rPr lang="en-IN" smtClean="0"/>
              <a:t>3</a:t>
            </a:fld>
            <a:endParaRPr lang="en-IN" dirty="0"/>
          </a:p>
        </p:txBody>
      </p:sp>
    </p:spTree>
    <p:extLst>
      <p:ext uri="{BB962C8B-B14F-4D97-AF65-F5344CB8AC3E}">
        <p14:creationId xmlns:p14="http://schemas.microsoft.com/office/powerpoint/2010/main" val="4082437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Stakeholders</a:t>
            </a:r>
          </a:p>
        </p:txBody>
      </p:sp>
      <p:sp>
        <p:nvSpPr>
          <p:cNvPr id="6" name="Slide Number Placeholder 5"/>
          <p:cNvSpPr>
            <a:spLocks noGrp="1"/>
          </p:cNvSpPr>
          <p:nvPr>
            <p:ph type="sldNum" sz="quarter" idx="12"/>
          </p:nvPr>
        </p:nvSpPr>
        <p:spPr/>
        <p:txBody>
          <a:bodyPr/>
          <a:lstStyle/>
          <a:p>
            <a:fld id="{1DEB9025-8623-43DC-835C-CC7482BE7300}" type="slidenum">
              <a:rPr lang="en-IN" smtClean="0"/>
              <a:t>4</a:t>
            </a:fld>
            <a:endParaRPr lang="en-IN"/>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7606" y="2291782"/>
            <a:ext cx="2023044" cy="2023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descr="https://o.remove.bg/downloads/2220472c-1be3-4cca-af0f-4722f24f0aa1/image-removebg-previe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91550" y="2324217"/>
            <a:ext cx="2011801" cy="20118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181225" y="4438650"/>
            <a:ext cx="184731" cy="369332"/>
          </a:xfrm>
          <a:prstGeom prst="rect">
            <a:avLst/>
          </a:prstGeom>
          <a:noFill/>
        </p:spPr>
        <p:txBody>
          <a:bodyPr wrap="none" rtlCol="0">
            <a:spAutoFit/>
          </a:bodyPr>
          <a:lstStyle/>
          <a:p>
            <a:endParaRPr lang="en-GB" dirty="0"/>
          </a:p>
        </p:txBody>
      </p:sp>
      <p:sp>
        <p:nvSpPr>
          <p:cNvPr id="10" name="TextBox 9"/>
          <p:cNvSpPr txBox="1"/>
          <p:nvPr/>
        </p:nvSpPr>
        <p:spPr>
          <a:xfrm>
            <a:off x="1752600" y="4352955"/>
            <a:ext cx="990600" cy="400110"/>
          </a:xfrm>
          <a:prstGeom prst="rect">
            <a:avLst/>
          </a:prstGeom>
          <a:noFill/>
        </p:spPr>
        <p:txBody>
          <a:bodyPr wrap="square" rtlCol="0">
            <a:spAutoFit/>
          </a:bodyPr>
          <a:lstStyle/>
          <a:p>
            <a:r>
              <a:rPr lang="en-GB" sz="2000" b="1" dirty="0"/>
              <a:t>Admin</a:t>
            </a:r>
          </a:p>
        </p:txBody>
      </p:sp>
      <p:sp>
        <p:nvSpPr>
          <p:cNvPr id="11" name="TextBox 10"/>
          <p:cNvSpPr txBox="1"/>
          <p:nvPr/>
        </p:nvSpPr>
        <p:spPr>
          <a:xfrm>
            <a:off x="5543550" y="4352955"/>
            <a:ext cx="1038225" cy="400110"/>
          </a:xfrm>
          <a:prstGeom prst="rect">
            <a:avLst/>
          </a:prstGeom>
          <a:noFill/>
        </p:spPr>
        <p:txBody>
          <a:bodyPr wrap="square" rtlCol="0">
            <a:spAutoFit/>
          </a:bodyPr>
          <a:lstStyle/>
          <a:p>
            <a:r>
              <a:rPr lang="en-GB" sz="2000" b="1" dirty="0"/>
              <a:t>Faculty</a:t>
            </a:r>
          </a:p>
        </p:txBody>
      </p:sp>
      <p:sp>
        <p:nvSpPr>
          <p:cNvPr id="12" name="TextBox 11"/>
          <p:cNvSpPr txBox="1"/>
          <p:nvPr/>
        </p:nvSpPr>
        <p:spPr>
          <a:xfrm>
            <a:off x="8968741" y="4352955"/>
            <a:ext cx="1374140" cy="400110"/>
          </a:xfrm>
          <a:prstGeom prst="rect">
            <a:avLst/>
          </a:prstGeom>
          <a:noFill/>
        </p:spPr>
        <p:txBody>
          <a:bodyPr wrap="square" rtlCol="0">
            <a:spAutoFit/>
          </a:bodyPr>
          <a:lstStyle/>
          <a:p>
            <a:r>
              <a:rPr lang="en-GB" sz="2000" b="1" dirty="0"/>
              <a:t>Students</a:t>
            </a:r>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9848" y="2324218"/>
            <a:ext cx="1998316" cy="1990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1140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4. Literature Survey.</a:t>
            </a:r>
          </a:p>
        </p:txBody>
      </p:sp>
      <p:sp>
        <p:nvSpPr>
          <p:cNvPr id="3" name="Content Placeholder 2"/>
          <p:cNvSpPr>
            <a:spLocks noGrp="1"/>
          </p:cNvSpPr>
          <p:nvPr>
            <p:ph idx="1"/>
          </p:nvPr>
        </p:nvSpPr>
        <p:spPr>
          <a:xfrm>
            <a:off x="854978" y="1258348"/>
            <a:ext cx="10515600" cy="4599833"/>
          </a:xfrm>
        </p:spPr>
        <p:txBody>
          <a:bodyPr>
            <a:noAutofit/>
          </a:bodyPr>
          <a:lstStyle/>
          <a:p>
            <a:r>
              <a:rPr lang="en-GB" sz="2000" b="1" dirty="0"/>
              <a:t>A Design-Based Study for Development of a Model for a Successful Online Discussion Forum</a:t>
            </a:r>
            <a:endParaRPr lang="en-GB" sz="2000" dirty="0"/>
          </a:p>
          <a:p>
            <a:pPr marL="0" indent="0" algn="just">
              <a:buNone/>
            </a:pPr>
            <a:r>
              <a:rPr lang="en-GB" sz="2000" dirty="0"/>
              <a:t>This article reviews how the current COVID-19 pandemic has revealed the curtains of many important tools that can be used for online learning. Online discussion forum (ODF) being one of them .The use of ODF has been identified as an important activity for engaging students besides on the educational units or assignments. Many educational institutions have shifted to online learning as it helps in fostering the students’ engagement and learning.</a:t>
            </a:r>
            <a:endParaRPr lang="en-GB" sz="2000" b="1" dirty="0"/>
          </a:p>
          <a:p>
            <a:r>
              <a:rPr lang="en-GB" sz="2000" b="1" dirty="0"/>
              <a:t>Effectiveness of Using Online Discussion Forum</a:t>
            </a:r>
          </a:p>
          <a:p>
            <a:pPr marL="0" indent="0" algn="just">
              <a:buNone/>
            </a:pPr>
            <a:r>
              <a:rPr lang="en-GB" sz="2000" dirty="0"/>
              <a:t> This article discusses benefits of using online discussion forums and peer to peer learning for enhancing student learning techniques. It identifying the use of technology tools available in higher education and deploying them effectively in the classroom in order to improve student learning strategies.</a:t>
            </a:r>
          </a:p>
          <a:p>
            <a:pPr marL="0" indent="0" algn="just">
              <a:buNone/>
            </a:pPr>
            <a:r>
              <a:rPr lang="en-GB" sz="2000" dirty="0"/>
              <a:t>It also mentions how higher institutions have started adopting hybrid or blended models of education that combines classroom and distributed learning environments. Online discussion forums are considered an extension of traditional learning methods for knowledge construction and self-assessment.</a:t>
            </a:r>
          </a:p>
          <a:p>
            <a:pPr marL="0" indent="0">
              <a:buNone/>
            </a:pPr>
            <a:br>
              <a:rPr lang="en-GB" sz="2000" dirty="0"/>
            </a:br>
            <a:endParaRPr lang="en-IN" sz="2000" dirty="0"/>
          </a:p>
        </p:txBody>
      </p:sp>
      <p:sp>
        <p:nvSpPr>
          <p:cNvPr id="6" name="Slide Number Placeholder 5"/>
          <p:cNvSpPr>
            <a:spLocks noGrp="1"/>
          </p:cNvSpPr>
          <p:nvPr>
            <p:ph type="sldNum" sz="quarter" idx="12"/>
          </p:nvPr>
        </p:nvSpPr>
        <p:spPr/>
        <p:txBody>
          <a:bodyPr/>
          <a:lstStyle/>
          <a:p>
            <a:fld id="{1DEB9025-8623-43DC-835C-CC7482BE7300}" type="slidenum">
              <a:rPr lang="en-IN" smtClean="0"/>
              <a:t>5</a:t>
            </a:fld>
            <a:endParaRPr lang="en-IN"/>
          </a:p>
        </p:txBody>
      </p:sp>
    </p:spTree>
    <p:extLst>
      <p:ext uri="{BB962C8B-B14F-4D97-AF65-F5344CB8AC3E}">
        <p14:creationId xmlns:p14="http://schemas.microsoft.com/office/powerpoint/2010/main" val="145528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4. Literature Survey.</a:t>
            </a:r>
          </a:p>
        </p:txBody>
      </p:sp>
      <p:sp>
        <p:nvSpPr>
          <p:cNvPr id="3" name="Content Placeholder 2"/>
          <p:cNvSpPr>
            <a:spLocks noGrp="1"/>
          </p:cNvSpPr>
          <p:nvPr>
            <p:ph idx="1"/>
          </p:nvPr>
        </p:nvSpPr>
        <p:spPr>
          <a:xfrm>
            <a:off x="821422" y="1149291"/>
            <a:ext cx="10788941" cy="4823671"/>
          </a:xfrm>
        </p:spPr>
        <p:txBody>
          <a:bodyPr>
            <a:noAutofit/>
          </a:bodyPr>
          <a:lstStyle/>
          <a:p>
            <a:pPr algn="just">
              <a:lnSpc>
                <a:spcPct val="110000"/>
              </a:lnSpc>
            </a:pPr>
            <a:r>
              <a:rPr lang="en-GB" sz="2000" b="1" dirty="0"/>
              <a:t>Promoting college students’ systems thinking in asynchronous discussions: Encouraging students initiating questions.</a:t>
            </a:r>
          </a:p>
          <a:p>
            <a:pPr marL="0" indent="0" algn="just">
              <a:lnSpc>
                <a:spcPct val="110000"/>
              </a:lnSpc>
              <a:buNone/>
            </a:pPr>
            <a:r>
              <a:rPr lang="en-GB" sz="2000" dirty="0"/>
              <a:t> Discussion forum support students’ development of critical thinking.  The forum makes ideas      accessible to all learners through displaying ideas in a communal space. ODF helps in clarifying </a:t>
            </a:r>
            <a:r>
              <a:rPr lang="en-GB" sz="2000" dirty="0" err="1"/>
              <a:t>quries</a:t>
            </a:r>
            <a:r>
              <a:rPr lang="en-GB" sz="2000" dirty="0"/>
              <a:t>, linking different ideas, and widening discussions by asking more questions . Students engaged with progressive discussions in the forum, such as responding to the teachers’ prompting questions by elaborating and extending ideas, reflecting upon their learning process .</a:t>
            </a:r>
          </a:p>
          <a:p>
            <a:pPr algn="just">
              <a:lnSpc>
                <a:spcPct val="110000"/>
              </a:lnSpc>
            </a:pPr>
            <a:r>
              <a:rPr lang="en-GB" sz="2000" b="1" dirty="0"/>
              <a:t>Outcomes of Chat and Discussion Board Use in Online Learning: A Research Synthesis </a:t>
            </a:r>
          </a:p>
          <a:p>
            <a:pPr marL="0" indent="0" algn="just">
              <a:lnSpc>
                <a:spcPct val="110000"/>
              </a:lnSpc>
              <a:buNone/>
            </a:pPr>
            <a:r>
              <a:rPr lang="en-GB" sz="2000" dirty="0"/>
              <a:t> Online Discussion Forums can be particularly for students, as these communication connections are often students’ only means of connecting with each other and sharing ideas in an open forum. For example, a study by Chapman and Stone (2007) showed that if a student who posted to the board received positive responses from other students, that student felt obligated to respond to those positive posts. This ultimately allowed students to interact in various ways via the discussion board.</a:t>
            </a:r>
          </a:p>
          <a:p>
            <a:pPr marL="0" indent="0">
              <a:lnSpc>
                <a:spcPct val="110000"/>
              </a:lnSpc>
              <a:buNone/>
            </a:pPr>
            <a:br>
              <a:rPr lang="en-GB" sz="2000" dirty="0"/>
            </a:br>
            <a:br>
              <a:rPr lang="en-GB" sz="2000" dirty="0"/>
            </a:br>
            <a:endParaRPr lang="en-IN" sz="2000" dirty="0"/>
          </a:p>
        </p:txBody>
      </p:sp>
      <p:sp>
        <p:nvSpPr>
          <p:cNvPr id="6" name="Slide Number Placeholder 5"/>
          <p:cNvSpPr>
            <a:spLocks noGrp="1"/>
          </p:cNvSpPr>
          <p:nvPr>
            <p:ph type="sldNum" sz="quarter" idx="12"/>
          </p:nvPr>
        </p:nvSpPr>
        <p:spPr/>
        <p:txBody>
          <a:bodyPr/>
          <a:lstStyle/>
          <a:p>
            <a:fld id="{1DEB9025-8623-43DC-835C-CC7482BE7300}" type="slidenum">
              <a:rPr lang="en-IN" smtClean="0"/>
              <a:t>6</a:t>
            </a:fld>
            <a:endParaRPr lang="en-IN" dirty="0"/>
          </a:p>
        </p:txBody>
      </p:sp>
    </p:spTree>
    <p:extLst>
      <p:ext uri="{BB962C8B-B14F-4D97-AF65-F5344CB8AC3E}">
        <p14:creationId xmlns:p14="http://schemas.microsoft.com/office/powerpoint/2010/main" val="3473772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5. Proposed Solution</a:t>
            </a:r>
          </a:p>
        </p:txBody>
      </p:sp>
      <p:sp>
        <p:nvSpPr>
          <p:cNvPr id="3" name="Content Placeholder 2"/>
          <p:cNvSpPr>
            <a:spLocks noGrp="1"/>
          </p:cNvSpPr>
          <p:nvPr>
            <p:ph idx="1"/>
          </p:nvPr>
        </p:nvSpPr>
        <p:spPr>
          <a:xfrm>
            <a:off x="838200" y="1247775"/>
            <a:ext cx="10515600" cy="2524125"/>
          </a:xfrm>
        </p:spPr>
        <p:txBody>
          <a:bodyPr>
            <a:normAutofit/>
          </a:bodyPr>
          <a:lstStyle/>
          <a:p>
            <a:pPr fontAlgn="base">
              <a:lnSpc>
                <a:spcPct val="100000"/>
              </a:lnSpc>
            </a:pPr>
            <a:r>
              <a:rPr lang="en-US" sz="2000" dirty="0">
                <a:cs typeface="Arial" panose="020B0604020202020204" pitchFamily="34" charset="0"/>
              </a:rPr>
              <a:t>Discussion Forum for BIT </a:t>
            </a:r>
            <a:r>
              <a:rPr lang="en-GB" sz="2000" dirty="0">
                <a:cs typeface="Arial" panose="020B0604020202020204" pitchFamily="34" charset="0"/>
              </a:rPr>
              <a:t>is a technical Forum designed specially for our Institute.</a:t>
            </a:r>
          </a:p>
          <a:p>
            <a:pPr fontAlgn="base">
              <a:lnSpc>
                <a:spcPct val="100000"/>
              </a:lnSpc>
            </a:pPr>
            <a:r>
              <a:rPr lang="en-GB" sz="2000" dirty="0">
                <a:cs typeface="Arial" panose="020B0604020202020204" pitchFamily="34" charset="0"/>
              </a:rPr>
              <a:t>There will be three type of users who will interact with this system and control the various activity.</a:t>
            </a:r>
          </a:p>
          <a:p>
            <a:pPr fontAlgn="base">
              <a:lnSpc>
                <a:spcPct val="100000"/>
              </a:lnSpc>
            </a:pPr>
            <a:r>
              <a:rPr lang="en-GB" sz="2000" dirty="0">
                <a:cs typeface="Arial" panose="020B0604020202020204" pitchFamily="34" charset="0"/>
              </a:rPr>
              <a:t>These three users will be:</a:t>
            </a:r>
          </a:p>
          <a:p>
            <a:pPr fontAlgn="base">
              <a:lnSpc>
                <a:spcPct val="100000"/>
              </a:lnSpc>
            </a:pPr>
            <a:endParaRPr lang="en-GB" sz="2000" dirty="0">
              <a:cs typeface="Arial" panose="020B0604020202020204" pitchFamily="34" charset="0"/>
            </a:endParaRPr>
          </a:p>
          <a:p>
            <a:pPr marL="0" indent="0" fontAlgn="base">
              <a:lnSpc>
                <a:spcPct val="100000"/>
              </a:lnSpc>
              <a:buNone/>
            </a:pPr>
            <a:endParaRPr lang="en-GB" sz="2000" dirty="0">
              <a:cs typeface="Arial" panose="020B0604020202020204" pitchFamily="34" charset="0"/>
            </a:endParaRPr>
          </a:p>
          <a:p>
            <a:pPr fontAlgn="base">
              <a:lnSpc>
                <a:spcPct val="100000"/>
              </a:lnSpc>
            </a:pPr>
            <a:endParaRPr lang="en-GB" sz="2000" dirty="0">
              <a:cs typeface="Arial" panose="020B0604020202020204" pitchFamily="34" charset="0"/>
            </a:endParaRPr>
          </a:p>
          <a:p>
            <a:pPr fontAlgn="base">
              <a:lnSpc>
                <a:spcPct val="100000"/>
              </a:lnSpc>
            </a:pPr>
            <a:endParaRPr lang="en-GB" sz="2000" dirty="0">
              <a:cs typeface="Arial" panose="020B0604020202020204" pitchFamily="34" charset="0"/>
            </a:endParaRPr>
          </a:p>
          <a:p>
            <a:pPr fontAlgn="base">
              <a:lnSpc>
                <a:spcPct val="100000"/>
              </a:lnSpc>
            </a:pPr>
            <a:endParaRPr lang="en-GB" sz="2000" dirty="0">
              <a:cs typeface="Arial" panose="020B0604020202020204" pitchFamily="34" charset="0"/>
            </a:endParaRPr>
          </a:p>
          <a:p>
            <a:pPr marL="0" indent="0" fontAlgn="base">
              <a:lnSpc>
                <a:spcPct val="100000"/>
              </a:lnSpc>
              <a:buNone/>
            </a:pPr>
            <a:endParaRPr lang="en-GB" sz="2000" dirty="0">
              <a:cs typeface="Arial" panose="020B0604020202020204" pitchFamily="34" charset="0"/>
            </a:endParaRPr>
          </a:p>
          <a:p>
            <a:pPr fontAlgn="base">
              <a:lnSpc>
                <a:spcPct val="100000"/>
              </a:lnSpc>
            </a:pPr>
            <a:endParaRPr lang="en-GB" sz="2000" dirty="0">
              <a:cs typeface="Arial" panose="020B0604020202020204" pitchFamily="34" charset="0"/>
            </a:endParaRPr>
          </a:p>
          <a:p>
            <a:pPr fontAlgn="base">
              <a:lnSpc>
                <a:spcPct val="100000"/>
              </a:lnSpc>
            </a:pPr>
            <a:endParaRPr lang="en-GB" sz="2000" dirty="0">
              <a:cs typeface="Arial" panose="020B0604020202020204" pitchFamily="34" charset="0"/>
            </a:endParaRPr>
          </a:p>
          <a:p>
            <a:pPr marL="0" indent="0" fontAlgn="base">
              <a:lnSpc>
                <a:spcPct val="100000"/>
              </a:lnSpc>
              <a:buNone/>
            </a:pPr>
            <a:endParaRPr lang="en-GB" sz="1200" dirty="0">
              <a:cs typeface="Arial" panose="020B0604020202020204" pitchFamily="34" charset="0"/>
            </a:endParaRPr>
          </a:p>
          <a:p>
            <a:pPr fontAlgn="base">
              <a:lnSpc>
                <a:spcPct val="100000"/>
              </a:lnSpc>
            </a:pPr>
            <a:endParaRPr lang="en-GB" sz="2000" dirty="0">
              <a:cs typeface="Arial" panose="020B0604020202020204" pitchFamily="34" charset="0"/>
            </a:endParaRPr>
          </a:p>
          <a:p>
            <a:pPr fontAlgn="base">
              <a:lnSpc>
                <a:spcPct val="100000"/>
              </a:lnSpc>
            </a:pPr>
            <a:endParaRPr lang="en-GB" sz="2000" dirty="0">
              <a:cs typeface="Arial" panose="020B0604020202020204" pitchFamily="34" charset="0"/>
            </a:endParaRPr>
          </a:p>
          <a:p>
            <a:pPr fontAlgn="base">
              <a:lnSpc>
                <a:spcPct val="100000"/>
              </a:lnSpc>
            </a:pPr>
            <a:endParaRPr lang="en-GB" sz="2000" dirty="0">
              <a:cs typeface="Arial" panose="020B0604020202020204" pitchFamily="34" charset="0"/>
            </a:endParaRPr>
          </a:p>
          <a:p>
            <a:pPr algn="just"/>
            <a:endParaRPr lang="en-IN" sz="1800" dirty="0"/>
          </a:p>
        </p:txBody>
      </p:sp>
      <p:sp>
        <p:nvSpPr>
          <p:cNvPr id="6" name="Slide Number Placeholder 5"/>
          <p:cNvSpPr>
            <a:spLocks noGrp="1"/>
          </p:cNvSpPr>
          <p:nvPr>
            <p:ph type="sldNum" sz="quarter" idx="12"/>
          </p:nvPr>
        </p:nvSpPr>
        <p:spPr/>
        <p:txBody>
          <a:bodyPr/>
          <a:lstStyle/>
          <a:p>
            <a:fld id="{1DEB9025-8623-43DC-835C-CC7482BE7300}" type="slidenum">
              <a:rPr lang="en-IN" smtClean="0"/>
              <a:t>7</a:t>
            </a:fld>
            <a:endParaRPr lang="en-IN"/>
          </a:p>
        </p:txBody>
      </p:sp>
      <p:sp>
        <p:nvSpPr>
          <p:cNvPr id="4" name="Rectangle 3">
            <a:extLst>
              <a:ext uri="{FF2B5EF4-FFF2-40B4-BE49-F238E27FC236}">
                <a16:creationId xmlns:a16="http://schemas.microsoft.com/office/drawing/2014/main" id="{E8108773-87B8-3C68-94AA-D0436826B99B}"/>
              </a:ext>
            </a:extLst>
          </p:cNvPr>
          <p:cNvSpPr/>
          <p:nvPr/>
        </p:nvSpPr>
        <p:spPr>
          <a:xfrm>
            <a:off x="5509260" y="2296160"/>
            <a:ext cx="1028700" cy="294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Users</a:t>
            </a:r>
          </a:p>
        </p:txBody>
      </p:sp>
      <p:cxnSp>
        <p:nvCxnSpPr>
          <p:cNvPr id="7" name="Straight Connector 6">
            <a:extLst>
              <a:ext uri="{FF2B5EF4-FFF2-40B4-BE49-F238E27FC236}">
                <a16:creationId xmlns:a16="http://schemas.microsoft.com/office/drawing/2014/main" id="{0EEECC8D-564D-8E43-04B0-D377A30F2185}"/>
              </a:ext>
            </a:extLst>
          </p:cNvPr>
          <p:cNvCxnSpPr/>
          <p:nvPr/>
        </p:nvCxnSpPr>
        <p:spPr>
          <a:xfrm>
            <a:off x="5983605" y="2600960"/>
            <a:ext cx="0" cy="19304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D5C4C79E-4BE4-5E7D-09D1-E8E866636DEF}"/>
              </a:ext>
            </a:extLst>
          </p:cNvPr>
          <p:cNvCxnSpPr>
            <a:cxnSpLocks/>
          </p:cNvCxnSpPr>
          <p:nvPr/>
        </p:nvCxnSpPr>
        <p:spPr>
          <a:xfrm>
            <a:off x="2933700" y="2794000"/>
            <a:ext cx="6477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444729E4-B8FE-2D5A-9796-A456144BC86F}"/>
              </a:ext>
            </a:extLst>
          </p:cNvPr>
          <p:cNvCxnSpPr/>
          <p:nvPr/>
        </p:nvCxnSpPr>
        <p:spPr>
          <a:xfrm>
            <a:off x="2955925" y="2784475"/>
            <a:ext cx="0" cy="22352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CFFE5EAD-151F-8E0E-7BE5-1DD82B01E23C}"/>
              </a:ext>
            </a:extLst>
          </p:cNvPr>
          <p:cNvCxnSpPr/>
          <p:nvPr/>
        </p:nvCxnSpPr>
        <p:spPr>
          <a:xfrm>
            <a:off x="5983605" y="2755265"/>
            <a:ext cx="0" cy="22352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6A51A8E6-BBB4-3CCC-5C5E-95B2CF1BB796}"/>
              </a:ext>
            </a:extLst>
          </p:cNvPr>
          <p:cNvCxnSpPr>
            <a:cxnSpLocks/>
          </p:cNvCxnSpPr>
          <p:nvPr/>
        </p:nvCxnSpPr>
        <p:spPr>
          <a:xfrm>
            <a:off x="9413240" y="2800350"/>
            <a:ext cx="0" cy="2451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Rectangle 16">
            <a:extLst>
              <a:ext uri="{FF2B5EF4-FFF2-40B4-BE49-F238E27FC236}">
                <a16:creationId xmlns:a16="http://schemas.microsoft.com/office/drawing/2014/main" id="{07B7B5A8-0FC0-B230-CB48-21ADE0BB4C1C}"/>
              </a:ext>
            </a:extLst>
          </p:cNvPr>
          <p:cNvSpPr/>
          <p:nvPr/>
        </p:nvSpPr>
        <p:spPr>
          <a:xfrm>
            <a:off x="2378710" y="3027680"/>
            <a:ext cx="1028700" cy="294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Admin</a:t>
            </a:r>
          </a:p>
        </p:txBody>
      </p:sp>
      <p:sp>
        <p:nvSpPr>
          <p:cNvPr id="18" name="Rectangle 17">
            <a:extLst>
              <a:ext uri="{FF2B5EF4-FFF2-40B4-BE49-F238E27FC236}">
                <a16:creationId xmlns:a16="http://schemas.microsoft.com/office/drawing/2014/main" id="{17F51E17-6388-A3E2-6E1C-CEC2A5E06CD0}"/>
              </a:ext>
            </a:extLst>
          </p:cNvPr>
          <p:cNvSpPr/>
          <p:nvPr/>
        </p:nvSpPr>
        <p:spPr>
          <a:xfrm>
            <a:off x="5518785" y="2988310"/>
            <a:ext cx="1028700" cy="294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Faculties</a:t>
            </a:r>
          </a:p>
        </p:txBody>
      </p:sp>
      <p:sp>
        <p:nvSpPr>
          <p:cNvPr id="19" name="Rectangle 18">
            <a:extLst>
              <a:ext uri="{FF2B5EF4-FFF2-40B4-BE49-F238E27FC236}">
                <a16:creationId xmlns:a16="http://schemas.microsoft.com/office/drawing/2014/main" id="{9C5E5808-B50D-10E5-12D8-1132AD5524D8}"/>
              </a:ext>
            </a:extLst>
          </p:cNvPr>
          <p:cNvSpPr/>
          <p:nvPr/>
        </p:nvSpPr>
        <p:spPr>
          <a:xfrm>
            <a:off x="8919845" y="3074670"/>
            <a:ext cx="1028700" cy="294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Students</a:t>
            </a:r>
          </a:p>
        </p:txBody>
      </p:sp>
      <p:sp>
        <p:nvSpPr>
          <p:cNvPr id="24" name="TextBox 23">
            <a:extLst>
              <a:ext uri="{FF2B5EF4-FFF2-40B4-BE49-F238E27FC236}">
                <a16:creationId xmlns:a16="http://schemas.microsoft.com/office/drawing/2014/main" id="{69F331F1-F845-A744-8157-11D8FA5A234E}"/>
              </a:ext>
            </a:extLst>
          </p:cNvPr>
          <p:cNvSpPr txBox="1"/>
          <p:nvPr/>
        </p:nvSpPr>
        <p:spPr>
          <a:xfrm>
            <a:off x="1771650" y="3857625"/>
            <a:ext cx="2524125" cy="2554545"/>
          </a:xfrm>
          <a:prstGeom prst="rect">
            <a:avLst/>
          </a:prstGeom>
          <a:noFill/>
        </p:spPr>
        <p:txBody>
          <a:bodyPr wrap="square" rtlCol="0">
            <a:spAutoFit/>
          </a:bodyPr>
          <a:lstStyle/>
          <a:p>
            <a:pPr marL="171450" indent="-171450">
              <a:buFont typeface="Arial" panose="020B0604020202020204" pitchFamily="34" charset="0"/>
              <a:buChar char="•"/>
            </a:pPr>
            <a:r>
              <a:rPr lang="en-GB" sz="1600" dirty="0">
                <a:cs typeface="Arial" panose="020B0604020202020204" pitchFamily="34" charset="0"/>
              </a:rPr>
              <a:t>Admin will keep track on various activities of users and the moderators.</a:t>
            </a:r>
          </a:p>
          <a:p>
            <a:pPr marL="171450" indent="-171450">
              <a:buFont typeface="Arial" panose="020B0604020202020204" pitchFamily="34" charset="0"/>
              <a:buChar char="•"/>
            </a:pPr>
            <a:r>
              <a:rPr lang="en-GB" sz="1600" dirty="0">
                <a:cs typeface="Arial" panose="020B0604020202020204" pitchFamily="34" charset="0"/>
              </a:rPr>
              <a:t>Displaying the upcoming events on the forum.</a:t>
            </a:r>
          </a:p>
          <a:p>
            <a:pPr marL="171450" indent="-171450">
              <a:buFont typeface="Arial" panose="020B0604020202020204" pitchFamily="34" charset="0"/>
              <a:buChar char="•"/>
            </a:pPr>
            <a:r>
              <a:rPr lang="en-GB" sz="1600" dirty="0">
                <a:cs typeface="Arial" panose="020B0604020202020204" pitchFamily="34" charset="0"/>
              </a:rPr>
              <a:t>Displaying the upcoming events on the forum.</a:t>
            </a:r>
          </a:p>
          <a:p>
            <a:pPr marL="171450" indent="-171450">
              <a:buFont typeface="Arial" panose="020B0604020202020204" pitchFamily="34" charset="0"/>
              <a:buChar char="•"/>
            </a:pPr>
            <a:r>
              <a:rPr lang="en-GB" sz="1600" dirty="0">
                <a:cs typeface="Arial" panose="020B0604020202020204" pitchFamily="34" charset="0"/>
              </a:rPr>
              <a:t>Keep a check on the active users.</a:t>
            </a:r>
          </a:p>
          <a:p>
            <a:endParaRPr lang="en-IN" sz="1600" dirty="0"/>
          </a:p>
        </p:txBody>
      </p:sp>
      <p:sp>
        <p:nvSpPr>
          <p:cNvPr id="29" name="TextBox 28">
            <a:extLst>
              <a:ext uri="{FF2B5EF4-FFF2-40B4-BE49-F238E27FC236}">
                <a16:creationId xmlns:a16="http://schemas.microsoft.com/office/drawing/2014/main" id="{A48ACA21-2465-9367-4DAD-25A78257FA15}"/>
              </a:ext>
            </a:extLst>
          </p:cNvPr>
          <p:cNvSpPr txBox="1"/>
          <p:nvPr/>
        </p:nvSpPr>
        <p:spPr>
          <a:xfrm>
            <a:off x="4943475" y="3638550"/>
            <a:ext cx="2524125" cy="2893100"/>
          </a:xfrm>
          <a:prstGeom prst="rect">
            <a:avLst/>
          </a:prstGeom>
          <a:noFill/>
        </p:spPr>
        <p:txBody>
          <a:bodyPr wrap="square" rtlCol="0">
            <a:spAutoFit/>
          </a:bodyPr>
          <a:lstStyle/>
          <a:p>
            <a:pPr marL="171450" indent="-171450">
              <a:buFont typeface="Arial" panose="020B0604020202020204" pitchFamily="34" charset="0"/>
              <a:buChar char="•"/>
            </a:pPr>
            <a:endParaRPr lang="en-GB" sz="1600" dirty="0">
              <a:cs typeface="Arial" panose="020B0604020202020204" pitchFamily="34" charset="0"/>
            </a:endParaRPr>
          </a:p>
          <a:p>
            <a:pPr marL="171450" indent="-171450">
              <a:buFont typeface="Arial" panose="020B0604020202020204" pitchFamily="34" charset="0"/>
              <a:buChar char="•"/>
            </a:pPr>
            <a:r>
              <a:rPr lang="en-GB" sz="1600" dirty="0">
                <a:cs typeface="Arial" panose="020B0604020202020204" pitchFamily="34" charset="0"/>
              </a:rPr>
              <a:t>Their would be faculty for each subject called the moderator.</a:t>
            </a:r>
          </a:p>
          <a:p>
            <a:pPr marL="171450" indent="-171450">
              <a:buFont typeface="Arial" panose="020B0604020202020204" pitchFamily="34" charset="0"/>
              <a:buChar char="•"/>
            </a:pPr>
            <a:r>
              <a:rPr lang="en-GB" sz="1600" dirty="0">
                <a:cs typeface="Arial" panose="020B0604020202020204" pitchFamily="34" charset="0"/>
              </a:rPr>
              <a:t>Have the authority to register the users.</a:t>
            </a:r>
          </a:p>
          <a:p>
            <a:pPr marL="171450" indent="-171450">
              <a:buFont typeface="Arial" panose="020B0604020202020204" pitchFamily="34" charset="0"/>
              <a:buChar char="•"/>
            </a:pPr>
            <a:r>
              <a:rPr lang="en-GB" sz="1600" dirty="0">
                <a:cs typeface="Arial" panose="020B0604020202020204" pitchFamily="34" charset="0"/>
              </a:rPr>
              <a:t>Approve questions, write blogs, update the events.</a:t>
            </a:r>
          </a:p>
          <a:p>
            <a:pPr marL="171450" indent="-171450">
              <a:buFont typeface="Arial" panose="020B0604020202020204" pitchFamily="34" charset="0"/>
              <a:buChar char="•"/>
            </a:pPr>
            <a:r>
              <a:rPr lang="en-GB" sz="1600" dirty="0">
                <a:cs typeface="Arial" panose="020B0604020202020204" pitchFamily="34" charset="0"/>
              </a:rPr>
              <a:t>Keep a check on the active users.</a:t>
            </a:r>
          </a:p>
          <a:p>
            <a:endParaRPr lang="en-IN" sz="1600" dirty="0"/>
          </a:p>
        </p:txBody>
      </p:sp>
      <p:sp>
        <p:nvSpPr>
          <p:cNvPr id="32" name="TextBox 31">
            <a:extLst>
              <a:ext uri="{FF2B5EF4-FFF2-40B4-BE49-F238E27FC236}">
                <a16:creationId xmlns:a16="http://schemas.microsoft.com/office/drawing/2014/main" id="{AF0E98C8-210C-6EBB-C20F-F911B2926589}"/>
              </a:ext>
            </a:extLst>
          </p:cNvPr>
          <p:cNvSpPr txBox="1"/>
          <p:nvPr/>
        </p:nvSpPr>
        <p:spPr>
          <a:xfrm>
            <a:off x="8317706" y="3839646"/>
            <a:ext cx="2264569" cy="2800767"/>
          </a:xfrm>
          <a:prstGeom prst="rect">
            <a:avLst/>
          </a:prstGeom>
          <a:noFill/>
        </p:spPr>
        <p:txBody>
          <a:bodyPr wrap="square">
            <a:spAutoFit/>
          </a:bodyPr>
          <a:lstStyle/>
          <a:p>
            <a:pPr marL="171450" indent="-171450">
              <a:buFont typeface="Arial" panose="020B0604020202020204" pitchFamily="34" charset="0"/>
              <a:buChar char="•"/>
            </a:pPr>
            <a:r>
              <a:rPr lang="en-GB" sz="1600" dirty="0">
                <a:cs typeface="Arial" panose="020B0604020202020204" pitchFamily="34" charset="0"/>
              </a:rPr>
              <a:t>Ask questions on the forum, get their answers</a:t>
            </a:r>
          </a:p>
          <a:p>
            <a:pPr marL="171450" indent="-171450">
              <a:buFont typeface="Arial" panose="020B0604020202020204" pitchFamily="34" charset="0"/>
              <a:buChar char="•"/>
            </a:pPr>
            <a:r>
              <a:rPr lang="en-GB" sz="1600" dirty="0">
                <a:cs typeface="Arial" panose="020B0604020202020204" pitchFamily="34" charset="0"/>
              </a:rPr>
              <a:t>Comments to existing posts, </a:t>
            </a:r>
          </a:p>
          <a:p>
            <a:pPr marL="171450" indent="-171450">
              <a:buFont typeface="Arial" panose="020B0604020202020204" pitchFamily="34" charset="0"/>
              <a:buChar char="•"/>
            </a:pPr>
            <a:r>
              <a:rPr lang="en-GB" sz="1600" dirty="0">
                <a:cs typeface="Arial" panose="020B0604020202020204" pitchFamily="34" charset="0"/>
              </a:rPr>
              <a:t>View trending questions and upcoming events</a:t>
            </a:r>
          </a:p>
          <a:p>
            <a:endParaRPr lang="en-GB" sz="2400" dirty="0">
              <a:cs typeface="Arial" panose="020B0604020202020204" pitchFamily="34" charset="0"/>
            </a:endParaRPr>
          </a:p>
          <a:p>
            <a:endParaRPr lang="en-IN" sz="2400" dirty="0"/>
          </a:p>
        </p:txBody>
      </p:sp>
    </p:spTree>
    <p:extLst>
      <p:ext uri="{BB962C8B-B14F-4D97-AF65-F5344CB8AC3E}">
        <p14:creationId xmlns:p14="http://schemas.microsoft.com/office/powerpoint/2010/main" val="3189359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55"/>
            <a:ext cx="11204812" cy="885371"/>
          </a:xfrm>
        </p:spPr>
        <p:txBody>
          <a:bodyPr>
            <a:normAutofit/>
          </a:bodyPr>
          <a:lstStyle/>
          <a:p>
            <a:r>
              <a:rPr lang="en-IN" dirty="0"/>
              <a:t>6. </a:t>
            </a:r>
            <a:r>
              <a:rPr lang="en-GB" dirty="0"/>
              <a:t>Process Flow</a:t>
            </a:r>
          </a:p>
        </p:txBody>
      </p:sp>
      <p:sp>
        <p:nvSpPr>
          <p:cNvPr id="6" name="Slide Number Placeholder 5"/>
          <p:cNvSpPr>
            <a:spLocks noGrp="1"/>
          </p:cNvSpPr>
          <p:nvPr>
            <p:ph type="sldNum" sz="quarter" idx="12"/>
          </p:nvPr>
        </p:nvSpPr>
        <p:spPr/>
        <p:txBody>
          <a:bodyPr/>
          <a:lstStyle/>
          <a:p>
            <a:fld id="{1DEB9025-8623-43DC-835C-CC7482BE7300}" type="slidenum">
              <a:rPr lang="en-IN" smtClean="0"/>
              <a:t>8</a:t>
            </a:fld>
            <a:endParaRPr lang="en-IN"/>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849" y="1053841"/>
            <a:ext cx="10163175" cy="5753359"/>
          </a:xfrm>
          <a:prstGeom prst="rect">
            <a:avLst/>
          </a:prstGeom>
        </p:spPr>
      </p:pic>
    </p:spTree>
    <p:extLst>
      <p:ext uri="{BB962C8B-B14F-4D97-AF65-F5344CB8AC3E}">
        <p14:creationId xmlns:p14="http://schemas.microsoft.com/office/powerpoint/2010/main" val="171034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55"/>
            <a:ext cx="11204812" cy="885371"/>
          </a:xfrm>
        </p:spPr>
        <p:txBody>
          <a:bodyPr>
            <a:normAutofit/>
          </a:bodyPr>
          <a:lstStyle/>
          <a:p>
            <a:r>
              <a:rPr lang="en-IN" dirty="0"/>
              <a:t>6. Functional Diagram</a:t>
            </a:r>
          </a:p>
        </p:txBody>
      </p:sp>
      <p:sp>
        <p:nvSpPr>
          <p:cNvPr id="6" name="Slide Number Placeholder 5"/>
          <p:cNvSpPr>
            <a:spLocks noGrp="1"/>
          </p:cNvSpPr>
          <p:nvPr>
            <p:ph type="sldNum" sz="quarter" idx="12"/>
          </p:nvPr>
        </p:nvSpPr>
        <p:spPr/>
        <p:txBody>
          <a:bodyPr/>
          <a:lstStyle/>
          <a:p>
            <a:fld id="{1DEB9025-8623-43DC-835C-CC7482BE7300}" type="slidenum">
              <a:rPr lang="en-IN" smtClean="0"/>
              <a:t>9</a:t>
            </a:fld>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85441" y="1592478"/>
            <a:ext cx="6360159" cy="4522780"/>
          </a:xfrm>
          <a:prstGeom prst="rect">
            <a:avLst/>
          </a:prstGeom>
        </p:spPr>
      </p:pic>
    </p:spTree>
    <p:extLst>
      <p:ext uri="{BB962C8B-B14F-4D97-AF65-F5344CB8AC3E}">
        <p14:creationId xmlns:p14="http://schemas.microsoft.com/office/powerpoint/2010/main" val="1145785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2388</TotalTime>
  <Words>1132</Words>
  <Application>Microsoft Office PowerPoint</Application>
  <PresentationFormat>Widescreen</PresentationFormat>
  <Paragraphs>112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Bell MT</vt:lpstr>
      <vt:lpstr>Calibri</vt:lpstr>
      <vt:lpstr>Times New Roman</vt:lpstr>
      <vt:lpstr>Office Theme</vt:lpstr>
      <vt:lpstr> Discussion Forum for BIT</vt:lpstr>
      <vt:lpstr>1. Introduction </vt:lpstr>
      <vt:lpstr>2. Objectives  &amp; Scope of Project</vt:lpstr>
      <vt:lpstr>3. Stakeholders</vt:lpstr>
      <vt:lpstr>4. Literature Survey.</vt:lpstr>
      <vt:lpstr>4. Literature Survey.</vt:lpstr>
      <vt:lpstr>5. Proposed Solution</vt:lpstr>
      <vt:lpstr>6. Process Flow</vt:lpstr>
      <vt:lpstr>6. Functional Diagram</vt:lpstr>
      <vt:lpstr>6. Snapshots of Projects</vt:lpstr>
      <vt:lpstr>6. Snapshots of Projects</vt:lpstr>
      <vt:lpstr>7. Technologies Used</vt:lpstr>
      <vt:lpstr>9. Conclusion</vt:lpstr>
      <vt:lpstr>10. References</vt:lpstr>
      <vt:lpstr>Thank You.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Sandesh Jain</dc:creator>
  <cp:lastModifiedBy>Shreya Chinchmalatpure</cp:lastModifiedBy>
  <cp:revision>141</cp:revision>
  <dcterms:created xsi:type="dcterms:W3CDTF">2021-09-09T09:10:05Z</dcterms:created>
  <dcterms:modified xsi:type="dcterms:W3CDTF">2023-03-17T18:03:09Z</dcterms:modified>
</cp:coreProperties>
</file>