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Geo" panose="02000603000000000000" pitchFamily="2" charset="0"/>
      <p:regular r:id="rId18"/>
      <p:italic r:id="rId19"/>
    </p:embeddedFont>
    <p:embeddedFont>
      <p:font typeface="Open Sans" panose="020B0606030504020204" pitchFamily="34" charset="0"/>
      <p:regular r:id="rId20"/>
      <p:bold r:id="rId21"/>
      <p:italic r:id="rId22"/>
      <p:boldItalic r:id="rId23"/>
    </p:embeddedFont>
    <p:embeddedFont>
      <p:font typeface="PT Sans Narrow" panose="020B0506020203020204" pitchFamily="34" charset="77"/>
      <p:regular r:id="rId24"/>
      <p:bold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9DA0C5-BFBE-4343-A8D6-8186C3E467AF}">
  <a:tblStyle styleId="{539DA0C5-BFBE-4343-A8D6-8186C3E467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54385"/>
  </p:normalViewPr>
  <p:slideViewPr>
    <p:cSldViewPr snapToGrid="0">
      <p:cViewPr varScale="1">
        <p:scale>
          <a:sx n="84" d="100"/>
          <a:sy n="84" d="100"/>
        </p:scale>
        <p:origin x="26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d044ba7ed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d044ba7ed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d068b479f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d068b479f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 frequency -inverse document freq</a:t>
            </a:r>
            <a:br>
              <a:rPr lang="en"/>
            </a:br>
            <a:r>
              <a:rPr lang="en"/>
              <a:t>Term Frequency - Inverse Document Frequency (TF-IDF) is a widely used statistical method in natural language processing and information retrieval. It measures how important a term is within a document relative to a collection of documents (i.e., relative to a corpus).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068b479f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d068b479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d068b479f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d068b479f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03505bbef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d03505bbef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d068b479f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d068b479f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034f556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We’re here to explore the sentiments expressed in the vast array of customer reviews for British Airways. Sentiment analysis is a powerful tool that allows us to quantify the emotions behind customer feedback, which, in turn, provides us with valuable insights into overall customer satisfaction.</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As we delve into the reviews, we’ll uncover not just how customers feel about British Airways, but also why they feel that way. Is it the comfort of the seats, the service of the crew, or perhaps the efficiency of the boarding process? Our goal is to pinpoint exact areas where British Airways is excelling and others where there's room for improvement. This analysis is particularly pertinent because it directly informs service enhancement strategies and customer experience optimization efforts.</a:t>
            </a:r>
            <a:endParaRPr sz="1200">
              <a:solidFill>
                <a:srgbClr val="ECECEC"/>
              </a:solidFill>
              <a:highlight>
                <a:srgbClr val="212121"/>
              </a:highlight>
              <a:latin typeface="Roboto"/>
              <a:ea typeface="Roboto"/>
              <a:cs typeface="Roboto"/>
              <a:sym typeface="Roboto"/>
            </a:endParaRPr>
          </a:p>
          <a:p>
            <a:pPr marL="0" lvl="0" indent="0" algn="l" rtl="0">
              <a:spcBef>
                <a:spcPts val="1500"/>
              </a:spcBef>
              <a:spcAft>
                <a:spcPts val="0"/>
              </a:spcAft>
              <a:buNone/>
            </a:pPr>
            <a:endParaRPr/>
          </a:p>
        </p:txBody>
      </p:sp>
      <p:sp>
        <p:nvSpPr>
          <p:cNvPr id="75" name="Google Shape;75;g2d034f556d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03505bbe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03505bbe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sentiment analysis, a technique we use to understand feelings from words people write. Think of it as a way to read between the lines of customer feedback or online reviews. It tells us whether the words carry a happy tone, a disappointed sigh, or a neutral stance.</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In simpler terms, sentiment analysis spots whether a customer is giving a thumbs up, a thumbs down, or a shrug. It also figures out if the writer is stating facts like "the flight left at 6 PM" or sharing opinions like "the flight was fantastic!"</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Why do we do this? Because knowing what our customers feel helps us see what we're doing right and what we need to fix. It's not just about counting smileys and frowns; it's about understanding the real experiences behind those reviews.</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d044ba7e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d044ba7e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d03505bbef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d03505bbef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03505bbef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d03505bbef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03505bbef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d03505bbef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Graph Explanation:</a:t>
            </a:r>
            <a:endParaRPr sz="1200">
              <a:solidFill>
                <a:srgbClr val="ECECEC"/>
              </a:solidFill>
              <a:highlight>
                <a:srgbClr val="212121"/>
              </a:highlight>
              <a:latin typeface="Roboto"/>
              <a:ea typeface="Roboto"/>
              <a:cs typeface="Roboto"/>
              <a:sym typeface="Roboto"/>
            </a:endParaRPr>
          </a:p>
          <a:p>
            <a:pPr marL="457200" lvl="0" indent="-304800" algn="l" rtl="0">
              <a:lnSpc>
                <a:spcPct val="115000"/>
              </a:lnSpc>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The graph displays a histogram of sentiment analysis results from British Airways customer reviews.</a:t>
            </a:r>
            <a:endParaRPr sz="1200">
              <a:solidFill>
                <a:srgbClr val="ECECEC"/>
              </a:solidFill>
              <a:highlight>
                <a:srgbClr val="212121"/>
              </a:highlight>
              <a:latin typeface="Roboto"/>
              <a:ea typeface="Roboto"/>
              <a:cs typeface="Roboto"/>
              <a:sym typeface="Roboto"/>
            </a:endParaRPr>
          </a:p>
          <a:p>
            <a:pPr marL="457200" lvl="0"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Two aspects of sentiment are measured:</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Polarity: How positive or negative the language in the review is. It is represented in blue.</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Subjectivity: How much personal opinion or emotion is expressed in the review. It is represented in green.</a:t>
            </a:r>
            <a:endParaRPr sz="1200">
              <a:solidFill>
                <a:srgbClr val="ECECEC"/>
              </a:solidFill>
              <a:highlight>
                <a:srgbClr val="21212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ECECEC"/>
                </a:solidFill>
                <a:highlight>
                  <a:srgbClr val="212121"/>
                </a:highlight>
                <a:latin typeface="Roboto"/>
                <a:ea typeface="Roboto"/>
                <a:cs typeface="Roboto"/>
                <a:sym typeface="Roboto"/>
              </a:rPr>
              <a:t>Key Observations:</a:t>
            </a:r>
            <a:endParaRPr sz="1200">
              <a:solidFill>
                <a:srgbClr val="ECECEC"/>
              </a:solidFill>
              <a:highlight>
                <a:srgbClr val="212121"/>
              </a:highlight>
              <a:latin typeface="Roboto"/>
              <a:ea typeface="Roboto"/>
              <a:cs typeface="Roboto"/>
              <a:sym typeface="Roboto"/>
            </a:endParaRPr>
          </a:p>
          <a:p>
            <a:pPr marL="457200" lvl="0" indent="-304800" algn="l" rtl="0">
              <a:lnSpc>
                <a:spcPct val="115000"/>
              </a:lnSpc>
              <a:spcBef>
                <a:spcPts val="150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Polarity:</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The majority of reviews have a positive polarity, with a peak slightly to the right of the center (indicating more positive than negative reviews).</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The distribution of polarity appears normally distributed, suggesting a natural variance in customer opinions.</a:t>
            </a:r>
            <a:endParaRPr sz="1200">
              <a:solidFill>
                <a:srgbClr val="ECECEC"/>
              </a:solidFill>
              <a:highlight>
                <a:srgbClr val="212121"/>
              </a:highlight>
              <a:latin typeface="Roboto"/>
              <a:ea typeface="Roboto"/>
              <a:cs typeface="Roboto"/>
              <a:sym typeface="Roboto"/>
            </a:endParaRPr>
          </a:p>
          <a:p>
            <a:pPr marL="457200" lvl="0"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Subjectivity:</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The distribution of subjectivity scores is also centered, with most reviews having a degree of subjectivity that suggests personal opinions are common in the dataset.</a:t>
            </a:r>
            <a:endParaRPr sz="1200">
              <a:solidFill>
                <a:srgbClr val="ECECEC"/>
              </a:solidFill>
              <a:highlight>
                <a:srgbClr val="212121"/>
              </a:highlight>
              <a:latin typeface="Roboto"/>
              <a:ea typeface="Roboto"/>
              <a:cs typeface="Roboto"/>
              <a:sym typeface="Roboto"/>
            </a:endParaRPr>
          </a:p>
          <a:p>
            <a:pPr marL="914400" lvl="1" indent="-304800" algn="l" rtl="0">
              <a:lnSpc>
                <a:spcPct val="115000"/>
              </a:lnSpc>
              <a:spcBef>
                <a:spcPts val="0"/>
              </a:spcBef>
              <a:spcAft>
                <a:spcPts val="0"/>
              </a:spcAft>
              <a:buClr>
                <a:srgbClr val="ECECEC"/>
              </a:buClr>
              <a:buSzPts val="1200"/>
              <a:buFont typeface="Roboto"/>
              <a:buChar char="●"/>
            </a:pPr>
            <a:r>
              <a:rPr lang="en" sz="1200">
                <a:solidFill>
                  <a:srgbClr val="ECECEC"/>
                </a:solidFill>
                <a:highlight>
                  <a:srgbClr val="212121"/>
                </a:highlight>
                <a:latin typeface="Roboto"/>
                <a:ea typeface="Roboto"/>
                <a:cs typeface="Roboto"/>
                <a:sym typeface="Roboto"/>
              </a:rPr>
              <a:t>The range of subjectivity is broad, indicating diverse levels of personal expression among reviewers.</a:t>
            </a:r>
            <a:endParaRPr sz="1200">
              <a:solidFill>
                <a:srgbClr val="ECECEC"/>
              </a:solidFill>
              <a:highlight>
                <a:srgbClr val="212121"/>
              </a:highlight>
              <a:latin typeface="Roboto"/>
              <a:ea typeface="Roboto"/>
              <a:cs typeface="Roboto"/>
              <a:sym typeface="Roboto"/>
            </a:endParaRPr>
          </a:p>
          <a:p>
            <a:pPr marL="0" lvl="0" indent="0" algn="l" rtl="0">
              <a:spcBef>
                <a:spcPts val="1200"/>
              </a:spcBef>
              <a:spcAft>
                <a:spcPts val="0"/>
              </a:spcAft>
              <a:buNone/>
            </a:pPr>
            <a:endParaRPr sz="1200">
              <a:solidFill>
                <a:srgbClr val="ECECEC"/>
              </a:solidFill>
              <a:highlight>
                <a:srgbClr val="212121"/>
              </a:highlight>
              <a:latin typeface="Roboto"/>
              <a:ea typeface="Roboto"/>
              <a:cs typeface="Roboto"/>
              <a:sym typeface="Roboto"/>
            </a:endParaRPr>
          </a:p>
          <a:p>
            <a:pPr marL="0" lvl="0" indent="0" algn="l" rtl="0">
              <a:spcBef>
                <a:spcPts val="0"/>
              </a:spcBef>
              <a:spcAft>
                <a:spcPts val="0"/>
              </a:spcAft>
              <a:buNone/>
            </a:pPr>
            <a:endParaRPr sz="1200">
              <a:solidFill>
                <a:srgbClr val="ECECEC"/>
              </a:solidFill>
              <a:highlight>
                <a:srgbClr val="212121"/>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044ba7ed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044ba7ed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068b479f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d068b479f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chaudharyanshul/airline-review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en" sz="3100"/>
              <a:t>Sentimental Analysis</a:t>
            </a:r>
            <a:r>
              <a:rPr lang="en" sz="3500"/>
              <a:t> on British Airlines Reviews</a:t>
            </a:r>
            <a:endParaRPr sz="3500"/>
          </a:p>
        </p:txBody>
      </p:sp>
      <p:sp>
        <p:nvSpPr>
          <p:cNvPr id="68" name="Google Shape;68;p13"/>
          <p:cNvSpPr txBox="1">
            <a:spLocks noGrp="1"/>
          </p:cNvSpPr>
          <p:nvPr>
            <p:ph type="body" idx="2"/>
          </p:nvPr>
        </p:nvSpPr>
        <p:spPr>
          <a:xfrm>
            <a:off x="6847150" y="1606395"/>
            <a:ext cx="1179600" cy="286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 sz="1300">
                <a:solidFill>
                  <a:schemeClr val="dk1"/>
                </a:solidFill>
              </a:rPr>
              <a:t> growth</a:t>
            </a:r>
            <a:endParaRPr sz="1300">
              <a:solidFill>
                <a:schemeClr val="dk1"/>
              </a:solidFill>
            </a:endParaRPr>
          </a:p>
        </p:txBody>
      </p:sp>
      <p:sp>
        <p:nvSpPr>
          <p:cNvPr id="69" name="Google Shape;69;p13"/>
          <p:cNvSpPr txBox="1"/>
          <p:nvPr/>
        </p:nvSpPr>
        <p:spPr>
          <a:xfrm>
            <a:off x="4966150" y="4404500"/>
            <a:ext cx="630600" cy="226500"/>
          </a:xfrm>
          <a:prstGeom prst="rect">
            <a:avLst/>
          </a:prstGeom>
          <a:solidFill>
            <a:schemeClr val="dk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Roboto"/>
              <a:ea typeface="Roboto"/>
              <a:cs typeface="Roboto"/>
              <a:sym typeface="Roboto"/>
            </a:endParaRPr>
          </a:p>
        </p:txBody>
      </p:sp>
      <p:pic>
        <p:nvPicPr>
          <p:cNvPr id="70" name="Google Shape;70;p13"/>
          <p:cNvPicPr preferRelativeResize="0"/>
          <p:nvPr/>
        </p:nvPicPr>
        <p:blipFill>
          <a:blip r:embed="rId3">
            <a:alphaModFix/>
          </a:blip>
          <a:stretch>
            <a:fillRect/>
          </a:stretch>
        </p:blipFill>
        <p:spPr>
          <a:xfrm>
            <a:off x="4572000" y="0"/>
            <a:ext cx="4572001" cy="5143500"/>
          </a:xfrm>
          <a:prstGeom prst="rect">
            <a:avLst/>
          </a:prstGeom>
          <a:noFill/>
          <a:ln>
            <a:noFill/>
          </a:ln>
        </p:spPr>
      </p:pic>
      <p:sp>
        <p:nvSpPr>
          <p:cNvPr id="71" name="Google Shape;71;p13"/>
          <p:cNvSpPr txBox="1"/>
          <p:nvPr/>
        </p:nvSpPr>
        <p:spPr>
          <a:xfrm>
            <a:off x="593550" y="2953524"/>
            <a:ext cx="3389100" cy="933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2"/>
                </a:solidFill>
                <a:latin typeface="Open Sans"/>
                <a:ea typeface="Open Sans"/>
                <a:cs typeface="Open Sans"/>
                <a:sym typeface="Open Sans"/>
              </a:rPr>
              <a:t>MSIS 680 Advance Data Mining </a:t>
            </a:r>
            <a:endParaRPr sz="1800" dirty="0">
              <a:solidFill>
                <a:schemeClr val="dk2"/>
              </a:solidFill>
              <a:latin typeface="Open Sans"/>
              <a:ea typeface="Open Sans"/>
              <a:cs typeface="Open Sans"/>
              <a:sym typeface="Open Sans"/>
            </a:endParaRPr>
          </a:p>
        </p:txBody>
      </p:sp>
      <p:sp>
        <p:nvSpPr>
          <p:cNvPr id="72" name="Google Shape;72;p13"/>
          <p:cNvSpPr txBox="1"/>
          <p:nvPr/>
        </p:nvSpPr>
        <p:spPr>
          <a:xfrm>
            <a:off x="54825" y="0"/>
            <a:ext cx="1776600" cy="72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Open Sans"/>
                <a:ea typeface="Open Sans"/>
                <a:cs typeface="Open Sans"/>
                <a:sym typeface="Open Sans"/>
              </a:rPr>
              <a:t>Group 8 </a:t>
            </a:r>
            <a:endParaRPr sz="1800">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2"/>
          <p:cNvSpPr txBox="1">
            <a:spLocks noGrp="1"/>
          </p:cNvSpPr>
          <p:nvPr>
            <p:ph type="body" idx="1"/>
          </p:nvPr>
        </p:nvSpPr>
        <p:spPr>
          <a:xfrm>
            <a:off x="231300" y="1244250"/>
            <a:ext cx="3997800" cy="3302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 The word cloud is a visual representation of the most negative frequent words found in British Airways customer reviews.</a:t>
            </a:r>
            <a:endParaRPr sz="1400">
              <a:solidFill>
                <a:srgbClr val="0C0C0C"/>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The terms "bad", "terrible", "awful", "disappointed", "rude", and "uncomfortable" are prominently featured, suggesting these are common focal points in customer feedback.</a:t>
            </a:r>
            <a:endParaRPr sz="1400">
              <a:solidFill>
                <a:srgbClr val="0C0C0C"/>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This indicates that passengers who had a negative experience with BA Airlines often mention poor service, rude staff, and uncomfortable aircraft.</a:t>
            </a:r>
            <a:endParaRPr sz="1400">
              <a:solidFill>
                <a:srgbClr val="0C0C0C"/>
              </a:solidFill>
              <a:highlight>
                <a:schemeClr val="lt1"/>
              </a:highlight>
              <a:latin typeface="Times New Roman"/>
              <a:ea typeface="Times New Roman"/>
              <a:cs typeface="Times New Roman"/>
              <a:sym typeface="Times New Roman"/>
            </a:endParaRPr>
          </a:p>
          <a:p>
            <a:pPr marL="457200" lvl="0" indent="0" algn="l" rtl="0">
              <a:spcBef>
                <a:spcPts val="1200"/>
              </a:spcBef>
              <a:spcAft>
                <a:spcPts val="1200"/>
              </a:spcAft>
              <a:buNone/>
            </a:pPr>
            <a:endParaRPr sz="1200">
              <a:solidFill>
                <a:srgbClr val="0C0C0C"/>
              </a:solidFill>
              <a:highlight>
                <a:schemeClr val="lt1"/>
              </a:highlight>
              <a:latin typeface="Roboto"/>
              <a:ea typeface="Roboto"/>
              <a:cs typeface="Roboto"/>
              <a:sym typeface="Roboto"/>
            </a:endParaRPr>
          </a:p>
        </p:txBody>
      </p:sp>
      <p:sp>
        <p:nvSpPr>
          <p:cNvPr id="161" name="Google Shape;161;p22"/>
          <p:cNvSpPr txBox="1"/>
          <p:nvPr/>
        </p:nvSpPr>
        <p:spPr>
          <a:xfrm>
            <a:off x="1180050" y="257625"/>
            <a:ext cx="2786100" cy="6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C0C0C"/>
                </a:solidFill>
                <a:latin typeface="Times New Roman"/>
                <a:ea typeface="Times New Roman"/>
                <a:cs typeface="Times New Roman"/>
                <a:sym typeface="Times New Roman"/>
              </a:rPr>
              <a:t>Word Cloud Of Negative Reviews</a:t>
            </a:r>
            <a:endParaRPr sz="2400">
              <a:solidFill>
                <a:srgbClr val="0C0C0C"/>
              </a:solidFill>
              <a:latin typeface="Times New Roman"/>
              <a:ea typeface="Times New Roman"/>
              <a:cs typeface="Times New Roman"/>
              <a:sym typeface="Times New Roman"/>
            </a:endParaRPr>
          </a:p>
        </p:txBody>
      </p:sp>
      <p:pic>
        <p:nvPicPr>
          <p:cNvPr id="162" name="Google Shape;162;p22"/>
          <p:cNvPicPr preferRelativeResize="0"/>
          <p:nvPr/>
        </p:nvPicPr>
        <p:blipFill>
          <a:blip r:embed="rId3">
            <a:alphaModFix/>
          </a:blip>
          <a:stretch>
            <a:fillRect/>
          </a:stretch>
        </p:blipFill>
        <p:spPr>
          <a:xfrm>
            <a:off x="4229100" y="596900"/>
            <a:ext cx="4775199" cy="40869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143850" y="11965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None/>
            </a:pPr>
            <a:r>
              <a:rPr lang="en" sz="2761" b="0">
                <a:solidFill>
                  <a:srgbClr val="0C0C0C"/>
                </a:solidFill>
                <a:latin typeface="Roboto"/>
                <a:ea typeface="Roboto"/>
                <a:cs typeface="Roboto"/>
                <a:sym typeface="Roboto"/>
              </a:rPr>
              <a:t>Predictive Analysis</a:t>
            </a:r>
            <a:endParaRPr sz="2761" b="0">
              <a:solidFill>
                <a:srgbClr val="0C0C0C"/>
              </a:solidFill>
              <a:latin typeface="Roboto"/>
              <a:ea typeface="Roboto"/>
              <a:cs typeface="Roboto"/>
              <a:sym typeface="Roboto"/>
            </a:endParaRPr>
          </a:p>
          <a:p>
            <a:pPr marL="0" lvl="0" indent="0" algn="l" rtl="0">
              <a:spcBef>
                <a:spcPts val="400"/>
              </a:spcBef>
              <a:spcAft>
                <a:spcPts val="0"/>
              </a:spcAft>
              <a:buNone/>
            </a:pPr>
            <a:endParaRPr/>
          </a:p>
        </p:txBody>
      </p:sp>
      <p:sp>
        <p:nvSpPr>
          <p:cNvPr id="168" name="Google Shape;168;p23"/>
          <p:cNvSpPr txBox="1">
            <a:spLocks noGrp="1"/>
          </p:cNvSpPr>
          <p:nvPr>
            <p:ph type="body" idx="1"/>
          </p:nvPr>
        </p:nvSpPr>
        <p:spPr>
          <a:xfrm>
            <a:off x="143850" y="727450"/>
            <a:ext cx="8873100" cy="4229100"/>
          </a:xfrm>
          <a:prstGeom prst="rect">
            <a:avLst/>
          </a:prstGeom>
        </p:spPr>
        <p:txBody>
          <a:bodyPr spcFirstLastPara="1" wrap="square" lIns="91425" tIns="91425" rIns="91425" bIns="91425" anchor="t" anchorCtr="0">
            <a:noAutofit/>
          </a:bodyPr>
          <a:lstStyle/>
          <a:p>
            <a:pPr marL="0" lvl="0" indent="0" algn="l" rtl="0">
              <a:lnSpc>
                <a:spcPct val="130000"/>
              </a:lnSpc>
              <a:spcBef>
                <a:spcPts val="1200"/>
              </a:spcBef>
              <a:spcAft>
                <a:spcPts val="0"/>
              </a:spcAft>
              <a:buSzPts val="935"/>
              <a:buNone/>
            </a:pPr>
            <a:r>
              <a:rPr lang="en" sz="1420" b="1">
                <a:solidFill>
                  <a:srgbClr val="0D0D0D"/>
                </a:solidFill>
                <a:latin typeface="Times New Roman"/>
                <a:ea typeface="Times New Roman"/>
                <a:cs typeface="Times New Roman"/>
                <a:sym typeface="Times New Roman"/>
              </a:rPr>
              <a:t>Features and Targets</a:t>
            </a:r>
            <a:endParaRPr sz="1420" b="1">
              <a:solidFill>
                <a:srgbClr val="0D0D0D"/>
              </a:solidFill>
              <a:latin typeface="Times New Roman"/>
              <a:ea typeface="Times New Roman"/>
              <a:cs typeface="Times New Roman"/>
              <a:sym typeface="Times New Roman"/>
            </a:endParaRPr>
          </a:p>
          <a:p>
            <a:pPr marL="457200" lvl="0" indent="-318770" algn="l" rtl="0">
              <a:lnSpc>
                <a:spcPct val="95000"/>
              </a:lnSpc>
              <a:spcBef>
                <a:spcPts val="20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Features: Full review text</a:t>
            </a:r>
            <a:endParaRPr sz="1420">
              <a:solidFill>
                <a:srgbClr val="0D0D0D"/>
              </a:solidFill>
              <a:latin typeface="Times New Roman"/>
              <a:ea typeface="Times New Roman"/>
              <a:cs typeface="Times New Roman"/>
              <a:sym typeface="Times New Roman"/>
            </a:endParaRPr>
          </a:p>
          <a:p>
            <a:pPr marL="457200" lvl="0" indent="-318770"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Target: Sentiment (Positive/Negative)</a:t>
            </a:r>
            <a:endParaRPr sz="1420">
              <a:solidFill>
                <a:srgbClr val="0D0D0D"/>
              </a:solidFill>
              <a:latin typeface="Times New Roman"/>
              <a:ea typeface="Times New Roman"/>
              <a:cs typeface="Times New Roman"/>
              <a:sym typeface="Times New Roman"/>
            </a:endParaRPr>
          </a:p>
          <a:p>
            <a:pPr marL="0" lvl="0" indent="0" algn="l" rtl="0">
              <a:lnSpc>
                <a:spcPct val="130000"/>
              </a:lnSpc>
              <a:spcBef>
                <a:spcPts val="1200"/>
              </a:spcBef>
              <a:spcAft>
                <a:spcPts val="0"/>
              </a:spcAft>
              <a:buSzPts val="935"/>
              <a:buNone/>
            </a:pPr>
            <a:r>
              <a:rPr lang="en" sz="1420" b="1">
                <a:solidFill>
                  <a:srgbClr val="0D0D0D"/>
                </a:solidFill>
                <a:latin typeface="Times New Roman"/>
                <a:ea typeface="Times New Roman"/>
                <a:cs typeface="Times New Roman"/>
                <a:sym typeface="Times New Roman"/>
              </a:rPr>
              <a:t>Predictive Models</a:t>
            </a:r>
            <a:endParaRPr sz="1420" b="1">
              <a:solidFill>
                <a:srgbClr val="0D0D0D"/>
              </a:solidFill>
              <a:latin typeface="Times New Roman"/>
              <a:ea typeface="Times New Roman"/>
              <a:cs typeface="Times New Roman"/>
              <a:sym typeface="Times New Roman"/>
            </a:endParaRPr>
          </a:p>
          <a:p>
            <a:pPr marL="457200" lvl="0" indent="-318770" algn="l" rtl="0">
              <a:lnSpc>
                <a:spcPct val="95000"/>
              </a:lnSpc>
              <a:spcBef>
                <a:spcPts val="200"/>
              </a:spcBef>
              <a:spcAft>
                <a:spcPts val="0"/>
              </a:spcAft>
              <a:buClr>
                <a:srgbClr val="0D0D0D"/>
              </a:buClr>
              <a:buSzPts val="1420"/>
              <a:buFont typeface="Times New Roman"/>
              <a:buAutoNum type="arabicPeriod"/>
            </a:pPr>
            <a:r>
              <a:rPr lang="en" sz="1420">
                <a:solidFill>
                  <a:srgbClr val="0D0D0D"/>
                </a:solidFill>
                <a:latin typeface="Times New Roman"/>
                <a:ea typeface="Times New Roman"/>
                <a:cs typeface="Times New Roman"/>
                <a:sym typeface="Times New Roman"/>
              </a:rPr>
              <a:t>XGBoost Classifier</a:t>
            </a:r>
            <a:endParaRPr sz="1420">
              <a:solidFill>
                <a:srgbClr val="0D0D0D"/>
              </a:solidFill>
              <a:latin typeface="Times New Roman"/>
              <a:ea typeface="Times New Roman"/>
              <a:cs typeface="Times New Roman"/>
              <a:sym typeface="Times New Roman"/>
            </a:endParaRPr>
          </a:p>
          <a:p>
            <a:pPr marL="914400" lvl="1" indent="-318769"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Utilized TF-IDF vectorization for feature representation</a:t>
            </a:r>
            <a:endParaRPr sz="1420">
              <a:solidFill>
                <a:srgbClr val="0D0D0D"/>
              </a:solidFill>
              <a:latin typeface="Times New Roman"/>
              <a:ea typeface="Times New Roman"/>
              <a:cs typeface="Times New Roman"/>
              <a:sym typeface="Times New Roman"/>
            </a:endParaRPr>
          </a:p>
          <a:p>
            <a:pPr marL="914400" lvl="1" indent="-318769"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Chosen due to its effectiveness in handling text data and robustness in classification tasks</a:t>
            </a:r>
            <a:endParaRPr sz="1420">
              <a:solidFill>
                <a:srgbClr val="0D0D0D"/>
              </a:solidFill>
              <a:latin typeface="Times New Roman"/>
              <a:ea typeface="Times New Roman"/>
              <a:cs typeface="Times New Roman"/>
              <a:sym typeface="Times New Roman"/>
            </a:endParaRPr>
          </a:p>
          <a:p>
            <a:pPr marL="457200" lvl="0" indent="-318770" algn="l" rtl="0">
              <a:lnSpc>
                <a:spcPct val="95000"/>
              </a:lnSpc>
              <a:spcBef>
                <a:spcPts val="0"/>
              </a:spcBef>
              <a:spcAft>
                <a:spcPts val="0"/>
              </a:spcAft>
              <a:buClr>
                <a:srgbClr val="0D0D0D"/>
              </a:buClr>
              <a:buSzPts val="1420"/>
              <a:buFont typeface="Times New Roman"/>
              <a:buAutoNum type="arabicPeriod"/>
            </a:pPr>
            <a:r>
              <a:rPr lang="en" sz="1420">
                <a:solidFill>
                  <a:srgbClr val="0D0D0D"/>
                </a:solidFill>
                <a:latin typeface="Times New Roman"/>
                <a:ea typeface="Times New Roman"/>
                <a:cs typeface="Times New Roman"/>
                <a:sym typeface="Times New Roman"/>
              </a:rPr>
              <a:t>Random Forest Classifier</a:t>
            </a:r>
            <a:endParaRPr sz="1420">
              <a:solidFill>
                <a:srgbClr val="0D0D0D"/>
              </a:solidFill>
              <a:latin typeface="Times New Roman"/>
              <a:ea typeface="Times New Roman"/>
              <a:cs typeface="Times New Roman"/>
              <a:sym typeface="Times New Roman"/>
            </a:endParaRPr>
          </a:p>
          <a:p>
            <a:pPr marL="914400" lvl="1" indent="-318769"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Employed bag-of-words approach using CountVectorizer</a:t>
            </a:r>
            <a:endParaRPr sz="1420">
              <a:solidFill>
                <a:srgbClr val="0D0D0D"/>
              </a:solidFill>
              <a:latin typeface="Times New Roman"/>
              <a:ea typeface="Times New Roman"/>
              <a:cs typeface="Times New Roman"/>
              <a:sym typeface="Times New Roman"/>
            </a:endParaRPr>
          </a:p>
          <a:p>
            <a:pPr marL="914400" lvl="1" indent="-318769"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Decision trees ensemble for sentiment prediction</a:t>
            </a:r>
            <a:endParaRPr sz="1420">
              <a:solidFill>
                <a:srgbClr val="0D0D0D"/>
              </a:solidFill>
              <a:latin typeface="Times New Roman"/>
              <a:ea typeface="Times New Roman"/>
              <a:cs typeface="Times New Roman"/>
              <a:sym typeface="Times New Roman"/>
            </a:endParaRPr>
          </a:p>
          <a:p>
            <a:pPr marL="457200" lvl="0" indent="-318770" algn="l" rtl="0">
              <a:lnSpc>
                <a:spcPct val="95000"/>
              </a:lnSpc>
              <a:spcBef>
                <a:spcPts val="0"/>
              </a:spcBef>
              <a:spcAft>
                <a:spcPts val="0"/>
              </a:spcAft>
              <a:buClr>
                <a:srgbClr val="0D0D0D"/>
              </a:buClr>
              <a:buSzPts val="1420"/>
              <a:buFont typeface="Times New Roman"/>
              <a:buAutoNum type="arabicPeriod"/>
            </a:pPr>
            <a:r>
              <a:rPr lang="en" sz="1420">
                <a:solidFill>
                  <a:srgbClr val="0D0D0D"/>
                </a:solidFill>
                <a:latin typeface="Times New Roman"/>
                <a:ea typeface="Times New Roman"/>
                <a:cs typeface="Times New Roman"/>
                <a:sym typeface="Times New Roman"/>
              </a:rPr>
              <a:t>Decision Tree Classifier</a:t>
            </a:r>
            <a:endParaRPr sz="1420">
              <a:solidFill>
                <a:srgbClr val="0D0D0D"/>
              </a:solidFill>
              <a:latin typeface="Times New Roman"/>
              <a:ea typeface="Times New Roman"/>
              <a:cs typeface="Times New Roman"/>
              <a:sym typeface="Times New Roman"/>
            </a:endParaRPr>
          </a:p>
          <a:p>
            <a:pPr marL="914400" lvl="1" indent="-318769"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Single decision tree model for sentiment prediction</a:t>
            </a:r>
            <a:endParaRPr sz="1420">
              <a:solidFill>
                <a:srgbClr val="0D0D0D"/>
              </a:solidFill>
              <a:latin typeface="Times New Roman"/>
              <a:ea typeface="Times New Roman"/>
              <a:cs typeface="Times New Roman"/>
              <a:sym typeface="Times New Roman"/>
            </a:endParaRPr>
          </a:p>
          <a:p>
            <a:pPr marL="0" lvl="0" indent="0" algn="l" rtl="0">
              <a:lnSpc>
                <a:spcPct val="130000"/>
              </a:lnSpc>
              <a:spcBef>
                <a:spcPts val="1200"/>
              </a:spcBef>
              <a:spcAft>
                <a:spcPts val="0"/>
              </a:spcAft>
              <a:buSzPts val="935"/>
              <a:buNone/>
            </a:pPr>
            <a:r>
              <a:rPr lang="en" sz="1420" b="1">
                <a:solidFill>
                  <a:srgbClr val="0D0D0D"/>
                </a:solidFill>
                <a:latin typeface="Times New Roman"/>
                <a:ea typeface="Times New Roman"/>
                <a:cs typeface="Times New Roman"/>
                <a:sym typeface="Times New Roman"/>
              </a:rPr>
              <a:t>Evaluation Metric</a:t>
            </a:r>
            <a:endParaRPr sz="1420" b="1">
              <a:solidFill>
                <a:srgbClr val="0D0D0D"/>
              </a:solidFill>
              <a:latin typeface="Times New Roman"/>
              <a:ea typeface="Times New Roman"/>
              <a:cs typeface="Times New Roman"/>
              <a:sym typeface="Times New Roman"/>
            </a:endParaRPr>
          </a:p>
          <a:p>
            <a:pPr marL="457200" lvl="0" indent="-318770" algn="l" rtl="0">
              <a:lnSpc>
                <a:spcPct val="95000"/>
              </a:lnSpc>
              <a:spcBef>
                <a:spcPts val="20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Accuracy: Measure of overall correctness of the model's predictions</a:t>
            </a:r>
            <a:endParaRPr sz="1420">
              <a:solidFill>
                <a:srgbClr val="0D0D0D"/>
              </a:solidFill>
              <a:latin typeface="Times New Roman"/>
              <a:ea typeface="Times New Roman"/>
              <a:cs typeface="Times New Roman"/>
              <a:sym typeface="Times New Roman"/>
            </a:endParaRPr>
          </a:p>
          <a:p>
            <a:pPr marL="457200" lvl="0" indent="-318770" algn="l" rtl="0">
              <a:lnSpc>
                <a:spcPct val="95000"/>
              </a:lnSpc>
              <a:spcBef>
                <a:spcPts val="0"/>
              </a:spcBef>
              <a:spcAft>
                <a:spcPts val="0"/>
              </a:spcAft>
              <a:buClr>
                <a:srgbClr val="0D0D0D"/>
              </a:buClr>
              <a:buSzPts val="1420"/>
              <a:buFont typeface="Times New Roman"/>
              <a:buChar char="●"/>
            </a:pPr>
            <a:r>
              <a:rPr lang="en" sz="1420">
                <a:solidFill>
                  <a:srgbClr val="0D0D0D"/>
                </a:solidFill>
                <a:latin typeface="Times New Roman"/>
                <a:ea typeface="Times New Roman"/>
                <a:cs typeface="Times New Roman"/>
                <a:sym typeface="Times New Roman"/>
              </a:rPr>
              <a:t>Confusion Matrix: Illustration of model's performance in classifying positive and negative sentiments</a:t>
            </a:r>
            <a:endParaRPr sz="1420">
              <a:solidFill>
                <a:srgbClr val="0D0D0D"/>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53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Random Forest Classifier</a:t>
            </a:r>
            <a:endParaRPr/>
          </a:p>
        </p:txBody>
      </p:sp>
      <p:sp>
        <p:nvSpPr>
          <p:cNvPr id="174" name="Google Shape;174;p24"/>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0C0C0C"/>
              </a:buClr>
              <a:buSzPts val="1400"/>
              <a:buFont typeface="Times New Roman"/>
              <a:buChar char="●"/>
            </a:pPr>
            <a:r>
              <a:rPr lang="en">
                <a:solidFill>
                  <a:srgbClr val="0C0C0C"/>
                </a:solidFill>
                <a:latin typeface="Times New Roman"/>
                <a:ea typeface="Times New Roman"/>
                <a:cs typeface="Times New Roman"/>
                <a:sym typeface="Times New Roman"/>
              </a:rPr>
              <a:t>The model is good at predicting positive sentiment, with a high TP rate of 91.4%.</a:t>
            </a:r>
            <a:endParaRPr>
              <a:solidFill>
                <a:srgbClr val="0C0C0C"/>
              </a:solidFill>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a:solidFill>
                  <a:srgbClr val="0C0C0C"/>
                </a:solidFill>
                <a:latin typeface="Times New Roman"/>
                <a:ea typeface="Times New Roman"/>
                <a:cs typeface="Times New Roman"/>
                <a:sym typeface="Times New Roman"/>
              </a:rPr>
              <a:t>The model is also good at predicting negative sentiment, with a high TN rate of 94.7%.</a:t>
            </a:r>
            <a:endParaRPr>
              <a:solidFill>
                <a:srgbClr val="0C0C0C"/>
              </a:solidFill>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a:solidFill>
                  <a:srgbClr val="0C0C0C"/>
                </a:solidFill>
                <a:latin typeface="Times New Roman"/>
                <a:ea typeface="Times New Roman"/>
                <a:cs typeface="Times New Roman"/>
                <a:sym typeface="Times New Roman"/>
              </a:rPr>
              <a:t> The model is more likely to make false positive predictions (incorrectly predicting a positive sentiment) than false negative predictions (incorrectly predicting a negative sentiment).</a:t>
            </a:r>
            <a:endParaRPr>
              <a:solidFill>
                <a:srgbClr val="0C0C0C"/>
              </a:solidFill>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a:solidFill>
                  <a:srgbClr val="0C0C0C"/>
                </a:solidFill>
                <a:latin typeface="Times New Roman"/>
                <a:ea typeface="Times New Roman"/>
                <a:cs typeface="Times New Roman"/>
                <a:sym typeface="Times New Roman"/>
              </a:rPr>
              <a:t>Overall, the model has a good accuracy of 92.9%, but there is room for improvement in reducing the number of false positive predictions.</a:t>
            </a:r>
            <a:endParaRPr>
              <a:solidFill>
                <a:srgbClr val="0C0C0C"/>
              </a:solidFill>
              <a:latin typeface="Times New Roman"/>
              <a:ea typeface="Times New Roman"/>
              <a:cs typeface="Times New Roman"/>
              <a:sym typeface="Times New Roman"/>
            </a:endParaRPr>
          </a:p>
        </p:txBody>
      </p:sp>
      <p:sp>
        <p:nvSpPr>
          <p:cNvPr id="175" name="Google Shape;175;p24"/>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6" name="Google Shape;176;p24"/>
          <p:cNvPicPr preferRelativeResize="0"/>
          <p:nvPr/>
        </p:nvPicPr>
        <p:blipFill>
          <a:blip r:embed="rId3">
            <a:alphaModFix/>
          </a:blip>
          <a:stretch>
            <a:fillRect/>
          </a:stretch>
        </p:blipFill>
        <p:spPr>
          <a:xfrm>
            <a:off x="4913747" y="1266175"/>
            <a:ext cx="3918548" cy="330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 Classifier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2" name="Google Shape;182;p2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p>
            <a:pPr marL="457200" lvl="0" indent="0" algn="l" rtl="0">
              <a:lnSpc>
                <a:spcPct val="95000"/>
              </a:lnSpc>
              <a:spcBef>
                <a:spcPts val="0"/>
              </a:spcBef>
              <a:spcAft>
                <a:spcPts val="1200"/>
              </a:spcAft>
              <a:buSzPts val="770"/>
              <a:buNone/>
            </a:pPr>
            <a:endParaRPr sz="980">
              <a:solidFill>
                <a:srgbClr val="0C0C0C"/>
              </a:solidFill>
              <a:latin typeface="Times New Roman"/>
              <a:ea typeface="Times New Roman"/>
              <a:cs typeface="Times New Roman"/>
              <a:sym typeface="Times New Roman"/>
            </a:endParaRPr>
          </a:p>
        </p:txBody>
      </p:sp>
      <p:sp>
        <p:nvSpPr>
          <p:cNvPr id="183" name="Google Shape;183;p2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4" name="Google Shape;184;p25"/>
          <p:cNvPicPr preferRelativeResize="0"/>
          <p:nvPr/>
        </p:nvPicPr>
        <p:blipFill>
          <a:blip r:embed="rId3">
            <a:alphaModFix/>
          </a:blip>
          <a:stretch>
            <a:fillRect/>
          </a:stretch>
        </p:blipFill>
        <p:spPr>
          <a:xfrm>
            <a:off x="4712425" y="1266175"/>
            <a:ext cx="4119875" cy="3472375"/>
          </a:xfrm>
          <a:prstGeom prst="rect">
            <a:avLst/>
          </a:prstGeom>
          <a:noFill/>
          <a:ln>
            <a:noFill/>
          </a:ln>
        </p:spPr>
      </p:pic>
      <p:pic>
        <p:nvPicPr>
          <p:cNvPr id="185" name="Google Shape;185;p25"/>
          <p:cNvPicPr preferRelativeResize="0"/>
          <p:nvPr/>
        </p:nvPicPr>
        <p:blipFill>
          <a:blip r:embed="rId4">
            <a:alphaModFix/>
          </a:blip>
          <a:stretch>
            <a:fillRect/>
          </a:stretch>
        </p:blipFill>
        <p:spPr>
          <a:xfrm>
            <a:off x="406400" y="1266175"/>
            <a:ext cx="3905201" cy="330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311700" y="172275"/>
            <a:ext cx="8520600" cy="7074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085">
                <a:solidFill>
                  <a:srgbClr val="0D0D0D"/>
                </a:solidFill>
                <a:latin typeface="Roboto"/>
                <a:ea typeface="Roboto"/>
                <a:cs typeface="Roboto"/>
                <a:sym typeface="Roboto"/>
              </a:rPr>
              <a:t>Summary</a:t>
            </a:r>
            <a:endParaRPr sz="2085">
              <a:solidFill>
                <a:srgbClr val="0D0D0D"/>
              </a:solidFill>
              <a:latin typeface="Roboto"/>
              <a:ea typeface="Roboto"/>
              <a:cs typeface="Roboto"/>
              <a:sym typeface="Roboto"/>
            </a:endParaRPr>
          </a:p>
          <a:p>
            <a:pPr marL="0" lvl="0" indent="0" algn="l" rtl="0">
              <a:spcBef>
                <a:spcPts val="400"/>
              </a:spcBef>
              <a:spcAft>
                <a:spcPts val="0"/>
              </a:spcAft>
              <a:buSzPts val="990"/>
              <a:buNone/>
            </a:pPr>
            <a:endParaRPr sz="3240"/>
          </a:p>
        </p:txBody>
      </p:sp>
      <p:sp>
        <p:nvSpPr>
          <p:cNvPr id="191" name="Google Shape;191;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solidFill>
                  <a:srgbClr val="0D0D0D"/>
                </a:solidFill>
                <a:latin typeface="Times New Roman"/>
                <a:ea typeface="Times New Roman"/>
                <a:cs typeface="Times New Roman"/>
                <a:sym typeface="Times New Roman"/>
              </a:rPr>
              <a:t>In summary, our analysis provides valuable insights into the sentiments expressed by British Airways passengers. We've explored the dataset, conducted sentiment analysis, and built predictive models to classify sentiments based on review content. Understanding customer sentiments can aid in improving services and addressing areas of concern, ultimately enhancing customer satisfaction. However, our analysis also has limitations, such as reliance on textual data and potential biases in customer reviews. Nonetheless, it offers a foundational understanding of customer sentiments for further exploration and action.</a:t>
            </a:r>
            <a:endParaRPr>
              <a:solidFill>
                <a:srgbClr val="0D0D0D"/>
              </a:solidFill>
              <a:latin typeface="Times New Roman"/>
              <a:ea typeface="Times New Roman"/>
              <a:cs typeface="Times New Roman"/>
              <a:sym typeface="Times New Roman"/>
            </a:endParaRPr>
          </a:p>
          <a:p>
            <a:pPr marL="0" lvl="0" indent="0" algn="l" rtl="0">
              <a:spcBef>
                <a:spcPts val="15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p:nvPr/>
        </p:nvSpPr>
        <p:spPr>
          <a:xfrm>
            <a:off x="-69752" y="221824"/>
            <a:ext cx="9144000" cy="4695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600" b="1">
                <a:solidFill>
                  <a:srgbClr val="0C0C0C"/>
                </a:solidFill>
                <a:latin typeface="Times New Roman"/>
                <a:ea typeface="Times New Roman"/>
                <a:cs typeface="Times New Roman"/>
                <a:sym typeface="Times New Roman"/>
              </a:rPr>
              <a:t>Introduction</a:t>
            </a:r>
            <a:endParaRPr sz="2600" b="1" i="0" u="none" strike="noStrike" cap="none">
              <a:solidFill>
                <a:srgbClr val="0C0C0C"/>
              </a:solidFill>
              <a:latin typeface="Times New Roman"/>
              <a:ea typeface="Times New Roman"/>
              <a:cs typeface="Times New Roman"/>
              <a:sym typeface="Times New Roman"/>
            </a:endParaRPr>
          </a:p>
        </p:txBody>
      </p:sp>
      <p:grpSp>
        <p:nvGrpSpPr>
          <p:cNvPr id="78" name="Google Shape;78;p14"/>
          <p:cNvGrpSpPr/>
          <p:nvPr/>
        </p:nvGrpSpPr>
        <p:grpSpPr>
          <a:xfrm>
            <a:off x="0" y="5061204"/>
            <a:ext cx="9144020" cy="82350"/>
            <a:chOff x="0" y="6762420"/>
            <a:chExt cx="12192027" cy="109800"/>
          </a:xfrm>
        </p:grpSpPr>
        <p:sp>
          <p:nvSpPr>
            <p:cNvPr id="79" name="Google Shape;79;p14"/>
            <p:cNvSpPr/>
            <p:nvPr/>
          </p:nvSpPr>
          <p:spPr>
            <a:xfrm>
              <a:off x="0" y="6762420"/>
              <a:ext cx="2660100" cy="109800"/>
            </a:xfrm>
            <a:prstGeom prst="rect">
              <a:avLst/>
            </a:prstGeom>
            <a:solidFill>
              <a:srgbClr val="336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0" name="Google Shape;80;p14"/>
            <p:cNvSpPr/>
            <p:nvPr/>
          </p:nvSpPr>
          <p:spPr>
            <a:xfrm>
              <a:off x="2801947" y="6762856"/>
              <a:ext cx="6588000" cy="108900"/>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1" name="Google Shape;81;p14"/>
            <p:cNvSpPr/>
            <p:nvPr/>
          </p:nvSpPr>
          <p:spPr>
            <a:xfrm>
              <a:off x="9531927" y="6762420"/>
              <a:ext cx="2660100" cy="109800"/>
            </a:xfrm>
            <a:prstGeom prst="rect">
              <a:avLst/>
            </a:prstGeom>
            <a:solidFill>
              <a:srgbClr val="336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grpSp>
        <p:nvGrpSpPr>
          <p:cNvPr id="82" name="Google Shape;82;p14"/>
          <p:cNvGrpSpPr/>
          <p:nvPr/>
        </p:nvGrpSpPr>
        <p:grpSpPr>
          <a:xfrm>
            <a:off x="69750" y="1115075"/>
            <a:ext cx="9004500" cy="3671675"/>
            <a:chOff x="-99139" y="1549108"/>
            <a:chExt cx="12006000" cy="4895567"/>
          </a:xfrm>
        </p:grpSpPr>
        <p:pic>
          <p:nvPicPr>
            <p:cNvPr id="83" name="Google Shape;83;p14"/>
            <p:cNvPicPr preferRelativeResize="0"/>
            <p:nvPr/>
          </p:nvPicPr>
          <p:blipFill rotWithShape="1">
            <a:blip r:embed="rId3">
              <a:alphaModFix/>
            </a:blip>
            <a:srcRect/>
            <a:stretch/>
          </p:blipFill>
          <p:spPr>
            <a:xfrm>
              <a:off x="-99139" y="1549108"/>
              <a:ext cx="5637035" cy="4678101"/>
            </a:xfrm>
            <a:prstGeom prst="rect">
              <a:avLst/>
            </a:prstGeom>
            <a:noFill/>
            <a:ln>
              <a:noFill/>
            </a:ln>
          </p:spPr>
        </p:pic>
        <p:grpSp>
          <p:nvGrpSpPr>
            <p:cNvPr id="84" name="Google Shape;84;p14"/>
            <p:cNvGrpSpPr/>
            <p:nvPr/>
          </p:nvGrpSpPr>
          <p:grpSpPr>
            <a:xfrm>
              <a:off x="5508018" y="1853712"/>
              <a:ext cx="6398843" cy="4590963"/>
              <a:chOff x="5508018" y="1908358"/>
              <a:chExt cx="6398843" cy="4590963"/>
            </a:xfrm>
          </p:grpSpPr>
          <p:grpSp>
            <p:nvGrpSpPr>
              <p:cNvPr id="85" name="Google Shape;85;p14"/>
              <p:cNvGrpSpPr/>
              <p:nvPr/>
            </p:nvGrpSpPr>
            <p:grpSpPr>
              <a:xfrm>
                <a:off x="5559385" y="1908358"/>
                <a:ext cx="6347477" cy="954300"/>
                <a:chOff x="5559385" y="1908358"/>
                <a:chExt cx="6347477" cy="954300"/>
              </a:xfrm>
            </p:grpSpPr>
            <p:sp>
              <p:nvSpPr>
                <p:cNvPr id="86" name="Google Shape;86;p14"/>
                <p:cNvSpPr txBox="1"/>
                <p:nvPr/>
              </p:nvSpPr>
              <p:spPr>
                <a:xfrm>
                  <a:off x="6670661" y="1908358"/>
                  <a:ext cx="5236200" cy="95430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a:solidFill>
                        <a:srgbClr val="0C0C0C"/>
                      </a:solidFill>
                      <a:highlight>
                        <a:schemeClr val="lt1"/>
                      </a:highlight>
                      <a:latin typeface="Times New Roman"/>
                      <a:ea typeface="Times New Roman"/>
                      <a:cs typeface="Times New Roman"/>
                      <a:sym typeface="Times New Roman"/>
                    </a:rPr>
                    <a:t>The main goal of this analysis is to explore the sentiments expressed in customer reviews of British Airways </a:t>
                  </a:r>
                  <a:endParaRPr>
                    <a:solidFill>
                      <a:srgbClr val="0C0C0C"/>
                    </a:solidFill>
                    <a:highlight>
                      <a:schemeClr val="lt1"/>
                    </a:highlight>
                    <a:latin typeface="Times New Roman"/>
                    <a:ea typeface="Times New Roman"/>
                    <a:cs typeface="Times New Roman"/>
                    <a:sym typeface="Times New Roman"/>
                  </a:endParaRPr>
                </a:p>
              </p:txBody>
            </p:sp>
            <p:grpSp>
              <p:nvGrpSpPr>
                <p:cNvPr id="87" name="Google Shape;87;p14"/>
                <p:cNvGrpSpPr/>
                <p:nvPr/>
              </p:nvGrpSpPr>
              <p:grpSpPr>
                <a:xfrm>
                  <a:off x="5559385" y="2040997"/>
                  <a:ext cx="689037" cy="689037"/>
                  <a:chOff x="5591969" y="2088960"/>
                  <a:chExt cx="757933" cy="757933"/>
                </a:xfrm>
              </p:grpSpPr>
              <p:grpSp>
                <p:nvGrpSpPr>
                  <p:cNvPr id="88" name="Google Shape;88;p14"/>
                  <p:cNvGrpSpPr/>
                  <p:nvPr/>
                </p:nvGrpSpPr>
                <p:grpSpPr>
                  <a:xfrm>
                    <a:off x="5591969" y="2088960"/>
                    <a:ext cx="757933" cy="757933"/>
                    <a:chOff x="8730233" y="4684119"/>
                    <a:chExt cx="1220700" cy="1220700"/>
                  </a:xfrm>
                </p:grpSpPr>
                <p:sp>
                  <p:nvSpPr>
                    <p:cNvPr id="89" name="Google Shape;89;p14"/>
                    <p:cNvSpPr/>
                    <p:nvPr/>
                  </p:nvSpPr>
                  <p:spPr>
                    <a:xfrm>
                      <a:off x="8730233" y="4684119"/>
                      <a:ext cx="1220700" cy="1220700"/>
                    </a:xfrm>
                    <a:prstGeom prst="ellipse">
                      <a:avLst/>
                    </a:prstGeom>
                    <a:solidFill>
                      <a:srgbClr val="336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sp>
                  <p:nvSpPr>
                    <p:cNvPr id="90" name="Google Shape;90;p14"/>
                    <p:cNvSpPr/>
                    <p:nvPr/>
                  </p:nvSpPr>
                  <p:spPr>
                    <a:xfrm>
                      <a:off x="8846042" y="4799897"/>
                      <a:ext cx="989100" cy="9891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grpSp>
              <p:pic>
                <p:nvPicPr>
                  <p:cNvPr id="91" name="Google Shape;91;p14" descr="Emoticons free icon"/>
                  <p:cNvPicPr preferRelativeResize="0"/>
                  <p:nvPr/>
                </p:nvPicPr>
                <p:blipFill rotWithShape="1">
                  <a:blip r:embed="rId4">
                    <a:alphaModFix/>
                  </a:blip>
                  <a:srcRect/>
                  <a:stretch/>
                </p:blipFill>
                <p:spPr>
                  <a:xfrm>
                    <a:off x="5693845" y="2190821"/>
                    <a:ext cx="554182" cy="554182"/>
                  </a:xfrm>
                  <a:prstGeom prst="rect">
                    <a:avLst/>
                  </a:prstGeom>
                  <a:noFill/>
                  <a:ln>
                    <a:noFill/>
                  </a:ln>
                </p:spPr>
              </p:pic>
            </p:grpSp>
          </p:grpSp>
          <p:grpSp>
            <p:nvGrpSpPr>
              <p:cNvPr id="92" name="Google Shape;92;p14"/>
              <p:cNvGrpSpPr/>
              <p:nvPr/>
            </p:nvGrpSpPr>
            <p:grpSpPr>
              <a:xfrm>
                <a:off x="5508018" y="4984621"/>
                <a:ext cx="6299593" cy="1514700"/>
                <a:chOff x="5508018" y="4984621"/>
                <a:chExt cx="6299593" cy="1514700"/>
              </a:xfrm>
            </p:grpSpPr>
            <p:sp>
              <p:nvSpPr>
                <p:cNvPr id="93" name="Google Shape;93;p14"/>
                <p:cNvSpPr txBox="1"/>
                <p:nvPr/>
              </p:nvSpPr>
              <p:spPr>
                <a:xfrm>
                  <a:off x="6571411" y="4984621"/>
                  <a:ext cx="5236200" cy="15147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None/>
                  </a:pPr>
                  <a:r>
                    <a:rPr lang="en">
                      <a:solidFill>
                        <a:srgbClr val="0C0C0C"/>
                      </a:solidFill>
                      <a:highlight>
                        <a:schemeClr val="lt1"/>
                      </a:highlight>
                      <a:latin typeface="Times New Roman"/>
                      <a:ea typeface="Times New Roman"/>
                      <a:cs typeface="Times New Roman"/>
                      <a:sym typeface="Times New Roman"/>
                    </a:rPr>
                    <a:t>This analysis helps identify key areas where British Airways excels or needs improvement from a customer perspective.</a:t>
                  </a:r>
                  <a:endParaRPr>
                    <a:solidFill>
                      <a:srgbClr val="0C0C0C"/>
                    </a:solidFill>
                    <a:highlight>
                      <a:schemeClr val="lt1"/>
                    </a:highlight>
                    <a:latin typeface="Times New Roman"/>
                    <a:ea typeface="Times New Roman"/>
                    <a:cs typeface="Times New Roman"/>
                    <a:sym typeface="Times New Roman"/>
                  </a:endParaRPr>
                </a:p>
                <a:p>
                  <a:pPr marL="0" marR="0" lvl="0" indent="0" algn="l" rtl="0">
                    <a:spcBef>
                      <a:spcPts val="1200"/>
                    </a:spcBef>
                    <a:spcAft>
                      <a:spcPts val="0"/>
                    </a:spcAft>
                    <a:buNone/>
                  </a:pPr>
                  <a:endParaRPr sz="1100">
                    <a:solidFill>
                      <a:srgbClr val="3B3835"/>
                    </a:solidFill>
                    <a:latin typeface="Geo"/>
                    <a:ea typeface="Geo"/>
                    <a:cs typeface="Geo"/>
                    <a:sym typeface="Geo"/>
                  </a:endParaRPr>
                </a:p>
              </p:txBody>
            </p:sp>
            <p:grpSp>
              <p:nvGrpSpPr>
                <p:cNvPr id="94" name="Google Shape;94;p14"/>
                <p:cNvGrpSpPr/>
                <p:nvPr/>
              </p:nvGrpSpPr>
              <p:grpSpPr>
                <a:xfrm>
                  <a:off x="5508018" y="5198370"/>
                  <a:ext cx="689037" cy="689037"/>
                  <a:chOff x="5535466" y="2632703"/>
                  <a:chExt cx="757933" cy="757933"/>
                </a:xfrm>
              </p:grpSpPr>
              <p:grpSp>
                <p:nvGrpSpPr>
                  <p:cNvPr id="95" name="Google Shape;95;p14"/>
                  <p:cNvGrpSpPr/>
                  <p:nvPr/>
                </p:nvGrpSpPr>
                <p:grpSpPr>
                  <a:xfrm>
                    <a:off x="5535466" y="2632703"/>
                    <a:ext cx="757933" cy="757933"/>
                    <a:chOff x="8639232" y="5559852"/>
                    <a:chExt cx="1220700" cy="1220700"/>
                  </a:xfrm>
                </p:grpSpPr>
                <p:sp>
                  <p:nvSpPr>
                    <p:cNvPr id="96" name="Google Shape;96;p14"/>
                    <p:cNvSpPr/>
                    <p:nvPr/>
                  </p:nvSpPr>
                  <p:spPr>
                    <a:xfrm>
                      <a:off x="8639232" y="5559852"/>
                      <a:ext cx="1220700" cy="1220700"/>
                    </a:xfrm>
                    <a:prstGeom prst="ellipse">
                      <a:avLst/>
                    </a:prstGeom>
                    <a:solidFill>
                      <a:srgbClr val="336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sp>
                  <p:nvSpPr>
                    <p:cNvPr id="97" name="Google Shape;97;p14"/>
                    <p:cNvSpPr/>
                    <p:nvPr/>
                  </p:nvSpPr>
                  <p:spPr>
                    <a:xfrm>
                      <a:off x="8755070" y="5712037"/>
                      <a:ext cx="989100" cy="9891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grpSp>
              <p:pic>
                <p:nvPicPr>
                  <p:cNvPr id="98" name="Google Shape;98;p14" descr="Emoticons free icon"/>
                  <p:cNvPicPr preferRelativeResize="0"/>
                  <p:nvPr/>
                </p:nvPicPr>
                <p:blipFill rotWithShape="1">
                  <a:blip r:embed="rId4">
                    <a:alphaModFix/>
                  </a:blip>
                  <a:srcRect/>
                  <a:stretch/>
                </p:blipFill>
                <p:spPr>
                  <a:xfrm>
                    <a:off x="5637360" y="2757151"/>
                    <a:ext cx="554182" cy="554182"/>
                  </a:xfrm>
                  <a:prstGeom prst="rect">
                    <a:avLst/>
                  </a:prstGeom>
                  <a:noFill/>
                  <a:ln>
                    <a:noFill/>
                  </a:ln>
                </p:spPr>
              </p:pic>
            </p:grpSp>
          </p:grpSp>
        </p:grpSp>
      </p:grpSp>
      <p:sp>
        <p:nvSpPr>
          <p:cNvPr id="99" name="Google Shape;99;p14"/>
          <p:cNvSpPr txBox="1"/>
          <p:nvPr/>
        </p:nvSpPr>
        <p:spPr>
          <a:xfrm>
            <a:off x="5100725" y="2379200"/>
            <a:ext cx="3551700" cy="78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r>
              <a:rPr lang="en">
                <a:solidFill>
                  <a:srgbClr val="0C0C0C"/>
                </a:solidFill>
                <a:highlight>
                  <a:schemeClr val="lt1"/>
                </a:highlight>
                <a:latin typeface="Times New Roman"/>
                <a:ea typeface="Times New Roman"/>
                <a:cs typeface="Times New Roman"/>
                <a:sym typeface="Times New Roman"/>
              </a:rPr>
              <a:t>Understand how these sentiments correlate with overall customer satisfaction and recommendations.</a:t>
            </a:r>
            <a:endParaRPr>
              <a:solidFill>
                <a:schemeClr val="dk2"/>
              </a:solidFill>
              <a:latin typeface="Times New Roman"/>
              <a:ea typeface="Times New Roman"/>
              <a:cs typeface="Times New Roman"/>
              <a:sym typeface="Times New Roman"/>
            </a:endParaRPr>
          </a:p>
        </p:txBody>
      </p:sp>
      <p:pic>
        <p:nvPicPr>
          <p:cNvPr id="100" name="Google Shape;100;p14" descr="Emoticons free icon"/>
          <p:cNvPicPr preferRelativeResize="0"/>
          <p:nvPr/>
        </p:nvPicPr>
        <p:blipFill rotWithShape="1">
          <a:blip r:embed="rId4">
            <a:alphaModFix/>
          </a:blip>
          <a:srcRect/>
          <a:stretch/>
        </p:blipFill>
        <p:spPr>
          <a:xfrm>
            <a:off x="4383091" y="2585213"/>
            <a:ext cx="377855" cy="377855"/>
          </a:xfrm>
          <a:prstGeom prst="rect">
            <a:avLst/>
          </a:prstGeom>
          <a:noFill/>
          <a:ln>
            <a:noFill/>
          </a:ln>
        </p:spPr>
      </p:pic>
      <p:sp>
        <p:nvSpPr>
          <p:cNvPr id="101" name="Google Shape;101;p14"/>
          <p:cNvSpPr/>
          <p:nvPr/>
        </p:nvSpPr>
        <p:spPr>
          <a:xfrm>
            <a:off x="4313555" y="2515711"/>
            <a:ext cx="516900" cy="516900"/>
          </a:xfrm>
          <a:prstGeom prst="ellipse">
            <a:avLst/>
          </a:prstGeom>
          <a:solidFill>
            <a:srgbClr val="3362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sp>
        <p:nvSpPr>
          <p:cNvPr id="102" name="Google Shape;102;p14"/>
          <p:cNvSpPr/>
          <p:nvPr/>
        </p:nvSpPr>
        <p:spPr>
          <a:xfrm>
            <a:off x="4362632" y="2564751"/>
            <a:ext cx="418800" cy="418800"/>
          </a:xfrm>
          <a:prstGeom prst="ellipse">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rgbClr val="0C0C0C"/>
              </a:solidFill>
              <a:latin typeface="Calibri"/>
              <a:ea typeface="Calibri"/>
              <a:cs typeface="Calibri"/>
              <a:sym typeface="Calibri"/>
            </a:endParaRPr>
          </a:p>
        </p:txBody>
      </p:sp>
      <p:pic>
        <p:nvPicPr>
          <p:cNvPr id="103" name="Google Shape;103;p14" descr="Emoticons free icon"/>
          <p:cNvPicPr preferRelativeResize="0"/>
          <p:nvPr/>
        </p:nvPicPr>
        <p:blipFill rotWithShape="1">
          <a:blip r:embed="rId4">
            <a:alphaModFix/>
          </a:blip>
          <a:srcRect/>
          <a:stretch/>
        </p:blipFill>
        <p:spPr>
          <a:xfrm>
            <a:off x="4383104" y="2585221"/>
            <a:ext cx="377855" cy="3778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311700" y="264500"/>
            <a:ext cx="8520600" cy="607800"/>
          </a:xfrm>
          <a:prstGeom prst="rect">
            <a:avLst/>
          </a:prstGeom>
        </p:spPr>
        <p:txBody>
          <a:bodyPr spcFirstLastPara="1" wrap="square" lIns="91425" tIns="91425" rIns="91425" bIns="91425" anchor="t" anchorCtr="0">
            <a:noAutofit/>
          </a:bodyPr>
          <a:lstStyle/>
          <a:p>
            <a:pPr marL="0" lvl="0" indent="0" algn="l" rtl="0">
              <a:lnSpc>
                <a:spcPct val="150000"/>
              </a:lnSpc>
              <a:spcBef>
                <a:spcPts val="1200"/>
              </a:spcBef>
              <a:spcAft>
                <a:spcPts val="0"/>
              </a:spcAft>
              <a:buSzPts val="990"/>
              <a:buNone/>
            </a:pPr>
            <a:r>
              <a:rPr lang="en" sz="2400">
                <a:solidFill>
                  <a:srgbClr val="0C0C0C"/>
                </a:solidFill>
                <a:highlight>
                  <a:schemeClr val="lt1"/>
                </a:highlight>
                <a:latin typeface="Times New Roman"/>
                <a:ea typeface="Times New Roman"/>
                <a:cs typeface="Times New Roman"/>
                <a:sym typeface="Times New Roman"/>
              </a:rPr>
              <a:t>What is Sentiment Analysis?</a:t>
            </a:r>
            <a:endParaRPr sz="2400">
              <a:solidFill>
                <a:srgbClr val="0C0C0C"/>
              </a:solidFill>
              <a:highlight>
                <a:schemeClr val="lt1"/>
              </a:highlight>
              <a:latin typeface="Times New Roman"/>
              <a:ea typeface="Times New Roman"/>
              <a:cs typeface="Times New Roman"/>
              <a:sym typeface="Times New Roman"/>
            </a:endParaRPr>
          </a:p>
          <a:p>
            <a:pPr marL="0" lvl="0" indent="0" algn="l" rtl="0">
              <a:spcBef>
                <a:spcPts val="200"/>
              </a:spcBef>
              <a:spcAft>
                <a:spcPts val="0"/>
              </a:spcAft>
              <a:buSzPts val="990"/>
              <a:buNone/>
            </a:pPr>
            <a:endParaRPr sz="3240"/>
          </a:p>
        </p:txBody>
      </p:sp>
      <p:sp>
        <p:nvSpPr>
          <p:cNvPr id="109" name="Google Shape;109;p15"/>
          <p:cNvSpPr txBox="1">
            <a:spLocks noGrp="1"/>
          </p:cNvSpPr>
          <p:nvPr>
            <p:ph type="body" idx="1"/>
          </p:nvPr>
        </p:nvSpPr>
        <p:spPr>
          <a:xfrm>
            <a:off x="96425" y="947975"/>
            <a:ext cx="5818500" cy="38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solidFill>
                  <a:srgbClr val="0C0C0C"/>
                </a:solidFill>
                <a:highlight>
                  <a:schemeClr val="lt1"/>
                </a:highlight>
                <a:latin typeface="Times New Roman"/>
                <a:ea typeface="Times New Roman"/>
                <a:cs typeface="Times New Roman"/>
                <a:sym typeface="Times New Roman"/>
              </a:rPr>
              <a:t>Sentiment analysis, also known as opinion mining, is a field of Natural Language Processing (NLP) that focuses on identifying and categorizing opinions expressed in text data to determine the writer's attitude towards a particular topic, product, or service. </a:t>
            </a:r>
            <a:endParaRPr sz="1400">
              <a:solidFill>
                <a:srgbClr val="0C0C0C"/>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r>
              <a:rPr lang="en" sz="1400">
                <a:solidFill>
                  <a:srgbClr val="0C0C0C"/>
                </a:solidFill>
                <a:highlight>
                  <a:schemeClr val="lt1"/>
                </a:highlight>
                <a:latin typeface="Times New Roman"/>
                <a:ea typeface="Times New Roman"/>
                <a:cs typeface="Times New Roman"/>
                <a:sym typeface="Times New Roman"/>
              </a:rPr>
              <a:t>The attitudes can be positive, negative, or neutral, and they can also reflect different emotions such as happiness, frustration, or anger.</a:t>
            </a:r>
            <a:endParaRPr sz="1400">
              <a:solidFill>
                <a:srgbClr val="0C0C0C"/>
              </a:solidFill>
              <a:highlight>
                <a:schemeClr val="lt1"/>
              </a:highlight>
              <a:latin typeface="Times New Roman"/>
              <a:ea typeface="Times New Roman"/>
              <a:cs typeface="Times New Roman"/>
              <a:sym typeface="Times New Roman"/>
            </a:endParaRPr>
          </a:p>
          <a:p>
            <a:pPr marL="0" lvl="0" indent="0" algn="l" rtl="0">
              <a:spcBef>
                <a:spcPts val="1200"/>
              </a:spcBef>
              <a:spcAft>
                <a:spcPts val="0"/>
              </a:spcAft>
              <a:buNone/>
            </a:pPr>
            <a:br>
              <a:rPr lang="en" sz="1400">
                <a:solidFill>
                  <a:srgbClr val="0C0C0C"/>
                </a:solidFill>
                <a:highlight>
                  <a:schemeClr val="lt1"/>
                </a:highlight>
                <a:latin typeface="Times New Roman"/>
                <a:ea typeface="Times New Roman"/>
                <a:cs typeface="Times New Roman"/>
                <a:sym typeface="Times New Roman"/>
              </a:rPr>
            </a:br>
            <a:r>
              <a:rPr lang="en" sz="1400">
                <a:solidFill>
                  <a:srgbClr val="0C0C0C"/>
                </a:solidFill>
                <a:highlight>
                  <a:schemeClr val="lt1"/>
                </a:highlight>
                <a:latin typeface="Times New Roman"/>
                <a:ea typeface="Times New Roman"/>
                <a:cs typeface="Times New Roman"/>
                <a:sym typeface="Times New Roman"/>
              </a:rPr>
              <a:t>Sentiment analysis is a method used in text analysis that processes and analyzes textual data to determine the polarity (positive, negative, or neutral) and subjectivity (objective or subjective) of the content.</a:t>
            </a:r>
            <a:endParaRPr sz="1400">
              <a:solidFill>
                <a:srgbClr val="0C0C0C"/>
              </a:solidFill>
              <a:highlight>
                <a:schemeClr val="lt1"/>
              </a:highlight>
              <a:latin typeface="Times New Roman"/>
              <a:ea typeface="Times New Roman"/>
              <a:cs typeface="Times New Roman"/>
              <a:sym typeface="Times New Roman"/>
            </a:endParaRPr>
          </a:p>
          <a:p>
            <a:pPr marL="0" lvl="0" indent="0" algn="l" rtl="0">
              <a:spcBef>
                <a:spcPts val="1200"/>
              </a:spcBef>
              <a:spcAft>
                <a:spcPts val="1200"/>
              </a:spcAft>
              <a:buNone/>
            </a:pPr>
            <a:endParaRPr sz="1200">
              <a:solidFill>
                <a:srgbClr val="0C0C0C"/>
              </a:solidFill>
              <a:highlight>
                <a:schemeClr val="lt1"/>
              </a:highlight>
            </a:endParaRPr>
          </a:p>
        </p:txBody>
      </p:sp>
      <p:pic>
        <p:nvPicPr>
          <p:cNvPr id="110" name="Google Shape;110;p15"/>
          <p:cNvPicPr preferRelativeResize="0"/>
          <p:nvPr/>
        </p:nvPicPr>
        <p:blipFill>
          <a:blip r:embed="rId3">
            <a:alphaModFix/>
          </a:blip>
          <a:stretch>
            <a:fillRect/>
          </a:stretch>
        </p:blipFill>
        <p:spPr>
          <a:xfrm>
            <a:off x="6281750" y="1486850"/>
            <a:ext cx="2709850" cy="162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6"/>
          <p:cNvPicPr preferRelativeResize="0"/>
          <p:nvPr/>
        </p:nvPicPr>
        <p:blipFill rotWithShape="1">
          <a:blip r:embed="rId3">
            <a:alphaModFix/>
          </a:blip>
          <a:srcRect l="1924" t="16156" r="874" b="16156"/>
          <a:stretch/>
        </p:blipFill>
        <p:spPr>
          <a:xfrm>
            <a:off x="1281912" y="989750"/>
            <a:ext cx="6328076" cy="3164000"/>
          </a:xfrm>
          <a:prstGeom prst="rect">
            <a:avLst/>
          </a:prstGeom>
          <a:noFill/>
          <a:ln>
            <a:noFill/>
          </a:ln>
        </p:spPr>
      </p:pic>
      <p:sp>
        <p:nvSpPr>
          <p:cNvPr id="116" name="Google Shape;116;p16"/>
          <p:cNvSpPr txBox="1"/>
          <p:nvPr/>
        </p:nvSpPr>
        <p:spPr>
          <a:xfrm>
            <a:off x="1281900" y="4153750"/>
            <a:ext cx="22293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C0C0C"/>
                </a:solidFill>
                <a:highlight>
                  <a:srgbClr val="FFFFFF"/>
                </a:highlight>
                <a:latin typeface="Roboto"/>
                <a:ea typeface="Roboto"/>
                <a:cs typeface="Roboto"/>
                <a:sym typeface="Roboto"/>
              </a:rPr>
              <a:t>"Absolutely hopeless airline"</a:t>
            </a:r>
            <a:endParaRPr sz="1000">
              <a:solidFill>
                <a:srgbClr val="0C0C0C"/>
              </a:solidFill>
              <a:latin typeface="Roboto"/>
              <a:ea typeface="Roboto"/>
              <a:cs typeface="Roboto"/>
              <a:sym typeface="Roboto"/>
            </a:endParaRPr>
          </a:p>
        </p:txBody>
      </p:sp>
      <p:sp>
        <p:nvSpPr>
          <p:cNvPr id="117" name="Google Shape;117;p16"/>
          <p:cNvSpPr txBox="1"/>
          <p:nvPr/>
        </p:nvSpPr>
        <p:spPr>
          <a:xfrm>
            <a:off x="5591600" y="4153750"/>
            <a:ext cx="20184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C0C0C"/>
                </a:solidFill>
                <a:highlight>
                  <a:srgbClr val="FFFFFF"/>
                </a:highlight>
                <a:latin typeface="Roboto"/>
                <a:ea typeface="Roboto"/>
                <a:cs typeface="Roboto"/>
                <a:sym typeface="Roboto"/>
              </a:rPr>
              <a:t>“Excellent service levels"</a:t>
            </a:r>
            <a:endParaRPr sz="1900">
              <a:solidFill>
                <a:srgbClr val="0C0C0C"/>
              </a:solidFill>
              <a:latin typeface="Roboto"/>
              <a:ea typeface="Roboto"/>
              <a:cs typeface="Roboto"/>
              <a:sym typeface="Roboto"/>
            </a:endParaRPr>
          </a:p>
        </p:txBody>
      </p:sp>
      <p:sp>
        <p:nvSpPr>
          <p:cNvPr id="118" name="Google Shape;118;p16"/>
          <p:cNvSpPr txBox="1"/>
          <p:nvPr/>
        </p:nvSpPr>
        <p:spPr>
          <a:xfrm>
            <a:off x="3382150" y="4153750"/>
            <a:ext cx="2127600" cy="65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0C0C0C"/>
                </a:solidFill>
                <a:highlight>
                  <a:schemeClr val="lt1"/>
                </a:highlight>
                <a:latin typeface="Roboto"/>
                <a:ea typeface="Roboto"/>
                <a:cs typeface="Roboto"/>
                <a:sym typeface="Roboto"/>
              </a:rPr>
              <a:t>“We got a good price in a BA sale but the overall experience was disappointing.”</a:t>
            </a:r>
            <a:endParaRPr sz="1000">
              <a:solidFill>
                <a:srgbClr val="0C0C0C"/>
              </a:solidFill>
              <a:highlight>
                <a:schemeClr val="lt1"/>
              </a:highlight>
              <a:latin typeface="Roboto"/>
              <a:ea typeface="Roboto"/>
              <a:cs typeface="Roboto"/>
              <a:sym typeface="Roboto"/>
            </a:endParaRPr>
          </a:p>
          <a:p>
            <a:pPr marL="254000" marR="50800" lvl="0" indent="0" algn="l" rtl="0">
              <a:lnSpc>
                <a:spcPct val="115000"/>
              </a:lnSpc>
              <a:spcBef>
                <a:spcPts val="600"/>
              </a:spcBef>
              <a:spcAft>
                <a:spcPts val="0"/>
              </a:spcAft>
              <a:buNone/>
            </a:pPr>
            <a:endParaRPr sz="1000">
              <a:solidFill>
                <a:srgbClr val="D5D5D5"/>
              </a:solidFill>
              <a:highlight>
                <a:srgbClr val="383838"/>
              </a:highlight>
              <a:latin typeface="Roboto"/>
              <a:ea typeface="Roboto"/>
              <a:cs typeface="Roboto"/>
              <a:sym typeface="Roboto"/>
            </a:endParaRPr>
          </a:p>
          <a:p>
            <a:pPr marL="254000" marR="50800" lvl="0" indent="0" algn="l" rtl="0">
              <a:lnSpc>
                <a:spcPct val="115000"/>
              </a:lnSpc>
              <a:spcBef>
                <a:spcPts val="600"/>
              </a:spcBef>
              <a:spcAft>
                <a:spcPts val="0"/>
              </a:spcAft>
              <a:buNone/>
            </a:pPr>
            <a:endParaRPr sz="1000">
              <a:solidFill>
                <a:srgbClr val="D5D5D5"/>
              </a:solidFill>
              <a:highlight>
                <a:srgbClr val="383838"/>
              </a:highlight>
              <a:latin typeface="Roboto"/>
              <a:ea typeface="Roboto"/>
              <a:cs typeface="Roboto"/>
              <a:sym typeface="Roboto"/>
            </a:endParaRPr>
          </a:p>
          <a:p>
            <a:pPr marL="203200" marR="38100" lvl="0" indent="0" algn="l" rtl="0">
              <a:lnSpc>
                <a:spcPct val="115000"/>
              </a:lnSpc>
              <a:spcBef>
                <a:spcPts val="500"/>
              </a:spcBef>
              <a:spcAft>
                <a:spcPts val="0"/>
              </a:spcAft>
              <a:buNone/>
            </a:pPr>
            <a:endParaRPr sz="1000">
              <a:solidFill>
                <a:srgbClr val="D5D5D5"/>
              </a:solidFill>
              <a:highlight>
                <a:srgbClr val="383838"/>
              </a:highlight>
              <a:latin typeface="Roboto"/>
              <a:ea typeface="Roboto"/>
              <a:cs typeface="Roboto"/>
              <a:sym typeface="Roboto"/>
            </a:endParaRPr>
          </a:p>
          <a:p>
            <a:pPr marL="0" lvl="0" indent="0" algn="l" rtl="0">
              <a:spcBef>
                <a:spcPts val="400"/>
              </a:spcBef>
              <a:spcAft>
                <a:spcPts val="0"/>
              </a:spcAft>
              <a:buNone/>
            </a:pPr>
            <a:endParaRPr sz="1800">
              <a:solidFill>
                <a:schemeClr val="dk2"/>
              </a:solidFill>
              <a:latin typeface="Open Sans"/>
              <a:ea typeface="Open Sans"/>
              <a:cs typeface="Open Sans"/>
              <a:sym typeface="Open Sans"/>
            </a:endParaRPr>
          </a:p>
        </p:txBody>
      </p:sp>
      <p:sp>
        <p:nvSpPr>
          <p:cNvPr id="119" name="Google Shape;119;p16"/>
          <p:cNvSpPr txBox="1"/>
          <p:nvPr/>
        </p:nvSpPr>
        <p:spPr>
          <a:xfrm>
            <a:off x="564850" y="145500"/>
            <a:ext cx="7762200" cy="86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0C0C0C"/>
                </a:solidFill>
                <a:highlight>
                  <a:schemeClr val="lt1"/>
                </a:highlight>
                <a:latin typeface="Times New Roman"/>
                <a:ea typeface="Times New Roman"/>
                <a:cs typeface="Times New Roman"/>
                <a:sym typeface="Times New Roman"/>
              </a:rPr>
              <a:t>In the context of British Airways, sentiment analysis can provide insights into customer attitudes and can help refine marketing strategies, improve service offerings, and enhance overall customer experience.</a:t>
            </a:r>
            <a:endParaRPr>
              <a:solidFill>
                <a:srgbClr val="0C0C0C"/>
              </a:solidFill>
              <a:highlight>
                <a:schemeClr val="lt1"/>
              </a:highlight>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200">
              <a:solidFill>
                <a:srgbClr val="ECECEC"/>
              </a:solidFill>
              <a:highlight>
                <a:srgbClr val="212121"/>
              </a:highlight>
              <a:latin typeface="Open Sans"/>
              <a:ea typeface="Open Sans"/>
              <a:cs typeface="Open Sans"/>
              <a:sym typeface="Open Sans"/>
            </a:endParaRPr>
          </a:p>
          <a:p>
            <a:pPr marL="0" lvl="0" indent="0" algn="l" rtl="0">
              <a:spcBef>
                <a:spcPts val="1200"/>
              </a:spcBef>
              <a:spcAft>
                <a:spcPts val="0"/>
              </a:spcAft>
              <a:buNone/>
            </a:pP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lnSpc>
                <a:spcPct val="160000"/>
              </a:lnSpc>
              <a:spcBef>
                <a:spcPts val="1400"/>
              </a:spcBef>
              <a:spcAft>
                <a:spcPts val="400"/>
              </a:spcAft>
              <a:buNone/>
            </a:pPr>
            <a:r>
              <a:rPr lang="en" sz="2450" b="1">
                <a:solidFill>
                  <a:srgbClr val="0D0D0D"/>
                </a:solidFill>
              </a:rPr>
              <a:t>Research Questions</a:t>
            </a:r>
            <a:endParaRPr sz="2450" b="1">
              <a:solidFill>
                <a:srgbClr val="0D0D0D"/>
              </a:solidFill>
            </a:endParaRPr>
          </a:p>
        </p:txBody>
      </p:sp>
      <p:sp>
        <p:nvSpPr>
          <p:cNvPr id="125" name="Google Shape;125;p17"/>
          <p:cNvSpPr txBox="1">
            <a:spLocks noGrp="1"/>
          </p:cNvSpPr>
          <p:nvPr>
            <p:ph type="body" idx="1"/>
          </p:nvPr>
        </p:nvSpPr>
        <p:spPr>
          <a:xfrm>
            <a:off x="311700" y="1266325"/>
            <a:ext cx="4869900" cy="3302700"/>
          </a:xfrm>
          <a:prstGeom prst="rect">
            <a:avLst/>
          </a:prstGeom>
        </p:spPr>
        <p:txBody>
          <a:bodyPr spcFirstLastPara="1" wrap="square" lIns="91425" tIns="91425" rIns="91425" bIns="91425" anchor="t" anchorCtr="0">
            <a:normAutofit/>
          </a:bodyPr>
          <a:lstStyle/>
          <a:p>
            <a:pPr marL="457200" lvl="0" indent="-317500" algn="l" rtl="0">
              <a:lnSpc>
                <a:spcPct val="150000"/>
              </a:lnSpc>
              <a:spcBef>
                <a:spcPts val="0"/>
              </a:spcBef>
              <a:spcAft>
                <a:spcPts val="0"/>
              </a:spcAft>
              <a:buClr>
                <a:srgbClr val="0D0D0D"/>
              </a:buClr>
              <a:buSzPts val="1400"/>
              <a:buFont typeface="Times New Roman"/>
              <a:buAutoNum type="arabicPeriod"/>
            </a:pPr>
            <a:r>
              <a:rPr lang="en" sz="1400">
                <a:solidFill>
                  <a:srgbClr val="0D0D0D"/>
                </a:solidFill>
                <a:latin typeface="Times New Roman"/>
                <a:ea typeface="Times New Roman"/>
                <a:cs typeface="Times New Roman"/>
                <a:sym typeface="Times New Roman"/>
              </a:rPr>
              <a:t>What are the predominant sentiments expressed by British Airways passengers in their reviews?</a:t>
            </a:r>
            <a:endParaRPr sz="1400">
              <a:solidFill>
                <a:srgbClr val="0D0D0D"/>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D0D0D"/>
              </a:buClr>
              <a:buSzPts val="1400"/>
              <a:buFont typeface="Times New Roman"/>
              <a:buAutoNum type="arabicPeriod"/>
            </a:pPr>
            <a:r>
              <a:rPr lang="en" sz="1400">
                <a:solidFill>
                  <a:srgbClr val="0D0D0D"/>
                </a:solidFill>
                <a:latin typeface="Times New Roman"/>
                <a:ea typeface="Times New Roman"/>
                <a:cs typeface="Times New Roman"/>
                <a:sym typeface="Times New Roman"/>
              </a:rPr>
              <a:t>Can we predict the sentiment of a review based on its content?</a:t>
            </a:r>
            <a:endParaRPr sz="1400">
              <a:solidFill>
                <a:srgbClr val="0D0D0D"/>
              </a:solidFill>
              <a:latin typeface="Times New Roman"/>
              <a:ea typeface="Times New Roman"/>
              <a:cs typeface="Times New Roman"/>
              <a:sym typeface="Times New Roman"/>
            </a:endParaRPr>
          </a:p>
          <a:p>
            <a:pPr marL="457200" lvl="0" indent="-317500" algn="l" rtl="0">
              <a:lnSpc>
                <a:spcPct val="150000"/>
              </a:lnSpc>
              <a:spcBef>
                <a:spcPts val="0"/>
              </a:spcBef>
              <a:spcAft>
                <a:spcPts val="0"/>
              </a:spcAft>
              <a:buClr>
                <a:srgbClr val="0D0D0D"/>
              </a:buClr>
              <a:buSzPts val="1400"/>
              <a:buFont typeface="Times New Roman"/>
              <a:buAutoNum type="arabicPeriod"/>
            </a:pPr>
            <a:r>
              <a:rPr lang="en" sz="1400">
                <a:solidFill>
                  <a:srgbClr val="0D0D0D"/>
                </a:solidFill>
                <a:latin typeface="Times New Roman"/>
                <a:ea typeface="Times New Roman"/>
                <a:cs typeface="Times New Roman"/>
                <a:sym typeface="Times New Roman"/>
              </a:rPr>
              <a:t>Which aspects of British Airways' service are passengers most satisfied and most dissatisfied with?</a:t>
            </a:r>
            <a:endParaRPr sz="1400">
              <a:solidFill>
                <a:srgbClr val="0D0D0D"/>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26" name="Google Shape;126;p17"/>
          <p:cNvPicPr preferRelativeResize="0"/>
          <p:nvPr/>
        </p:nvPicPr>
        <p:blipFill rotWithShape="1">
          <a:blip r:embed="rId3">
            <a:alphaModFix/>
          </a:blip>
          <a:srcRect b="-8401"/>
          <a:stretch/>
        </p:blipFill>
        <p:spPr>
          <a:xfrm>
            <a:off x="6168325" y="1266325"/>
            <a:ext cx="2663975" cy="2784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203075" y="168550"/>
            <a:ext cx="8520600" cy="707400"/>
          </a:xfrm>
          <a:prstGeom prst="rect">
            <a:avLst/>
          </a:prstGeom>
        </p:spPr>
        <p:txBody>
          <a:bodyPr spcFirstLastPara="1" wrap="square" lIns="91425" tIns="91425" rIns="91425" bIns="91425" anchor="t" anchorCtr="0">
            <a:normAutofit fontScale="90000"/>
          </a:bodyPr>
          <a:lstStyle/>
          <a:p>
            <a:pPr marL="0" lvl="0" indent="0" algn="l" rtl="0">
              <a:lnSpc>
                <a:spcPct val="160000"/>
              </a:lnSpc>
              <a:spcBef>
                <a:spcPts val="1400"/>
              </a:spcBef>
              <a:spcAft>
                <a:spcPts val="0"/>
              </a:spcAft>
              <a:buNone/>
            </a:pPr>
            <a:r>
              <a:rPr lang="en" sz="2650">
                <a:solidFill>
                  <a:srgbClr val="0D0D0D"/>
                </a:solidFill>
                <a:latin typeface="Times New Roman"/>
                <a:ea typeface="Times New Roman"/>
                <a:cs typeface="Times New Roman"/>
                <a:sym typeface="Times New Roman"/>
              </a:rPr>
              <a:t>Data Preparation</a:t>
            </a:r>
            <a:endParaRPr sz="2650">
              <a:solidFill>
                <a:srgbClr val="0D0D0D"/>
              </a:solidFill>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132" name="Google Shape;132;p18"/>
          <p:cNvSpPr txBox="1">
            <a:spLocks noGrp="1"/>
          </p:cNvSpPr>
          <p:nvPr>
            <p:ph type="body" idx="1"/>
          </p:nvPr>
        </p:nvSpPr>
        <p:spPr>
          <a:xfrm>
            <a:off x="203075" y="957850"/>
            <a:ext cx="6423000" cy="3989400"/>
          </a:xfrm>
          <a:prstGeom prst="rect">
            <a:avLst/>
          </a:prstGeom>
        </p:spPr>
        <p:txBody>
          <a:bodyPr spcFirstLastPara="1" wrap="square" lIns="91425" tIns="91425" rIns="91425" bIns="91425" anchor="t" anchorCtr="0">
            <a:noAutofit/>
          </a:bodyPr>
          <a:lstStyle/>
          <a:p>
            <a:pPr marL="0" lvl="0" indent="0" algn="l" rtl="0">
              <a:lnSpc>
                <a:spcPct val="140000"/>
              </a:lnSpc>
              <a:spcBef>
                <a:spcPts val="1200"/>
              </a:spcBef>
              <a:spcAft>
                <a:spcPts val="0"/>
              </a:spcAft>
              <a:buNone/>
            </a:pPr>
            <a:r>
              <a:rPr lang="en" sz="1400" b="1">
                <a:solidFill>
                  <a:srgbClr val="0D0D0D"/>
                </a:solidFill>
                <a:latin typeface="Times New Roman"/>
                <a:ea typeface="Times New Roman"/>
                <a:cs typeface="Times New Roman"/>
                <a:sym typeface="Times New Roman"/>
              </a:rPr>
              <a:t>Dataset Overview</a:t>
            </a:r>
            <a:endParaRPr sz="1400" b="1">
              <a:solidFill>
                <a:srgbClr val="0D0D0D"/>
              </a:solidFill>
              <a:latin typeface="Times New Roman"/>
              <a:ea typeface="Times New Roman"/>
              <a:cs typeface="Times New Roman"/>
              <a:sym typeface="Times New Roman"/>
            </a:endParaRPr>
          </a:p>
          <a:p>
            <a:pPr marL="457200" lvl="0" indent="-317500" algn="l" rtl="0">
              <a:lnSpc>
                <a:spcPct val="105000"/>
              </a:lnSpc>
              <a:spcBef>
                <a:spcPts val="2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Source: </a:t>
            </a:r>
            <a:r>
              <a:rPr lang="en" sz="1400" u="sng">
                <a:solidFill>
                  <a:schemeClr val="hlink"/>
                </a:solidFill>
                <a:latin typeface="Times New Roman"/>
                <a:ea typeface="Times New Roman"/>
                <a:cs typeface="Times New Roman"/>
                <a:sym typeface="Times New Roman"/>
                <a:hlinkClick r:id="rId3"/>
              </a:rPr>
              <a:t>Kaggle</a:t>
            </a:r>
            <a:endParaRPr sz="1400">
              <a:solidFill>
                <a:srgbClr val="0D0D0D"/>
              </a:solidFill>
              <a:latin typeface="Times New Roman"/>
              <a:ea typeface="Times New Roman"/>
              <a:cs typeface="Times New Roman"/>
              <a:sym typeface="Times New Roman"/>
            </a:endParaRPr>
          </a:p>
          <a:p>
            <a:pPr marL="457200" lvl="0" indent="-317500" algn="l" rtl="0">
              <a:lnSpc>
                <a:spcPct val="10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Description: Customer feedback for British Airways from AirlineQuality</a:t>
            </a:r>
            <a:endParaRPr sz="1400">
              <a:solidFill>
                <a:srgbClr val="0D0D0D"/>
              </a:solidFill>
              <a:latin typeface="Times New Roman"/>
              <a:ea typeface="Times New Roman"/>
              <a:cs typeface="Times New Roman"/>
              <a:sym typeface="Times New Roman"/>
            </a:endParaRPr>
          </a:p>
          <a:p>
            <a:pPr marL="457200" lvl="0" indent="-317500" algn="l" rtl="0">
              <a:lnSpc>
                <a:spcPct val="10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Purpose: To analyze sentiments expressed by passengers</a:t>
            </a:r>
            <a:endParaRPr sz="1400">
              <a:solidFill>
                <a:srgbClr val="0D0D0D"/>
              </a:solidFill>
              <a:latin typeface="Times New Roman"/>
              <a:ea typeface="Times New Roman"/>
              <a:cs typeface="Times New Roman"/>
              <a:sym typeface="Times New Roman"/>
            </a:endParaRPr>
          </a:p>
          <a:p>
            <a:pPr marL="0" lvl="0" indent="0" algn="l" rtl="0">
              <a:lnSpc>
                <a:spcPct val="140000"/>
              </a:lnSpc>
              <a:spcBef>
                <a:spcPts val="1200"/>
              </a:spcBef>
              <a:spcAft>
                <a:spcPts val="0"/>
              </a:spcAft>
              <a:buNone/>
            </a:pPr>
            <a:r>
              <a:rPr lang="en" sz="1400" b="1">
                <a:solidFill>
                  <a:srgbClr val="0D0D0D"/>
                </a:solidFill>
                <a:latin typeface="Times New Roman"/>
                <a:ea typeface="Times New Roman"/>
                <a:cs typeface="Times New Roman"/>
                <a:sym typeface="Times New Roman"/>
              </a:rPr>
              <a:t>Cleaning Procedure</a:t>
            </a:r>
            <a:endParaRPr sz="1400" b="1">
              <a:solidFill>
                <a:srgbClr val="0D0D0D"/>
              </a:solidFill>
              <a:latin typeface="Times New Roman"/>
              <a:ea typeface="Times New Roman"/>
              <a:cs typeface="Times New Roman"/>
              <a:sym typeface="Times New Roman"/>
            </a:endParaRPr>
          </a:p>
          <a:p>
            <a:pPr marL="457200" lvl="0" indent="-317500" algn="l" rtl="0">
              <a:lnSpc>
                <a:spcPct val="105000"/>
              </a:lnSpc>
              <a:spcBef>
                <a:spcPts val="2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Removal of unnecessary columns like 'Unnamed: 0', 'TypeOf Traveller', etc.</a:t>
            </a:r>
            <a:endParaRPr sz="1400">
              <a:solidFill>
                <a:srgbClr val="0D0D0D"/>
              </a:solidFill>
              <a:latin typeface="Times New Roman"/>
              <a:ea typeface="Times New Roman"/>
              <a:cs typeface="Times New Roman"/>
              <a:sym typeface="Times New Roman"/>
            </a:endParaRPr>
          </a:p>
          <a:p>
            <a:pPr marL="457200" lvl="0" indent="-317500" algn="l" rtl="0">
              <a:lnSpc>
                <a:spcPct val="10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Handling missing values by dropping rows with NaN values</a:t>
            </a:r>
            <a:endParaRPr sz="1400">
              <a:solidFill>
                <a:srgbClr val="0D0D0D"/>
              </a:solidFill>
              <a:latin typeface="Times New Roman"/>
              <a:ea typeface="Times New Roman"/>
              <a:cs typeface="Times New Roman"/>
              <a:sym typeface="Times New Roman"/>
            </a:endParaRPr>
          </a:p>
          <a:p>
            <a:pPr marL="457200" lvl="0" indent="-317500" algn="l" rtl="0">
              <a:lnSpc>
                <a:spcPct val="10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Preprocessing of text data: </a:t>
            </a:r>
            <a:endParaRPr sz="1400">
              <a:solidFill>
                <a:srgbClr val="0D0D0D"/>
              </a:solidFill>
              <a:latin typeface="Times New Roman"/>
              <a:ea typeface="Times New Roman"/>
              <a:cs typeface="Times New Roman"/>
              <a:sym typeface="Times New Roman"/>
            </a:endParaRPr>
          </a:p>
          <a:p>
            <a:pPr marL="914400" lvl="1" indent="-317500" algn="l" rtl="0">
              <a:lnSpc>
                <a:spcPct val="105000"/>
              </a:lnSpc>
              <a:spcBef>
                <a:spcPts val="0"/>
              </a:spcBef>
              <a:spcAft>
                <a:spcPts val="0"/>
              </a:spcAft>
              <a:buSzPts val="1400"/>
              <a:buFont typeface="Times New Roman"/>
              <a:buChar char="○"/>
            </a:pPr>
            <a:r>
              <a:rPr lang="en">
                <a:solidFill>
                  <a:srgbClr val="0D0D0D"/>
                </a:solidFill>
                <a:latin typeface="Times New Roman"/>
                <a:ea typeface="Times New Roman"/>
                <a:cs typeface="Times New Roman"/>
                <a:sym typeface="Times New Roman"/>
              </a:rPr>
              <a:t>L</a:t>
            </a:r>
            <a:r>
              <a:rPr lang="en" sz="1400">
                <a:solidFill>
                  <a:srgbClr val="0D0D0D"/>
                </a:solidFill>
                <a:latin typeface="Times New Roman"/>
                <a:ea typeface="Times New Roman"/>
                <a:cs typeface="Times New Roman"/>
                <a:sym typeface="Times New Roman"/>
              </a:rPr>
              <a:t>owercasing</a:t>
            </a:r>
            <a:endParaRPr>
              <a:solidFill>
                <a:srgbClr val="0D0D0D"/>
              </a:solidFill>
              <a:latin typeface="Times New Roman"/>
              <a:ea typeface="Times New Roman"/>
              <a:cs typeface="Times New Roman"/>
              <a:sym typeface="Times New Roman"/>
            </a:endParaRPr>
          </a:p>
          <a:p>
            <a:pPr marL="914400" lvl="1" indent="-317500" algn="l" rtl="0">
              <a:lnSpc>
                <a:spcPct val="105000"/>
              </a:lnSpc>
              <a:spcBef>
                <a:spcPts val="0"/>
              </a:spcBef>
              <a:spcAft>
                <a:spcPts val="0"/>
              </a:spcAft>
              <a:buSzPts val="1400"/>
              <a:buFont typeface="Times New Roman"/>
              <a:buChar char="○"/>
            </a:pPr>
            <a:r>
              <a:rPr lang="en" sz="1400">
                <a:solidFill>
                  <a:srgbClr val="0D0D0D"/>
                </a:solidFill>
                <a:latin typeface="Times New Roman"/>
                <a:ea typeface="Times New Roman"/>
                <a:cs typeface="Times New Roman"/>
                <a:sym typeface="Times New Roman"/>
              </a:rPr>
              <a:t> </a:t>
            </a:r>
            <a:r>
              <a:rPr lang="en">
                <a:solidFill>
                  <a:srgbClr val="0D0D0D"/>
                </a:solidFill>
                <a:latin typeface="Times New Roman"/>
                <a:ea typeface="Times New Roman"/>
                <a:cs typeface="Times New Roman"/>
                <a:sym typeface="Times New Roman"/>
              </a:rPr>
              <a:t>S</a:t>
            </a:r>
            <a:r>
              <a:rPr lang="en" sz="1400">
                <a:solidFill>
                  <a:srgbClr val="0D0D0D"/>
                </a:solidFill>
                <a:latin typeface="Times New Roman"/>
                <a:ea typeface="Times New Roman"/>
                <a:cs typeface="Times New Roman"/>
                <a:sym typeface="Times New Roman"/>
              </a:rPr>
              <a:t>temming</a:t>
            </a:r>
            <a:endParaRPr>
              <a:solidFill>
                <a:srgbClr val="0D0D0D"/>
              </a:solidFill>
              <a:latin typeface="Times New Roman"/>
              <a:ea typeface="Times New Roman"/>
              <a:cs typeface="Times New Roman"/>
              <a:sym typeface="Times New Roman"/>
            </a:endParaRPr>
          </a:p>
          <a:p>
            <a:pPr marL="914400" lvl="1" indent="-317500" algn="l" rtl="0">
              <a:lnSpc>
                <a:spcPct val="105000"/>
              </a:lnSpc>
              <a:spcBef>
                <a:spcPts val="0"/>
              </a:spcBef>
              <a:spcAft>
                <a:spcPts val="0"/>
              </a:spcAft>
              <a:buSzPts val="1400"/>
              <a:buFont typeface="Times New Roman"/>
              <a:buChar char="○"/>
            </a:pPr>
            <a:r>
              <a:rPr lang="en" sz="1400">
                <a:solidFill>
                  <a:srgbClr val="0D0D0D"/>
                </a:solidFill>
                <a:latin typeface="Times New Roman"/>
                <a:ea typeface="Times New Roman"/>
                <a:cs typeface="Times New Roman"/>
                <a:sym typeface="Times New Roman"/>
              </a:rPr>
              <a:t> </a:t>
            </a:r>
            <a:r>
              <a:rPr lang="en">
                <a:solidFill>
                  <a:srgbClr val="0D0D0D"/>
                </a:solidFill>
                <a:latin typeface="Times New Roman"/>
                <a:ea typeface="Times New Roman"/>
                <a:cs typeface="Times New Roman"/>
                <a:sym typeface="Times New Roman"/>
              </a:rPr>
              <a:t>R</a:t>
            </a:r>
            <a:r>
              <a:rPr lang="en" sz="1400">
                <a:solidFill>
                  <a:srgbClr val="0D0D0D"/>
                </a:solidFill>
                <a:latin typeface="Times New Roman"/>
                <a:ea typeface="Times New Roman"/>
                <a:cs typeface="Times New Roman"/>
                <a:sym typeface="Times New Roman"/>
              </a:rPr>
              <a:t>emoval of stopwords, etc.</a:t>
            </a:r>
            <a:endParaRPr sz="1400">
              <a:solidFill>
                <a:srgbClr val="0D0D0D"/>
              </a:solidFill>
              <a:latin typeface="Times New Roman"/>
              <a:ea typeface="Times New Roman"/>
              <a:cs typeface="Times New Roman"/>
              <a:sym typeface="Times New Roman"/>
            </a:endParaRPr>
          </a:p>
          <a:p>
            <a:pPr marL="457200" lvl="0" indent="-317500" algn="l" rtl="0">
              <a:lnSpc>
                <a:spcPct val="105000"/>
              </a:lnSpc>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Encoding 'Recommended' column as binary sentiment labels</a:t>
            </a:r>
            <a:endParaRPr sz="1400">
              <a:solidFill>
                <a:srgbClr val="0D0D0D"/>
              </a:solidFill>
              <a:latin typeface="Times New Roman"/>
              <a:ea typeface="Times New Roman"/>
              <a:cs typeface="Times New Roman"/>
              <a:sym typeface="Times New Roman"/>
            </a:endParaRPr>
          </a:p>
          <a:p>
            <a:pPr marL="0" lvl="0" indent="0" algn="l" rtl="0">
              <a:lnSpc>
                <a:spcPct val="140000"/>
              </a:lnSpc>
              <a:spcBef>
                <a:spcPts val="1200"/>
              </a:spcBef>
              <a:spcAft>
                <a:spcPts val="0"/>
              </a:spcAft>
              <a:buNone/>
            </a:pPr>
            <a:r>
              <a:rPr lang="en" sz="1400" b="1">
                <a:solidFill>
                  <a:srgbClr val="0D0D0D"/>
                </a:solidFill>
                <a:latin typeface="Times New Roman"/>
                <a:ea typeface="Times New Roman"/>
                <a:cs typeface="Times New Roman"/>
                <a:sym typeface="Times New Roman"/>
              </a:rPr>
              <a:t>Final Dataset</a:t>
            </a:r>
            <a:endParaRPr sz="1400" b="1">
              <a:solidFill>
                <a:srgbClr val="0D0D0D"/>
              </a:solidFill>
              <a:latin typeface="Times New Roman"/>
              <a:ea typeface="Times New Roman"/>
              <a:cs typeface="Times New Roman"/>
              <a:sym typeface="Times New Roman"/>
            </a:endParaRPr>
          </a:p>
          <a:p>
            <a:pPr marL="457200" lvl="0" indent="-317500" algn="l" rtl="0">
              <a:lnSpc>
                <a:spcPct val="105000"/>
              </a:lnSpc>
              <a:spcBef>
                <a:spcPts val="20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Cleaned dataset with relevant columns for sentiment analysis</a:t>
            </a:r>
            <a:endParaRPr sz="1400">
              <a:solidFill>
                <a:srgbClr val="0D0D0D"/>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None/>
            </a:pPr>
            <a:endParaRPr/>
          </a:p>
        </p:txBody>
      </p:sp>
      <p:pic>
        <p:nvPicPr>
          <p:cNvPr id="133" name="Google Shape;133;p18"/>
          <p:cNvPicPr preferRelativeResize="0"/>
          <p:nvPr/>
        </p:nvPicPr>
        <p:blipFill rotWithShape="1">
          <a:blip r:embed="rId4">
            <a:alphaModFix/>
          </a:blip>
          <a:srcRect l="21325" t="29762" r="55485" b="29066"/>
          <a:stretch/>
        </p:blipFill>
        <p:spPr>
          <a:xfrm>
            <a:off x="6626075" y="1158113"/>
            <a:ext cx="2290949" cy="3154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11700" y="373625"/>
            <a:ext cx="8520600" cy="7074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SzPts val="990"/>
              <a:buNone/>
            </a:pPr>
            <a:r>
              <a:rPr lang="en" sz="2485">
                <a:solidFill>
                  <a:srgbClr val="0D0D0D"/>
                </a:solidFill>
                <a:latin typeface="Times New Roman"/>
                <a:ea typeface="Times New Roman"/>
                <a:cs typeface="Times New Roman"/>
                <a:sym typeface="Times New Roman"/>
              </a:rPr>
              <a:t>Exploratory Data Analysis</a:t>
            </a:r>
            <a:endParaRPr sz="2485">
              <a:solidFill>
                <a:srgbClr val="0D0D0D"/>
              </a:solidFill>
              <a:latin typeface="Times New Roman"/>
              <a:ea typeface="Times New Roman"/>
              <a:cs typeface="Times New Roman"/>
              <a:sym typeface="Times New Roman"/>
            </a:endParaRPr>
          </a:p>
          <a:p>
            <a:pPr marL="0" lvl="0" indent="0" algn="l" rtl="0">
              <a:spcBef>
                <a:spcPts val="400"/>
              </a:spcBef>
              <a:spcAft>
                <a:spcPts val="0"/>
              </a:spcAft>
              <a:buSzPts val="990"/>
              <a:buNone/>
            </a:pPr>
            <a:endParaRPr sz="3240"/>
          </a:p>
        </p:txBody>
      </p:sp>
      <p:sp>
        <p:nvSpPr>
          <p:cNvPr id="139" name="Google Shape;139;p19"/>
          <p:cNvSpPr txBox="1">
            <a:spLocks noGrp="1"/>
          </p:cNvSpPr>
          <p:nvPr>
            <p:ph type="body" idx="1"/>
          </p:nvPr>
        </p:nvSpPr>
        <p:spPr>
          <a:xfrm>
            <a:off x="197300" y="1164975"/>
            <a:ext cx="4018800" cy="1684800"/>
          </a:xfrm>
          <a:prstGeom prst="rect">
            <a:avLst/>
          </a:prstGeom>
        </p:spPr>
        <p:txBody>
          <a:bodyPr spcFirstLastPara="1" wrap="square" lIns="91425" tIns="91425" rIns="91425" bIns="91425" anchor="t" anchorCtr="0">
            <a:normAutofit fontScale="25000" lnSpcReduction="20000"/>
          </a:bodyPr>
          <a:lstStyle/>
          <a:p>
            <a:pPr marL="457200" lvl="0" indent="-311272" algn="l" rtl="0">
              <a:spcBef>
                <a:spcPts val="0"/>
              </a:spcBef>
              <a:spcAft>
                <a:spcPts val="0"/>
              </a:spcAft>
              <a:buClr>
                <a:srgbClr val="0C0C0C"/>
              </a:buClr>
              <a:buSzPct val="100000"/>
              <a:buFont typeface="Times New Roman"/>
              <a:buChar char="●"/>
            </a:pPr>
            <a:r>
              <a:rPr lang="en" sz="5207">
                <a:solidFill>
                  <a:srgbClr val="0C0C0C"/>
                </a:solidFill>
                <a:highlight>
                  <a:schemeClr val="lt1"/>
                </a:highlight>
                <a:latin typeface="Times New Roman"/>
                <a:ea typeface="Times New Roman"/>
                <a:cs typeface="Times New Roman"/>
                <a:sym typeface="Times New Roman"/>
              </a:rPr>
              <a:t>Sentiment Distribution: Visual representation of sentiment polarity and subjectivity distribution.</a:t>
            </a:r>
            <a:endParaRPr sz="5207">
              <a:solidFill>
                <a:srgbClr val="0C0C0C"/>
              </a:solidFill>
              <a:highlight>
                <a:schemeClr val="lt1"/>
              </a:highlight>
              <a:latin typeface="Times New Roman"/>
              <a:ea typeface="Times New Roman"/>
              <a:cs typeface="Times New Roman"/>
              <a:sym typeface="Times New Roman"/>
            </a:endParaRPr>
          </a:p>
          <a:p>
            <a:pPr marL="457200" lvl="0" indent="-311272" algn="l" rtl="0">
              <a:spcBef>
                <a:spcPts val="0"/>
              </a:spcBef>
              <a:spcAft>
                <a:spcPts val="0"/>
              </a:spcAft>
              <a:buClr>
                <a:srgbClr val="0C0C0C"/>
              </a:buClr>
              <a:buSzPct val="100000"/>
              <a:buFont typeface="Times New Roman"/>
              <a:buChar char="●"/>
            </a:pPr>
            <a:r>
              <a:rPr lang="en" sz="5207">
                <a:solidFill>
                  <a:srgbClr val="0C0C0C"/>
                </a:solidFill>
                <a:highlight>
                  <a:schemeClr val="lt1"/>
                </a:highlight>
                <a:latin typeface="Times New Roman"/>
                <a:ea typeface="Times New Roman"/>
                <a:cs typeface="Times New Roman"/>
                <a:sym typeface="Times New Roman"/>
              </a:rPr>
              <a:t>The majority of reviews have a positive polarity, with a peak slightly to the right of the center (indicating more positive than negative reviews).</a:t>
            </a:r>
            <a:endParaRPr sz="5207">
              <a:solidFill>
                <a:srgbClr val="0C0C0C"/>
              </a:solidFill>
              <a:highlight>
                <a:schemeClr val="lt1"/>
              </a:highlight>
              <a:latin typeface="Times New Roman"/>
              <a:ea typeface="Times New Roman"/>
              <a:cs typeface="Times New Roman"/>
              <a:sym typeface="Times New Roman"/>
            </a:endParaRPr>
          </a:p>
          <a:p>
            <a:pPr marL="457200" lvl="0" indent="-311272" algn="l" rtl="0">
              <a:spcBef>
                <a:spcPts val="0"/>
              </a:spcBef>
              <a:spcAft>
                <a:spcPts val="0"/>
              </a:spcAft>
              <a:buClr>
                <a:srgbClr val="0C0C0C"/>
              </a:buClr>
              <a:buSzPct val="100000"/>
              <a:buFont typeface="Times New Roman"/>
              <a:buChar char="●"/>
            </a:pPr>
            <a:r>
              <a:rPr lang="en" sz="5207">
                <a:solidFill>
                  <a:srgbClr val="0C0C0C"/>
                </a:solidFill>
                <a:highlight>
                  <a:schemeClr val="lt1"/>
                </a:highlight>
                <a:latin typeface="Times New Roman"/>
                <a:ea typeface="Times New Roman"/>
                <a:cs typeface="Times New Roman"/>
                <a:sym typeface="Times New Roman"/>
              </a:rPr>
              <a:t>The distribution of subjectivity scores is also centered, with most reviews having a degree of subjectivity that suggests personal opinions are common in the dataset.</a:t>
            </a:r>
            <a:endParaRPr sz="5207">
              <a:solidFill>
                <a:srgbClr val="0C0C0C"/>
              </a:solidFill>
              <a:highlight>
                <a:schemeClr val="lt1"/>
              </a:highlight>
              <a:latin typeface="Times New Roman"/>
              <a:ea typeface="Times New Roman"/>
              <a:cs typeface="Times New Roman"/>
              <a:sym typeface="Times New Roman"/>
            </a:endParaRPr>
          </a:p>
          <a:p>
            <a:pPr marL="457200" lvl="0" indent="0" algn="l" rtl="0">
              <a:spcBef>
                <a:spcPts val="0"/>
              </a:spcBef>
              <a:spcAft>
                <a:spcPts val="0"/>
              </a:spcAft>
              <a:buNone/>
            </a:pPr>
            <a:endParaRPr sz="4007">
              <a:solidFill>
                <a:srgbClr val="0C0C0C"/>
              </a:solidFill>
              <a:highlight>
                <a:schemeClr val="lt1"/>
              </a:highlight>
              <a:latin typeface="Roboto"/>
              <a:ea typeface="Roboto"/>
              <a:cs typeface="Roboto"/>
              <a:sym typeface="Roboto"/>
            </a:endParaRPr>
          </a:p>
          <a:p>
            <a:pPr marL="457200" lvl="0" indent="0" algn="l" rtl="0">
              <a:spcBef>
                <a:spcPts val="1200"/>
              </a:spcBef>
              <a:spcAft>
                <a:spcPts val="0"/>
              </a:spcAft>
              <a:buNone/>
            </a:pPr>
            <a:endParaRPr sz="1400">
              <a:solidFill>
                <a:srgbClr val="0D0D0D"/>
              </a:solidFill>
              <a:latin typeface="Roboto"/>
              <a:ea typeface="Roboto"/>
              <a:cs typeface="Roboto"/>
              <a:sym typeface="Roboto"/>
            </a:endParaRPr>
          </a:p>
          <a:p>
            <a:pPr marL="0" lvl="0" indent="0" algn="l" rtl="0">
              <a:spcBef>
                <a:spcPts val="1200"/>
              </a:spcBef>
              <a:spcAft>
                <a:spcPts val="1200"/>
              </a:spcAft>
              <a:buNone/>
            </a:pPr>
            <a:endParaRPr/>
          </a:p>
        </p:txBody>
      </p:sp>
      <p:pic>
        <p:nvPicPr>
          <p:cNvPr id="140" name="Google Shape;140;p19"/>
          <p:cNvPicPr preferRelativeResize="0"/>
          <p:nvPr/>
        </p:nvPicPr>
        <p:blipFill rotWithShape="1">
          <a:blip r:embed="rId3">
            <a:alphaModFix/>
          </a:blip>
          <a:srcRect l="2105" r="1768" b="1419"/>
          <a:stretch/>
        </p:blipFill>
        <p:spPr>
          <a:xfrm>
            <a:off x="4410950" y="1294925"/>
            <a:ext cx="4371975" cy="3244249"/>
          </a:xfrm>
          <a:prstGeom prst="rect">
            <a:avLst/>
          </a:prstGeom>
          <a:noFill/>
          <a:ln>
            <a:noFill/>
          </a:ln>
        </p:spPr>
      </p:pic>
      <p:graphicFrame>
        <p:nvGraphicFramePr>
          <p:cNvPr id="141" name="Google Shape;141;p19"/>
          <p:cNvGraphicFramePr/>
          <p:nvPr/>
        </p:nvGraphicFramePr>
        <p:xfrm>
          <a:off x="197300" y="3098825"/>
          <a:ext cx="4213650" cy="1993750"/>
        </p:xfrm>
        <a:graphic>
          <a:graphicData uri="http://schemas.openxmlformats.org/drawingml/2006/table">
            <a:tbl>
              <a:tblPr>
                <a:noFill/>
                <a:tableStyleId>{539DA0C5-BFBE-4343-A8D6-8186C3E467AF}</a:tableStyleId>
              </a:tblPr>
              <a:tblGrid>
                <a:gridCol w="1404550">
                  <a:extLst>
                    <a:ext uri="{9D8B030D-6E8A-4147-A177-3AD203B41FA5}">
                      <a16:colId xmlns:a16="http://schemas.microsoft.com/office/drawing/2014/main" val="20000"/>
                    </a:ext>
                  </a:extLst>
                </a:gridCol>
                <a:gridCol w="1404550">
                  <a:extLst>
                    <a:ext uri="{9D8B030D-6E8A-4147-A177-3AD203B41FA5}">
                      <a16:colId xmlns:a16="http://schemas.microsoft.com/office/drawing/2014/main" val="20001"/>
                    </a:ext>
                  </a:extLst>
                </a:gridCol>
                <a:gridCol w="1404550">
                  <a:extLst>
                    <a:ext uri="{9D8B030D-6E8A-4147-A177-3AD203B41FA5}">
                      <a16:colId xmlns:a16="http://schemas.microsoft.com/office/drawing/2014/main" val="20002"/>
                    </a:ext>
                  </a:extLst>
                </a:gridCol>
              </a:tblGrid>
              <a:tr h="381000">
                <a:tc>
                  <a:txBody>
                    <a:bodyPr/>
                    <a:lstStyle/>
                    <a:p>
                      <a:pPr marL="0" lvl="0" indent="0" algn="ctr" rtl="0">
                        <a:lnSpc>
                          <a:spcPct val="171429"/>
                        </a:lnSpc>
                        <a:spcBef>
                          <a:spcPts val="0"/>
                        </a:spcBef>
                        <a:spcAft>
                          <a:spcPts val="0"/>
                        </a:spcAft>
                        <a:buNone/>
                      </a:pPr>
                      <a:r>
                        <a:rPr lang="en" sz="950" b="1">
                          <a:solidFill>
                            <a:srgbClr val="0C0C0C"/>
                          </a:solidFill>
                          <a:highlight>
                            <a:schemeClr val="lt1"/>
                          </a:highlight>
                          <a:latin typeface="Roboto"/>
                          <a:ea typeface="Roboto"/>
                          <a:cs typeface="Roboto"/>
                          <a:sym typeface="Roboto"/>
                        </a:rPr>
                        <a:t>Statistic</a:t>
                      </a:r>
                      <a:endParaRPr sz="950" b="1">
                        <a:solidFill>
                          <a:srgbClr val="0C0C0C"/>
                        </a:solidFill>
                        <a:highlight>
                          <a:schemeClr val="lt1"/>
                        </a:highlight>
                        <a:latin typeface="Roboto"/>
                        <a:ea typeface="Roboto"/>
                        <a:cs typeface="Roboto"/>
                        <a:sym typeface="Roboto"/>
                      </a:endParaRPr>
                    </a:p>
                  </a:txBody>
                  <a:tcPr marL="91425" marR="91425" marT="91425" marB="91425" anchor="b">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950" b="1">
                          <a:solidFill>
                            <a:srgbClr val="0C0C0C"/>
                          </a:solidFill>
                          <a:highlight>
                            <a:schemeClr val="lt1"/>
                          </a:highlight>
                          <a:latin typeface="Roboto"/>
                          <a:ea typeface="Roboto"/>
                          <a:cs typeface="Roboto"/>
                          <a:sym typeface="Roboto"/>
                        </a:rPr>
                        <a:t>Polarity</a:t>
                      </a:r>
                      <a:endParaRPr sz="950" b="1">
                        <a:solidFill>
                          <a:srgbClr val="0C0C0C"/>
                        </a:solidFill>
                        <a:highlight>
                          <a:schemeClr val="lt1"/>
                        </a:highlight>
                        <a:latin typeface="Roboto"/>
                        <a:ea typeface="Roboto"/>
                        <a:cs typeface="Roboto"/>
                        <a:sym typeface="Roboto"/>
                      </a:endParaRPr>
                    </a:p>
                  </a:txBody>
                  <a:tcPr marL="91425" marR="91425" marT="91425" marB="91425" anchor="b">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ctr" rtl="0">
                        <a:lnSpc>
                          <a:spcPct val="171429"/>
                        </a:lnSpc>
                        <a:spcBef>
                          <a:spcPts val="0"/>
                        </a:spcBef>
                        <a:spcAft>
                          <a:spcPts val="0"/>
                        </a:spcAft>
                        <a:buNone/>
                      </a:pPr>
                      <a:r>
                        <a:rPr lang="en" sz="950" b="1">
                          <a:solidFill>
                            <a:srgbClr val="0C0C0C"/>
                          </a:solidFill>
                          <a:highlight>
                            <a:schemeClr val="lt1"/>
                          </a:highlight>
                          <a:latin typeface="Roboto"/>
                          <a:ea typeface="Roboto"/>
                          <a:cs typeface="Roboto"/>
                          <a:sym typeface="Roboto"/>
                        </a:rPr>
                        <a:t>Subjectivity</a:t>
                      </a:r>
                      <a:endParaRPr sz="950" b="1">
                        <a:solidFill>
                          <a:srgbClr val="0C0C0C"/>
                        </a:solidFill>
                        <a:highlight>
                          <a:schemeClr val="lt1"/>
                        </a:highlight>
                        <a:latin typeface="Roboto"/>
                        <a:ea typeface="Roboto"/>
                        <a:cs typeface="Roboto"/>
                        <a:sym typeface="Roboto"/>
                      </a:endParaRPr>
                    </a:p>
                  </a:txBody>
                  <a:tcPr marL="91425" marR="91425" marT="91425" marB="91425" anchor="b">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Mean</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0.15</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0.45</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Median</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0.20</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0.50</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Mode</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0.00</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0.50</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Standard Deviation</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0.25</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tc>
                  <a:txBody>
                    <a:bodyPr/>
                    <a:lstStyle/>
                    <a:p>
                      <a:pPr marL="0" lvl="0" indent="0" algn="l" rtl="0">
                        <a:lnSpc>
                          <a:spcPct val="171429"/>
                        </a:lnSpc>
                        <a:spcBef>
                          <a:spcPts val="0"/>
                        </a:spcBef>
                        <a:spcAft>
                          <a:spcPts val="0"/>
                        </a:spcAft>
                        <a:buNone/>
                      </a:pPr>
                      <a:r>
                        <a:rPr lang="en" sz="950">
                          <a:solidFill>
                            <a:srgbClr val="0C0C0C"/>
                          </a:solidFill>
                          <a:highlight>
                            <a:schemeClr val="lt1"/>
                          </a:highlight>
                          <a:latin typeface="Roboto"/>
                          <a:ea typeface="Roboto"/>
                          <a:cs typeface="Roboto"/>
                          <a:sym typeface="Roboto"/>
                        </a:rPr>
                        <a:t>0.30</a:t>
                      </a:r>
                      <a:endParaRPr sz="950">
                        <a:solidFill>
                          <a:srgbClr val="0C0C0C"/>
                        </a:solidFill>
                        <a:highlight>
                          <a:schemeClr val="lt1"/>
                        </a:highlight>
                        <a:latin typeface="Roboto"/>
                        <a:ea typeface="Roboto"/>
                        <a:cs typeface="Roboto"/>
                        <a:sym typeface="Roboto"/>
                      </a:endParaRPr>
                    </a:p>
                  </a:txBody>
                  <a:tcPr marL="91425" marR="91425" marT="91425" marB="91425" anchor="ctr">
                    <a:lnL w="9525" cap="flat" cmpd="sng">
                      <a:solidFill>
                        <a:srgbClr val="ECECEC"/>
                      </a:solidFill>
                      <a:prstDash val="solid"/>
                      <a:round/>
                      <a:headEnd type="none" w="sm" len="sm"/>
                      <a:tailEnd type="none" w="sm" len="sm"/>
                    </a:lnL>
                    <a:lnR w="9525" cap="flat" cmpd="sng">
                      <a:solidFill>
                        <a:srgbClr val="ECECEC"/>
                      </a:solidFill>
                      <a:prstDash val="solid"/>
                      <a:round/>
                      <a:headEnd type="none" w="sm" len="sm"/>
                      <a:tailEnd type="none" w="sm" len="sm"/>
                    </a:lnR>
                    <a:lnT w="9525" cap="flat" cmpd="sng">
                      <a:solidFill>
                        <a:srgbClr val="ECECEC"/>
                      </a:solidFill>
                      <a:prstDash val="solid"/>
                      <a:round/>
                      <a:headEnd type="none" w="sm" len="sm"/>
                      <a:tailEnd type="none" w="sm" len="sm"/>
                    </a:lnT>
                    <a:lnB w="9525" cap="flat" cmpd="sng">
                      <a:solidFill>
                        <a:srgbClr val="ECECE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Rating distribution of reviews</a:t>
            </a:r>
            <a:endParaRPr/>
          </a:p>
        </p:txBody>
      </p:sp>
      <p:sp>
        <p:nvSpPr>
          <p:cNvPr id="147" name="Google Shape;147;p20"/>
          <p:cNvSpPr txBox="1">
            <a:spLocks noGrp="1"/>
          </p:cNvSpPr>
          <p:nvPr>
            <p:ph type="body" idx="1"/>
          </p:nvPr>
        </p:nvSpPr>
        <p:spPr>
          <a:xfrm>
            <a:off x="311700" y="1444125"/>
            <a:ext cx="4582500" cy="3302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 bar chart shows the distribution of the overall ratings in the dataset.</a:t>
            </a:r>
            <a:endParaRPr sz="1400">
              <a:solidFill>
                <a:srgbClr val="0D0D0D"/>
              </a:solidFill>
              <a:latin typeface="Times New Roman"/>
              <a:ea typeface="Times New Roman"/>
              <a:cs typeface="Times New Roman"/>
              <a:sym typeface="Times New Roman"/>
            </a:endParaRPr>
          </a:p>
          <a:p>
            <a:pPr marL="457200" lvl="0" indent="-317500" algn="l" rtl="0">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 majority of the reviews are positive, with a rating of 4 or 5.</a:t>
            </a:r>
            <a:endParaRPr sz="1400">
              <a:solidFill>
                <a:srgbClr val="0D0D0D"/>
              </a:solidFill>
              <a:latin typeface="Times New Roman"/>
              <a:ea typeface="Times New Roman"/>
              <a:cs typeface="Times New Roman"/>
              <a:sym typeface="Times New Roman"/>
            </a:endParaRPr>
          </a:p>
          <a:p>
            <a:pPr marL="457200" lvl="0" indent="-317500" algn="l" rtl="0">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 x-axis represents the different rating values and  y-axis represents the count of reviews for each rating value</a:t>
            </a:r>
            <a:endParaRPr sz="1400">
              <a:solidFill>
                <a:srgbClr val="0D0D0D"/>
              </a:solidFill>
              <a:latin typeface="Times New Roman"/>
              <a:ea typeface="Times New Roman"/>
              <a:cs typeface="Times New Roman"/>
              <a:sym typeface="Times New Roman"/>
            </a:endParaRPr>
          </a:p>
          <a:p>
            <a:pPr marL="457200" lvl="0" indent="-317500" algn="l" rtl="0">
              <a:spcBef>
                <a:spcPts val="0"/>
              </a:spcBef>
              <a:spcAft>
                <a:spcPts val="0"/>
              </a:spcAft>
              <a:buClr>
                <a:srgbClr val="0D0D0D"/>
              </a:buClr>
              <a:buSzPts val="1400"/>
              <a:buFont typeface="Times New Roman"/>
              <a:buChar char="●"/>
            </a:pPr>
            <a:r>
              <a:rPr lang="en" sz="1400">
                <a:solidFill>
                  <a:srgbClr val="0D0D0D"/>
                </a:solidFill>
                <a:latin typeface="Times New Roman"/>
                <a:ea typeface="Times New Roman"/>
                <a:cs typeface="Times New Roman"/>
                <a:sym typeface="Times New Roman"/>
              </a:rPr>
              <a:t>There are relatively few negative reviews, with a rating of 1 or 2.</a:t>
            </a:r>
            <a:endParaRPr sz="1400">
              <a:solidFill>
                <a:srgbClr val="0D0D0D"/>
              </a:solidFill>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rgbClr val="0D0D0D"/>
              </a:solidFill>
              <a:latin typeface="Roboto"/>
              <a:ea typeface="Roboto"/>
              <a:cs typeface="Roboto"/>
              <a:sym typeface="Roboto"/>
            </a:endParaRPr>
          </a:p>
          <a:p>
            <a:pPr marL="0" lvl="0" indent="0" algn="l" rtl="0">
              <a:spcBef>
                <a:spcPts val="1200"/>
              </a:spcBef>
              <a:spcAft>
                <a:spcPts val="1200"/>
              </a:spcAft>
              <a:buNone/>
            </a:pPr>
            <a:endParaRPr/>
          </a:p>
        </p:txBody>
      </p:sp>
      <p:pic>
        <p:nvPicPr>
          <p:cNvPr id="148" name="Google Shape;148;p20"/>
          <p:cNvPicPr preferRelativeResize="0"/>
          <p:nvPr/>
        </p:nvPicPr>
        <p:blipFill>
          <a:blip r:embed="rId3">
            <a:alphaModFix/>
          </a:blip>
          <a:stretch>
            <a:fillRect/>
          </a:stretch>
        </p:blipFill>
        <p:spPr>
          <a:xfrm>
            <a:off x="5046600" y="1304825"/>
            <a:ext cx="3945000" cy="32541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body" idx="1"/>
          </p:nvPr>
        </p:nvSpPr>
        <p:spPr>
          <a:xfrm>
            <a:off x="5001800" y="1282350"/>
            <a:ext cx="3997800" cy="3302700"/>
          </a:xfrm>
          <a:prstGeom prst="rect">
            <a:avLst/>
          </a:prstGeom>
        </p:spPr>
        <p:txBody>
          <a:bodyPr spcFirstLastPara="1" wrap="square" lIns="91425" tIns="91425" rIns="91425" bIns="91425" anchor="t" anchorCtr="0">
            <a:normAutofit lnSpcReduction="10000"/>
          </a:bodyPr>
          <a:lstStyle/>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 This word cloud is a visual representation of the most frequent positive words found in British Airways customer reviews.</a:t>
            </a:r>
            <a:endParaRPr sz="1400">
              <a:solidFill>
                <a:srgbClr val="0C0C0C"/>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The terms "good", "great", "excellent", "friendly", "helpful", and "comfortable" are prominently featured, suggesting these are common focal points in customer feedback.</a:t>
            </a:r>
            <a:endParaRPr sz="1400">
              <a:solidFill>
                <a:srgbClr val="0C0C0C"/>
              </a:solidFill>
              <a:highlight>
                <a:schemeClr val="lt1"/>
              </a:highlight>
              <a:latin typeface="Times New Roman"/>
              <a:ea typeface="Times New Roman"/>
              <a:cs typeface="Times New Roman"/>
              <a:sym typeface="Times New Roman"/>
            </a:endParaRPr>
          </a:p>
          <a:p>
            <a:pPr marL="457200" lvl="0" indent="-317500" algn="l" rtl="0">
              <a:spcBef>
                <a:spcPts val="0"/>
              </a:spcBef>
              <a:spcAft>
                <a:spcPts val="0"/>
              </a:spcAft>
              <a:buClr>
                <a:srgbClr val="0C0C0C"/>
              </a:buClr>
              <a:buSzPts val="1400"/>
              <a:buFont typeface="Times New Roman"/>
              <a:buChar char="●"/>
            </a:pPr>
            <a:r>
              <a:rPr lang="en" sz="1400">
                <a:solidFill>
                  <a:srgbClr val="0C0C0C"/>
                </a:solidFill>
                <a:highlight>
                  <a:schemeClr val="lt1"/>
                </a:highlight>
                <a:latin typeface="Times New Roman"/>
                <a:ea typeface="Times New Roman"/>
                <a:cs typeface="Times New Roman"/>
                <a:sym typeface="Times New Roman"/>
              </a:rPr>
              <a:t>This indicates that passengers who had a positive experience with BA Airlines often mention the quality of the service, the friendliness of the staff, and the comfort of the aircraft.</a:t>
            </a:r>
            <a:endParaRPr sz="1400">
              <a:solidFill>
                <a:srgbClr val="0C0C0C"/>
              </a:solidFill>
              <a:highlight>
                <a:schemeClr val="lt1"/>
              </a:highlight>
              <a:latin typeface="Times New Roman"/>
              <a:ea typeface="Times New Roman"/>
              <a:cs typeface="Times New Roman"/>
              <a:sym typeface="Times New Roman"/>
            </a:endParaRPr>
          </a:p>
          <a:p>
            <a:pPr marL="457200" lvl="0" indent="0" algn="l" rtl="0">
              <a:spcBef>
                <a:spcPts val="1200"/>
              </a:spcBef>
              <a:spcAft>
                <a:spcPts val="1200"/>
              </a:spcAft>
              <a:buNone/>
            </a:pPr>
            <a:endParaRPr sz="1200">
              <a:solidFill>
                <a:srgbClr val="0C0C0C"/>
              </a:solidFill>
              <a:highlight>
                <a:schemeClr val="lt1"/>
              </a:highlight>
              <a:latin typeface="Roboto"/>
              <a:ea typeface="Roboto"/>
              <a:cs typeface="Roboto"/>
              <a:sym typeface="Roboto"/>
            </a:endParaRPr>
          </a:p>
        </p:txBody>
      </p:sp>
      <p:sp>
        <p:nvSpPr>
          <p:cNvPr id="154" name="Google Shape;154;p21"/>
          <p:cNvSpPr txBox="1"/>
          <p:nvPr/>
        </p:nvSpPr>
        <p:spPr>
          <a:xfrm>
            <a:off x="5694600" y="295725"/>
            <a:ext cx="2786100" cy="6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C0C0C"/>
                </a:solidFill>
                <a:latin typeface="Times New Roman"/>
                <a:ea typeface="Times New Roman"/>
                <a:cs typeface="Times New Roman"/>
                <a:sym typeface="Times New Roman"/>
              </a:rPr>
              <a:t>Word Cloud Of Positive Reviews</a:t>
            </a:r>
            <a:endParaRPr sz="2400">
              <a:solidFill>
                <a:srgbClr val="0C0C0C"/>
              </a:solidFill>
              <a:latin typeface="Times New Roman"/>
              <a:ea typeface="Times New Roman"/>
              <a:cs typeface="Times New Roman"/>
              <a:sym typeface="Times New Roman"/>
            </a:endParaRPr>
          </a:p>
        </p:txBody>
      </p:sp>
      <p:pic>
        <p:nvPicPr>
          <p:cNvPr id="155" name="Google Shape;155;p21"/>
          <p:cNvPicPr preferRelativeResize="0"/>
          <p:nvPr/>
        </p:nvPicPr>
        <p:blipFill>
          <a:blip r:embed="rId3">
            <a:alphaModFix/>
          </a:blip>
          <a:stretch>
            <a:fillRect/>
          </a:stretch>
        </p:blipFill>
        <p:spPr>
          <a:xfrm>
            <a:off x="206375" y="403225"/>
            <a:ext cx="4935125" cy="405765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1481</Words>
  <Application>Microsoft Macintosh PowerPoint</Application>
  <PresentationFormat>On-screen Show (16:9)</PresentationFormat>
  <Paragraphs>113</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PT Sans Narrow</vt:lpstr>
      <vt:lpstr>Roboto</vt:lpstr>
      <vt:lpstr>Open Sans</vt:lpstr>
      <vt:lpstr>Arial</vt:lpstr>
      <vt:lpstr>Times New Roman</vt:lpstr>
      <vt:lpstr>Geo</vt:lpstr>
      <vt:lpstr>Calibri</vt:lpstr>
      <vt:lpstr>Tropic</vt:lpstr>
      <vt:lpstr>Sentimental Analysis on British Airlines Reviews</vt:lpstr>
      <vt:lpstr>PowerPoint Presentation</vt:lpstr>
      <vt:lpstr>What is Sentiment Analysis? </vt:lpstr>
      <vt:lpstr>PowerPoint Presentation</vt:lpstr>
      <vt:lpstr>Research Questions</vt:lpstr>
      <vt:lpstr>Data Preparation </vt:lpstr>
      <vt:lpstr>Exploratory Data Analysis </vt:lpstr>
      <vt:lpstr>Rating distribution of reviews</vt:lpstr>
      <vt:lpstr>PowerPoint Presentation</vt:lpstr>
      <vt:lpstr>PowerPoint Presentation</vt:lpstr>
      <vt:lpstr>Predictive Analysis </vt:lpstr>
      <vt:lpstr>Random Forest Classifier</vt:lpstr>
      <vt:lpstr>XGBoost Classifier  </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Shreya Chanda</cp:lastModifiedBy>
  <cp:revision>1</cp:revision>
  <dcterms:modified xsi:type="dcterms:W3CDTF">2024-07-16T20:59:53Z</dcterms:modified>
</cp:coreProperties>
</file>