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58" r:id="rId5"/>
    <p:sldId id="398" r:id="rId6"/>
    <p:sldId id="401" r:id="rId7"/>
    <p:sldId id="322" r:id="rId8"/>
    <p:sldId id="400" r:id="rId9"/>
    <p:sldId id="505" r:id="rId10"/>
    <p:sldId id="447" r:id="rId11"/>
    <p:sldId id="509" r:id="rId12"/>
    <p:sldId id="449" r:id="rId13"/>
    <p:sldId id="502" r:id="rId14"/>
    <p:sldId id="507" r:id="rId15"/>
    <p:sldId id="402" r:id="rId16"/>
    <p:sldId id="510" r:id="rId17"/>
    <p:sldId id="506" r:id="rId18"/>
    <p:sldId id="504" r:id="rId19"/>
    <p:sldId id="50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0066"/>
    <a:srgbClr val="0000CC"/>
    <a:srgbClr val="F3C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9" autoAdjust="0"/>
    <p:restoredTop sz="99223" autoAdjust="0"/>
  </p:normalViewPr>
  <p:slideViewPr>
    <p:cSldViewPr>
      <p:cViewPr varScale="1">
        <p:scale>
          <a:sx n="86" d="100"/>
          <a:sy n="86" d="100"/>
        </p:scale>
        <p:origin x="15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t>01-03-2019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public.tableau.com/profile/shreya5847#!/vizhome/CommodityVs_Country/GLOBALTRADECOUNTRYWIS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899" y="5791200"/>
            <a:ext cx="2142901" cy="67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74532" y="4170481"/>
            <a:ext cx="2785634" cy="764312"/>
          </a:xfrm>
          <a:prstGeom prst="rect">
            <a:avLst/>
          </a:prstGeom>
        </p:spPr>
        <p:txBody>
          <a:bodyPr wrap="none">
            <a:spAutoFit/>
          </a:bodyPr>
          <a:lstStyle/>
          <a:p>
            <a:pPr algn="ctr">
              <a:spcBef>
                <a:spcPts val="800"/>
              </a:spcBef>
            </a:pPr>
            <a:r>
              <a:rPr lang="en-IN" sz="1900" b="1" i="1" dirty="0"/>
              <a:t>Name: Shreya Chandekar</a:t>
            </a:r>
          </a:p>
          <a:p>
            <a:pPr algn="ctr">
              <a:spcBef>
                <a:spcPts val="800"/>
              </a:spcBef>
            </a:pPr>
            <a:r>
              <a:rPr lang="en-US" b="1" dirty="0"/>
              <a:t>Submitted on: </a:t>
            </a:r>
            <a:r>
              <a:rPr lang="en-IN" b="1" i="1" dirty="0"/>
              <a:t> 31/12/2018</a:t>
            </a:r>
            <a:endParaRPr lang="en-US" b="1" i="1" dirty="0"/>
          </a:p>
        </p:txBody>
      </p:sp>
      <p:sp>
        <p:nvSpPr>
          <p:cNvPr id="6" name="Rectangle 5"/>
          <p:cNvSpPr/>
          <p:nvPr/>
        </p:nvSpPr>
        <p:spPr>
          <a:xfrm>
            <a:off x="1143000" y="793800"/>
            <a:ext cx="6858000" cy="1590179"/>
          </a:xfrm>
          <a:prstGeom prst="rect">
            <a:avLst/>
          </a:prstGeom>
        </p:spPr>
        <p:txBody>
          <a:bodyPr wrap="square">
            <a:spAutoFit/>
          </a:bodyPr>
          <a:lstStyle/>
          <a:p>
            <a:pPr algn="ctr">
              <a:spcBef>
                <a:spcPts val="500"/>
              </a:spcBef>
              <a:spcAft>
                <a:spcPts val="1200"/>
              </a:spcAft>
            </a:pPr>
            <a:r>
              <a:rPr lang="en-IN" sz="2200" b="1" dirty="0">
                <a:solidFill>
                  <a:srgbClr val="C00000"/>
                </a:solidFill>
              </a:rPr>
              <a:t>Report on</a:t>
            </a:r>
          </a:p>
          <a:p>
            <a:pPr algn="ctr">
              <a:spcBef>
                <a:spcPts val="500"/>
              </a:spcBef>
              <a:spcAft>
                <a:spcPts val="600"/>
              </a:spcAft>
            </a:pPr>
            <a:r>
              <a:rPr lang="en-IN" sz="2800" b="1" dirty="0">
                <a:solidFill>
                  <a:srgbClr val="C00000"/>
                </a:solidFill>
              </a:rPr>
              <a:t>Global Trade Analysis Project</a:t>
            </a:r>
          </a:p>
          <a:p>
            <a:pPr algn="ctr">
              <a:spcBef>
                <a:spcPts val="500"/>
              </a:spcBef>
              <a:spcAft>
                <a:spcPts val="600"/>
              </a:spcAft>
            </a:pPr>
            <a:r>
              <a:rPr lang="en-IN" sz="2400" b="1" dirty="0">
                <a:solidFill>
                  <a:srgbClr val="C00000"/>
                </a:solidFill>
              </a:rPr>
              <a:t>(Using Tableau)</a:t>
            </a:r>
          </a:p>
        </p:txBody>
      </p:sp>
      <p:sp>
        <p:nvSpPr>
          <p:cNvPr id="7" name="Rectangle 6"/>
          <p:cNvSpPr/>
          <p:nvPr/>
        </p:nvSpPr>
        <p:spPr>
          <a:xfrm>
            <a:off x="2286000" y="2993474"/>
            <a:ext cx="4572000" cy="723275"/>
          </a:xfrm>
          <a:prstGeom prst="rect">
            <a:avLst/>
          </a:prstGeom>
        </p:spPr>
        <p:txBody>
          <a:bodyPr>
            <a:spAutoFit/>
          </a:bodyPr>
          <a:lstStyle/>
          <a:p>
            <a:pPr algn="ctr">
              <a:spcBef>
                <a:spcPts val="600"/>
              </a:spcBef>
            </a:pPr>
            <a:r>
              <a:rPr lang="en-IN" b="1" dirty="0"/>
              <a:t>Domain –  </a:t>
            </a:r>
            <a:r>
              <a:rPr lang="en-IN" b="1" i="1" dirty="0"/>
              <a:t>International Trade</a:t>
            </a:r>
          </a:p>
          <a:p>
            <a:pPr algn="ctr">
              <a:spcBef>
                <a:spcPts val="600"/>
              </a:spcBef>
            </a:pPr>
            <a:r>
              <a:rPr lang="en-IN" b="1" dirty="0"/>
              <a:t>Project ID : </a:t>
            </a:r>
            <a:r>
              <a:rPr lang="en-IN" b="1" i="1" dirty="0"/>
              <a:t>CP2</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8A5F1B80-9872-45E3-9BAD-C7A87CB64826}"/>
              </a:ext>
            </a:extLst>
          </p:cNvPr>
          <p:cNvPicPr>
            <a:picLocks noChangeAspect="1"/>
          </p:cNvPicPr>
          <p:nvPr/>
        </p:nvPicPr>
        <p:blipFill>
          <a:blip r:embed="rId2"/>
          <a:stretch>
            <a:fillRect/>
          </a:stretch>
        </p:blipFill>
        <p:spPr>
          <a:xfrm>
            <a:off x="728024" y="914400"/>
            <a:ext cx="7687952" cy="4495800"/>
          </a:xfrm>
          <a:prstGeom prst="rect">
            <a:avLst/>
          </a:prstGeom>
        </p:spPr>
      </p:pic>
      <p:sp>
        <p:nvSpPr>
          <p:cNvPr id="5" name="TextBox 4">
            <a:extLst>
              <a:ext uri="{FF2B5EF4-FFF2-40B4-BE49-F238E27FC236}">
                <a16:creationId xmlns:a16="http://schemas.microsoft.com/office/drawing/2014/main" id="{C99A679B-761D-43F9-96C7-CAC0C99109CD}"/>
              </a:ext>
            </a:extLst>
          </p:cNvPr>
          <p:cNvSpPr txBox="1"/>
          <p:nvPr/>
        </p:nvSpPr>
        <p:spPr>
          <a:xfrm>
            <a:off x="457200" y="5620434"/>
            <a:ext cx="8482614" cy="646331"/>
          </a:xfrm>
          <a:prstGeom prst="rect">
            <a:avLst/>
          </a:prstGeom>
          <a:noFill/>
        </p:spPr>
        <p:txBody>
          <a:bodyPr wrap="square" rtlCol="0">
            <a:spAutoFit/>
          </a:bodyPr>
          <a:lstStyle/>
          <a:p>
            <a:r>
              <a:rPr lang="en-IN" dirty="0"/>
              <a:t>From this graph this shows that Australia starts exports its trade from 1988 while Canada starts its trade in 1989 and USA starts exports its trade in 1991.</a:t>
            </a:r>
          </a:p>
        </p:txBody>
      </p:sp>
    </p:spTree>
    <p:extLst>
      <p:ext uri="{BB962C8B-B14F-4D97-AF65-F5344CB8AC3E}">
        <p14:creationId xmlns:p14="http://schemas.microsoft.com/office/powerpoint/2010/main" val="56866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99A679B-761D-43F9-96C7-CAC0C99109CD}"/>
              </a:ext>
            </a:extLst>
          </p:cNvPr>
          <p:cNvSpPr txBox="1"/>
          <p:nvPr/>
        </p:nvSpPr>
        <p:spPr>
          <a:xfrm>
            <a:off x="533400" y="5628572"/>
            <a:ext cx="8482614" cy="646331"/>
          </a:xfrm>
          <a:prstGeom prst="rect">
            <a:avLst/>
          </a:prstGeom>
          <a:noFill/>
        </p:spPr>
        <p:txBody>
          <a:bodyPr wrap="square" rtlCol="0">
            <a:spAutoFit/>
          </a:bodyPr>
          <a:lstStyle/>
          <a:p>
            <a:r>
              <a:rPr lang="en-IN" dirty="0"/>
              <a:t>From this graph this shows that Australia starts import its trade from 1988 while Canada starts its trade in 1989 and USA starts import its trade in 1991.</a:t>
            </a:r>
          </a:p>
        </p:txBody>
      </p:sp>
      <p:pic>
        <p:nvPicPr>
          <p:cNvPr id="6" name="Picture 5">
            <a:extLst>
              <a:ext uri="{FF2B5EF4-FFF2-40B4-BE49-F238E27FC236}">
                <a16:creationId xmlns:a16="http://schemas.microsoft.com/office/drawing/2014/main" id="{43315DEB-E9E0-41A4-8E1D-56CCD3863CF4}"/>
              </a:ext>
            </a:extLst>
          </p:cNvPr>
          <p:cNvPicPr>
            <a:picLocks noChangeAspect="1"/>
          </p:cNvPicPr>
          <p:nvPr/>
        </p:nvPicPr>
        <p:blipFill>
          <a:blip r:embed="rId2"/>
          <a:stretch>
            <a:fillRect/>
          </a:stretch>
        </p:blipFill>
        <p:spPr>
          <a:xfrm>
            <a:off x="609600" y="906647"/>
            <a:ext cx="7687952" cy="4427353"/>
          </a:xfrm>
          <a:prstGeom prst="rect">
            <a:avLst/>
          </a:prstGeom>
        </p:spPr>
      </p:pic>
    </p:spTree>
    <p:extLst>
      <p:ext uri="{BB962C8B-B14F-4D97-AF65-F5344CB8AC3E}">
        <p14:creationId xmlns:p14="http://schemas.microsoft.com/office/powerpoint/2010/main" val="296239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C42A6618-C751-49B4-9947-01FD0112DCE0}"/>
              </a:ext>
            </a:extLst>
          </p:cNvPr>
          <p:cNvPicPr>
            <a:picLocks noChangeAspect="1"/>
          </p:cNvPicPr>
          <p:nvPr/>
        </p:nvPicPr>
        <p:blipFill>
          <a:blip r:embed="rId2"/>
          <a:stretch>
            <a:fillRect/>
          </a:stretch>
        </p:blipFill>
        <p:spPr>
          <a:xfrm>
            <a:off x="609600" y="1080111"/>
            <a:ext cx="7772400" cy="3876600"/>
          </a:xfrm>
          <a:prstGeom prst="rect">
            <a:avLst/>
          </a:prstGeom>
        </p:spPr>
      </p:pic>
      <p:sp>
        <p:nvSpPr>
          <p:cNvPr id="5" name="TextBox 4">
            <a:extLst>
              <a:ext uri="{FF2B5EF4-FFF2-40B4-BE49-F238E27FC236}">
                <a16:creationId xmlns:a16="http://schemas.microsoft.com/office/drawing/2014/main" id="{F2819B86-358A-4277-9F8A-BE1694F7FA9D}"/>
              </a:ext>
            </a:extLst>
          </p:cNvPr>
          <p:cNvSpPr txBox="1"/>
          <p:nvPr/>
        </p:nvSpPr>
        <p:spPr>
          <a:xfrm>
            <a:off x="609600" y="5265216"/>
            <a:ext cx="8153400" cy="1477328"/>
          </a:xfrm>
          <a:prstGeom prst="rect">
            <a:avLst/>
          </a:prstGeom>
          <a:noFill/>
        </p:spPr>
        <p:txBody>
          <a:bodyPr wrap="square" rtlCol="0">
            <a:spAutoFit/>
          </a:bodyPr>
          <a:lstStyle/>
          <a:p>
            <a:r>
              <a:rPr lang="en-IN" dirty="0"/>
              <a:t>Australia is Re-exporting its trade from 1988 to 1999. from then Australia didn’t Re-export any of its trade.</a:t>
            </a:r>
          </a:p>
          <a:p>
            <a:r>
              <a:rPr lang="en-IN" dirty="0"/>
              <a:t>USA start it’s Re-exporting in 1991 and continue to Re-export till 2016. and Canada starts its Re-export from 2000 till 2016.</a:t>
            </a:r>
          </a:p>
          <a:p>
            <a:endParaRPr lang="en-IN" dirty="0"/>
          </a:p>
        </p:txBody>
      </p:sp>
    </p:spTree>
    <p:extLst>
      <p:ext uri="{BB962C8B-B14F-4D97-AF65-F5344CB8AC3E}">
        <p14:creationId xmlns:p14="http://schemas.microsoft.com/office/powerpoint/2010/main" val="385142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8001000" y="830790"/>
            <a:ext cx="184730" cy="523220"/>
          </a:xfrm>
          <a:prstGeom prst="rect">
            <a:avLst/>
          </a:prstGeom>
        </p:spPr>
        <p:txBody>
          <a:bodyPr wrap="none">
            <a:spAutoFit/>
          </a:bodyPr>
          <a:lstStyle/>
          <a:p>
            <a:pPr algn="ctr"/>
            <a:endParaRPr lang="en-IN" sz="2800" b="1" dirty="0">
              <a:solidFill>
                <a:srgbClr val="C00000"/>
              </a:solidFill>
            </a:endParaRPr>
          </a:p>
        </p:txBody>
      </p:sp>
      <p:pic>
        <p:nvPicPr>
          <p:cNvPr id="2" name="Picture 1">
            <a:extLst>
              <a:ext uri="{FF2B5EF4-FFF2-40B4-BE49-F238E27FC236}">
                <a16:creationId xmlns:a16="http://schemas.microsoft.com/office/drawing/2014/main" id="{B54A851A-D48F-45F4-9C90-CD83F7FBC63B}"/>
              </a:ext>
            </a:extLst>
          </p:cNvPr>
          <p:cNvPicPr>
            <a:picLocks noChangeAspect="1"/>
          </p:cNvPicPr>
          <p:nvPr/>
        </p:nvPicPr>
        <p:blipFill>
          <a:blip r:embed="rId2"/>
          <a:stretch>
            <a:fillRect/>
          </a:stretch>
        </p:blipFill>
        <p:spPr>
          <a:xfrm>
            <a:off x="380999" y="1174208"/>
            <a:ext cx="8305801" cy="4123792"/>
          </a:xfrm>
          <a:prstGeom prst="rect">
            <a:avLst/>
          </a:prstGeom>
        </p:spPr>
      </p:pic>
      <p:sp>
        <p:nvSpPr>
          <p:cNvPr id="3" name="TextBox 2">
            <a:extLst>
              <a:ext uri="{FF2B5EF4-FFF2-40B4-BE49-F238E27FC236}">
                <a16:creationId xmlns:a16="http://schemas.microsoft.com/office/drawing/2014/main" id="{39024D37-9D2F-48CA-B59F-87016F3C0272}"/>
              </a:ext>
            </a:extLst>
          </p:cNvPr>
          <p:cNvSpPr txBox="1"/>
          <p:nvPr/>
        </p:nvSpPr>
        <p:spPr>
          <a:xfrm>
            <a:off x="533400" y="5493742"/>
            <a:ext cx="8001000" cy="646331"/>
          </a:xfrm>
          <a:prstGeom prst="rect">
            <a:avLst/>
          </a:prstGeom>
          <a:noFill/>
        </p:spPr>
        <p:txBody>
          <a:bodyPr wrap="square" rtlCol="0">
            <a:spAutoFit/>
          </a:bodyPr>
          <a:lstStyle/>
          <a:p>
            <a:r>
              <a:rPr lang="en-IN" dirty="0"/>
              <a:t>Australia and Canada starts its Re-importing Trades from 2000 and continue till 2016. But USA never Re-import any of its trade all this years.</a:t>
            </a:r>
          </a:p>
        </p:txBody>
      </p:sp>
    </p:spTree>
    <p:extLst>
      <p:ext uri="{BB962C8B-B14F-4D97-AF65-F5344CB8AC3E}">
        <p14:creationId xmlns:p14="http://schemas.microsoft.com/office/powerpoint/2010/main" val="296799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7518C627-7AF5-415A-94F2-76CD00A0F3D8}"/>
              </a:ext>
            </a:extLst>
          </p:cNvPr>
          <p:cNvPicPr>
            <a:picLocks noChangeAspect="1"/>
          </p:cNvPicPr>
          <p:nvPr/>
        </p:nvPicPr>
        <p:blipFill>
          <a:blip r:embed="rId2"/>
          <a:stretch>
            <a:fillRect/>
          </a:stretch>
        </p:blipFill>
        <p:spPr>
          <a:xfrm>
            <a:off x="381000" y="1066800"/>
            <a:ext cx="8229600" cy="3774001"/>
          </a:xfrm>
          <a:prstGeom prst="rect">
            <a:avLst/>
          </a:prstGeom>
        </p:spPr>
      </p:pic>
      <p:sp>
        <p:nvSpPr>
          <p:cNvPr id="3" name="TextBox 2">
            <a:extLst>
              <a:ext uri="{FF2B5EF4-FFF2-40B4-BE49-F238E27FC236}">
                <a16:creationId xmlns:a16="http://schemas.microsoft.com/office/drawing/2014/main" id="{F8E93A07-E0B7-4D56-8B26-A8BCDF1D587F}"/>
              </a:ext>
            </a:extLst>
          </p:cNvPr>
          <p:cNvSpPr txBox="1"/>
          <p:nvPr/>
        </p:nvSpPr>
        <p:spPr>
          <a:xfrm>
            <a:off x="609600" y="5257800"/>
            <a:ext cx="7887416" cy="923330"/>
          </a:xfrm>
          <a:prstGeom prst="rect">
            <a:avLst/>
          </a:prstGeom>
          <a:noFill/>
        </p:spPr>
        <p:txBody>
          <a:bodyPr wrap="none" rtlCol="0">
            <a:spAutoFit/>
          </a:bodyPr>
          <a:lstStyle/>
          <a:p>
            <a:r>
              <a:rPr lang="en-IN" dirty="0"/>
              <a:t>Export of the commodities for all the countries  over all these years are increasing </a:t>
            </a:r>
          </a:p>
          <a:p>
            <a:r>
              <a:rPr lang="en-IN" dirty="0"/>
              <a:t>time to time.</a:t>
            </a:r>
          </a:p>
          <a:p>
            <a:endParaRPr lang="en-IN" dirty="0"/>
          </a:p>
        </p:txBody>
      </p:sp>
    </p:spTree>
    <p:extLst>
      <p:ext uri="{BB962C8B-B14F-4D97-AF65-F5344CB8AC3E}">
        <p14:creationId xmlns:p14="http://schemas.microsoft.com/office/powerpoint/2010/main" val="174064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E3C1F94B-7587-4891-83D9-9EDB77A02F5B}"/>
              </a:ext>
            </a:extLst>
          </p:cNvPr>
          <p:cNvSpPr txBox="1"/>
          <p:nvPr/>
        </p:nvSpPr>
        <p:spPr>
          <a:xfrm>
            <a:off x="685800" y="1066800"/>
            <a:ext cx="7772400" cy="5078313"/>
          </a:xfrm>
          <a:prstGeom prst="rect">
            <a:avLst/>
          </a:prstGeom>
          <a:noFill/>
        </p:spPr>
        <p:txBody>
          <a:bodyPr wrap="square" rtlCol="0">
            <a:spAutoFit/>
          </a:bodyPr>
          <a:lstStyle/>
          <a:p>
            <a:r>
              <a:rPr lang="en-IN" dirty="0"/>
              <a:t>Calculating Trade Balance</a:t>
            </a:r>
          </a:p>
          <a:p>
            <a:endParaRPr lang="en-IN" dirty="0"/>
          </a:p>
          <a:p>
            <a:r>
              <a:rPr lang="en-IN" dirty="0"/>
              <a:t>Trade Balance calculate the country’s net worth on earned on the international assets.</a:t>
            </a:r>
          </a:p>
          <a:p>
            <a:endParaRPr lang="en-IN" dirty="0"/>
          </a:p>
          <a:p>
            <a:pPr algn="ctr"/>
            <a:r>
              <a:rPr lang="en-IN" dirty="0"/>
              <a:t>Trade Balance = Total Export Values – Total Import Values  </a:t>
            </a:r>
          </a:p>
          <a:p>
            <a:r>
              <a:rPr lang="en-IN" dirty="0"/>
              <a:t>When the Trade Balance is positive, then it is called the Trade Surplus</a:t>
            </a:r>
          </a:p>
          <a:p>
            <a:r>
              <a:rPr lang="en-IN" dirty="0"/>
              <a:t>When the Trade Balance is negative, then it is called the Trade Deficit.</a:t>
            </a:r>
          </a:p>
          <a:p>
            <a:endParaRPr lang="en-IN" dirty="0"/>
          </a:p>
          <a:p>
            <a:r>
              <a:rPr lang="en-IN" dirty="0"/>
              <a:t>By looking the data of Export and Import of the country’s from 1988 to 2016, then Trade Balance has been positive which shows that Trade Surplus. Which means the Export of the country’s trade is more than that of the Import trade.</a:t>
            </a:r>
          </a:p>
          <a:p>
            <a:r>
              <a:rPr lang="en-IN" dirty="0"/>
              <a:t>Which means that all country’s in profit till now.</a:t>
            </a:r>
          </a:p>
          <a:p>
            <a:endParaRPr lang="en-IN" dirty="0"/>
          </a:p>
          <a:p>
            <a:endParaRPr lang="en-IN" dirty="0"/>
          </a:p>
          <a:p>
            <a:r>
              <a:rPr lang="en-IN" dirty="0"/>
              <a:t>Australia Earned highest profit of $319.48B and then USA earned profit of $295.83B. Canada make low profit of $238.73B among all three countries.</a:t>
            </a:r>
          </a:p>
          <a:p>
            <a:endParaRPr lang="en-IN" dirty="0"/>
          </a:p>
        </p:txBody>
      </p:sp>
    </p:spTree>
    <p:extLst>
      <p:ext uri="{BB962C8B-B14F-4D97-AF65-F5344CB8AC3E}">
        <p14:creationId xmlns:p14="http://schemas.microsoft.com/office/powerpoint/2010/main" val="89878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D9DC61A-CB6D-4F7C-97D9-A9CFCAC43B32}"/>
              </a:ext>
            </a:extLst>
          </p:cNvPr>
          <p:cNvSpPr txBox="1"/>
          <p:nvPr/>
        </p:nvSpPr>
        <p:spPr>
          <a:xfrm>
            <a:off x="609600" y="5179867"/>
            <a:ext cx="7924800"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C8B2CC37-540C-4D6F-89A4-910821E7A716}"/>
              </a:ext>
            </a:extLst>
          </p:cNvPr>
          <p:cNvPicPr>
            <a:picLocks noChangeAspect="1"/>
          </p:cNvPicPr>
          <p:nvPr/>
        </p:nvPicPr>
        <p:blipFill>
          <a:blip r:embed="rId2"/>
          <a:stretch>
            <a:fillRect/>
          </a:stretch>
        </p:blipFill>
        <p:spPr>
          <a:xfrm>
            <a:off x="723900" y="941383"/>
            <a:ext cx="7696200" cy="4238484"/>
          </a:xfrm>
          <a:prstGeom prst="rect">
            <a:avLst/>
          </a:prstGeom>
        </p:spPr>
      </p:pic>
      <p:sp>
        <p:nvSpPr>
          <p:cNvPr id="7" name="TextBox 6">
            <a:extLst>
              <a:ext uri="{FF2B5EF4-FFF2-40B4-BE49-F238E27FC236}">
                <a16:creationId xmlns:a16="http://schemas.microsoft.com/office/drawing/2014/main" id="{7DED145E-B40C-4199-B987-5777CA1C8C22}"/>
              </a:ext>
            </a:extLst>
          </p:cNvPr>
          <p:cNvSpPr txBox="1"/>
          <p:nvPr/>
        </p:nvSpPr>
        <p:spPr>
          <a:xfrm>
            <a:off x="565062" y="5497201"/>
            <a:ext cx="7969338" cy="923330"/>
          </a:xfrm>
          <a:prstGeom prst="rect">
            <a:avLst/>
          </a:prstGeom>
          <a:noFill/>
        </p:spPr>
        <p:txBody>
          <a:bodyPr wrap="square" rtlCol="0">
            <a:spAutoFit/>
          </a:bodyPr>
          <a:lstStyle/>
          <a:p>
            <a:r>
              <a:rPr lang="en-IN" dirty="0"/>
              <a:t>From this graph, Australia gain the profit in year 2014 from this trades.</a:t>
            </a:r>
          </a:p>
          <a:p>
            <a:r>
              <a:rPr lang="en-IN" dirty="0"/>
              <a:t>USA gain highest profit in year 2008. For Canada, it Trade Balance increase time to time.  </a:t>
            </a:r>
          </a:p>
        </p:txBody>
      </p:sp>
    </p:spTree>
    <p:extLst>
      <p:ext uri="{BB962C8B-B14F-4D97-AF65-F5344CB8AC3E}">
        <p14:creationId xmlns:p14="http://schemas.microsoft.com/office/powerpoint/2010/main" val="3658095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9CE99E9-72E5-4165-BA83-1F214A35371A}"/>
              </a:ext>
            </a:extLst>
          </p:cNvPr>
          <p:cNvSpPr txBox="1"/>
          <p:nvPr/>
        </p:nvSpPr>
        <p:spPr>
          <a:xfrm>
            <a:off x="609600" y="914400"/>
            <a:ext cx="7391400" cy="369332"/>
          </a:xfrm>
          <a:prstGeom prst="rect">
            <a:avLst/>
          </a:prstGeom>
          <a:noFill/>
        </p:spPr>
        <p:txBody>
          <a:bodyPr wrap="square" rtlCol="0">
            <a:spAutoFit/>
          </a:bodyPr>
          <a:lstStyle/>
          <a:p>
            <a:r>
              <a:rPr lang="en-IN" dirty="0"/>
              <a:t>  </a:t>
            </a:r>
          </a:p>
        </p:txBody>
      </p:sp>
      <p:sp>
        <p:nvSpPr>
          <p:cNvPr id="6" name="TextBox 5">
            <a:extLst>
              <a:ext uri="{FF2B5EF4-FFF2-40B4-BE49-F238E27FC236}">
                <a16:creationId xmlns:a16="http://schemas.microsoft.com/office/drawing/2014/main" id="{AD9C3FBE-72E1-4CC6-9910-8A7C2E64F963}"/>
              </a:ext>
            </a:extLst>
          </p:cNvPr>
          <p:cNvSpPr txBox="1"/>
          <p:nvPr/>
        </p:nvSpPr>
        <p:spPr>
          <a:xfrm>
            <a:off x="381000" y="118360"/>
            <a:ext cx="3657600" cy="523220"/>
          </a:xfrm>
          <a:prstGeom prst="rect">
            <a:avLst/>
          </a:prstGeom>
          <a:noFill/>
        </p:spPr>
        <p:txBody>
          <a:bodyPr wrap="square" rtlCol="0">
            <a:spAutoFit/>
          </a:bodyPr>
          <a:lstStyle/>
          <a:p>
            <a:r>
              <a:rPr lang="en-IN" sz="2800" b="1" dirty="0">
                <a:solidFill>
                  <a:srgbClr val="0000FF"/>
                </a:solidFill>
              </a:rPr>
              <a:t>7. Insights Derived</a:t>
            </a:r>
          </a:p>
        </p:txBody>
      </p:sp>
      <p:sp>
        <p:nvSpPr>
          <p:cNvPr id="7" name="TextBox 6">
            <a:extLst>
              <a:ext uri="{FF2B5EF4-FFF2-40B4-BE49-F238E27FC236}">
                <a16:creationId xmlns:a16="http://schemas.microsoft.com/office/drawing/2014/main" id="{4545F47C-078B-4419-877D-145945C25EF0}"/>
              </a:ext>
            </a:extLst>
          </p:cNvPr>
          <p:cNvSpPr txBox="1"/>
          <p:nvPr/>
        </p:nvSpPr>
        <p:spPr>
          <a:xfrm>
            <a:off x="550416" y="1097281"/>
            <a:ext cx="7679184" cy="4524315"/>
          </a:xfrm>
          <a:prstGeom prst="rect">
            <a:avLst/>
          </a:prstGeom>
          <a:noFill/>
        </p:spPr>
        <p:txBody>
          <a:bodyPr wrap="square" rtlCol="0">
            <a:spAutoFit/>
          </a:bodyPr>
          <a:lstStyle/>
          <a:p>
            <a:r>
              <a:rPr lang="en-IN" dirty="0"/>
              <a:t>Canada is the highest in Export, Import, Re-Export and Re-Import in all of its commodities over trade. </a:t>
            </a:r>
          </a:p>
          <a:p>
            <a:endParaRPr lang="en-IN" dirty="0"/>
          </a:p>
          <a:p>
            <a:r>
              <a:rPr lang="en-IN" dirty="0"/>
              <a:t>USA has never Re-imported commodities throughout these years.</a:t>
            </a:r>
          </a:p>
          <a:p>
            <a:endParaRPr lang="en-IN" dirty="0"/>
          </a:p>
          <a:p>
            <a:r>
              <a:rPr lang="en-IN" dirty="0"/>
              <a:t>Australia hasn’t Re-exported commodities since the year 2000.</a:t>
            </a:r>
          </a:p>
          <a:p>
            <a:endParaRPr lang="en-IN" dirty="0"/>
          </a:p>
          <a:p>
            <a:r>
              <a:rPr lang="en-IN" dirty="0"/>
              <a:t>Canada started its Re-exporting commodities from year 2000.</a:t>
            </a:r>
          </a:p>
          <a:p>
            <a:endParaRPr lang="en-IN" dirty="0"/>
          </a:p>
          <a:p>
            <a:r>
              <a:rPr lang="en-IN" dirty="0"/>
              <a:t>By calculating the Trade Balance, it observed that all the countries had Trade Surplus from 1988 to 2016. Australia make highest profit among all three.</a:t>
            </a:r>
          </a:p>
          <a:p>
            <a:endParaRPr lang="en-IN" dirty="0"/>
          </a:p>
          <a:p>
            <a:r>
              <a:rPr lang="en-IN" dirty="0"/>
              <a:t>After identifying the potential commodities, then observe its quantity and the unit price over the past years, it was observed that unit prices are different for the different country. </a:t>
            </a:r>
          </a:p>
          <a:p>
            <a:endParaRPr lang="en-IN" dirty="0"/>
          </a:p>
        </p:txBody>
      </p:sp>
    </p:spTree>
    <p:extLst>
      <p:ext uri="{BB962C8B-B14F-4D97-AF65-F5344CB8AC3E}">
        <p14:creationId xmlns:p14="http://schemas.microsoft.com/office/powerpoint/2010/main" val="144808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7C37D6C-E210-4824-8850-E7E7910C522D}"/>
              </a:ext>
            </a:extLst>
          </p:cNvPr>
          <p:cNvSpPr txBox="1"/>
          <p:nvPr/>
        </p:nvSpPr>
        <p:spPr>
          <a:xfrm>
            <a:off x="1066800" y="1295400"/>
            <a:ext cx="6248400" cy="1200329"/>
          </a:xfrm>
          <a:prstGeom prst="rect">
            <a:avLst/>
          </a:prstGeom>
          <a:noFill/>
        </p:spPr>
        <p:txBody>
          <a:bodyPr wrap="square" rtlCol="0">
            <a:spAutoFit/>
          </a:bodyPr>
          <a:lstStyle/>
          <a:p>
            <a:r>
              <a:rPr lang="en-IN" dirty="0"/>
              <a:t>All the Dashboards are in linked below:</a:t>
            </a:r>
          </a:p>
          <a:p>
            <a:endParaRPr lang="en-IN" dirty="0"/>
          </a:p>
          <a:p>
            <a:r>
              <a:rPr lang="en-IN" dirty="0">
                <a:hlinkClick r:id="rId2"/>
              </a:rPr>
              <a:t>https://public.tableau.com/profile/shreya5847#!/vizhome/CommodityVs_Country/GLOBALTRADECOUNTRYWISE</a:t>
            </a:r>
            <a:endParaRPr lang="en-IN" dirty="0"/>
          </a:p>
        </p:txBody>
      </p:sp>
    </p:spTree>
    <p:extLst>
      <p:ext uri="{BB962C8B-B14F-4D97-AF65-F5344CB8AC3E}">
        <p14:creationId xmlns:p14="http://schemas.microsoft.com/office/powerpoint/2010/main" val="390479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532228B-45C7-49FB-A5D0-BF49FD29168F}"/>
              </a:ext>
            </a:extLst>
          </p:cNvPr>
          <p:cNvSpPr txBox="1"/>
          <p:nvPr/>
        </p:nvSpPr>
        <p:spPr>
          <a:xfrm>
            <a:off x="2971800" y="2965614"/>
            <a:ext cx="4191000" cy="707886"/>
          </a:xfrm>
          <a:prstGeom prst="rect">
            <a:avLst/>
          </a:prstGeom>
          <a:noFill/>
        </p:spPr>
        <p:txBody>
          <a:bodyPr wrap="square" rtlCol="0">
            <a:spAutoFit/>
          </a:bodyPr>
          <a:lstStyle/>
          <a:p>
            <a:r>
              <a:rPr lang="en-IN" sz="4000" dirty="0">
                <a:solidFill>
                  <a:srgbClr val="0000FF"/>
                </a:solidFill>
              </a:rPr>
              <a:t>THANK YOU</a:t>
            </a:r>
          </a:p>
        </p:txBody>
      </p:sp>
    </p:spTree>
    <p:extLst>
      <p:ext uri="{BB962C8B-B14F-4D97-AF65-F5344CB8AC3E}">
        <p14:creationId xmlns:p14="http://schemas.microsoft.com/office/powerpoint/2010/main" val="218791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297513" y="864513"/>
            <a:ext cx="8389287" cy="4385816"/>
          </a:xfrm>
          <a:prstGeom prst="rect">
            <a:avLst/>
          </a:prstGeom>
        </p:spPr>
        <p:txBody>
          <a:bodyPr wrap="square">
            <a:spAutoFit/>
          </a:bodyPr>
          <a:lstStyle/>
          <a:p>
            <a:endParaRPr lang="en-IN" sz="2100" b="1" dirty="0">
              <a:solidFill>
                <a:srgbClr val="0000FF"/>
              </a:solidFill>
            </a:endParaRPr>
          </a:p>
          <a:p>
            <a:endParaRPr lang="en-IN" sz="2100" b="1" dirty="0">
              <a:solidFill>
                <a:srgbClr val="0000FF"/>
              </a:solidFill>
            </a:endParaRPr>
          </a:p>
          <a:p>
            <a:pPr marL="342900" indent="-342900">
              <a:buFont typeface="Arial" panose="020B0604020202020204" pitchFamily="34" charset="0"/>
              <a:buChar char="•"/>
            </a:pPr>
            <a:r>
              <a:rPr lang="en-IN" sz="2400" dirty="0"/>
              <a:t>An Indian </a:t>
            </a:r>
            <a:r>
              <a:rPr lang="en-IN" sz="2400" dirty="0" err="1"/>
              <a:t>manufracturing</a:t>
            </a:r>
            <a:r>
              <a:rPr lang="en-IN" sz="2400" dirty="0"/>
              <a:t> company wants to launch a new business unit, focusing on the </a:t>
            </a:r>
            <a:r>
              <a:rPr lang="en-IN" sz="2400" dirty="0" err="1"/>
              <a:t>globle</a:t>
            </a:r>
            <a:r>
              <a:rPr lang="en-IN" sz="2400" dirty="0"/>
              <a:t> trade and logistics, majorly in the countries such as USA, CANADA and AUSTRALIA.</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They have collected import and export data of 12 major commodities including the commodity name, year(1988 – 2017), Trade amount in USD, quantity.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datasets contain 59090 Observation with 10 Variables.</a:t>
            </a:r>
          </a:p>
          <a:p>
            <a:endParaRPr lang="en-IN" sz="2100" dirty="0"/>
          </a:p>
        </p:txBody>
      </p:sp>
      <p:sp>
        <p:nvSpPr>
          <p:cNvPr id="3" name="Rectangle 2">
            <a:extLst>
              <a:ext uri="{FF2B5EF4-FFF2-40B4-BE49-F238E27FC236}">
                <a16:creationId xmlns:a16="http://schemas.microsoft.com/office/drawing/2014/main" id="{B5FD8C3F-0DA0-4D9D-950A-0A340AE409D4}"/>
              </a:ext>
            </a:extLst>
          </p:cNvPr>
          <p:cNvSpPr/>
          <p:nvPr/>
        </p:nvSpPr>
        <p:spPr>
          <a:xfrm>
            <a:off x="457200" y="123819"/>
            <a:ext cx="2393027" cy="523220"/>
          </a:xfrm>
          <a:prstGeom prst="rect">
            <a:avLst/>
          </a:prstGeom>
        </p:spPr>
        <p:txBody>
          <a:bodyPr wrap="none">
            <a:spAutoFit/>
          </a:bodyPr>
          <a:lstStyle/>
          <a:p>
            <a:r>
              <a:rPr lang="en-IN" sz="2800" b="1" dirty="0">
                <a:solidFill>
                  <a:srgbClr val="0000FF"/>
                </a:solidFill>
              </a:rPr>
              <a:t>1. Project Brief</a:t>
            </a:r>
          </a:p>
        </p:txBody>
      </p:sp>
    </p:spTree>
    <p:extLst>
      <p:ext uri="{BB962C8B-B14F-4D97-AF65-F5344CB8AC3E}">
        <p14:creationId xmlns:p14="http://schemas.microsoft.com/office/powerpoint/2010/main" val="139117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31346" y="864513"/>
            <a:ext cx="8784054" cy="3323987"/>
          </a:xfrm>
          <a:prstGeom prst="rect">
            <a:avLst/>
          </a:prstGeom>
        </p:spPr>
        <p:txBody>
          <a:bodyPr wrap="square">
            <a:spAutoFit/>
          </a:bodyPr>
          <a:lstStyle/>
          <a:p>
            <a:pPr lvl="0"/>
            <a:endParaRPr lang="en-IN" sz="2100" b="1" dirty="0">
              <a:solidFill>
                <a:srgbClr val="0000FF"/>
              </a:solidFill>
            </a:endParaRPr>
          </a:p>
          <a:p>
            <a:pPr lvl="0"/>
            <a:endParaRPr lang="en-IN" sz="2100" b="1" dirty="0">
              <a:solidFill>
                <a:srgbClr val="0000FF"/>
              </a:solidFill>
            </a:endParaRPr>
          </a:p>
          <a:p>
            <a:pPr marL="342900" lvl="0" indent="-342900">
              <a:buFont typeface="Arial" panose="020B0604020202020204" pitchFamily="34" charset="0"/>
              <a:buChar char="•"/>
            </a:pPr>
            <a:r>
              <a:rPr lang="en-IN" sz="2400" dirty="0"/>
              <a:t>The company wants an innovative and interactive tableau dashboards and the important insights that focus on potential commodities, trade amount, year, quantity of that commodities and the countries.</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IN" sz="2400" dirty="0"/>
              <a:t>They also want the commodities data to be cleaned using R for better visualization</a:t>
            </a:r>
          </a:p>
        </p:txBody>
      </p:sp>
      <p:sp>
        <p:nvSpPr>
          <p:cNvPr id="2" name="Rectangle 1">
            <a:extLst>
              <a:ext uri="{FF2B5EF4-FFF2-40B4-BE49-F238E27FC236}">
                <a16:creationId xmlns:a16="http://schemas.microsoft.com/office/drawing/2014/main" id="{5D1B978C-C592-48A7-A7D9-19A42EC4C27F}"/>
              </a:ext>
            </a:extLst>
          </p:cNvPr>
          <p:cNvSpPr/>
          <p:nvPr/>
        </p:nvSpPr>
        <p:spPr>
          <a:xfrm>
            <a:off x="304800" y="152400"/>
            <a:ext cx="3863430" cy="523220"/>
          </a:xfrm>
          <a:prstGeom prst="rect">
            <a:avLst/>
          </a:prstGeom>
        </p:spPr>
        <p:txBody>
          <a:bodyPr wrap="none">
            <a:spAutoFit/>
          </a:bodyPr>
          <a:lstStyle/>
          <a:p>
            <a:pPr lvl="0"/>
            <a:r>
              <a:rPr lang="en-IN" sz="2800" b="1" dirty="0">
                <a:solidFill>
                  <a:srgbClr val="0000FF"/>
                </a:solidFill>
              </a:rPr>
              <a:t>2. Objective of the Study</a:t>
            </a:r>
          </a:p>
        </p:txBody>
      </p:sp>
    </p:spTree>
    <p:extLst>
      <p:ext uri="{BB962C8B-B14F-4D97-AF65-F5344CB8AC3E}">
        <p14:creationId xmlns:p14="http://schemas.microsoft.com/office/powerpoint/2010/main" val="66090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 name="Table 1">
            <a:extLst>
              <a:ext uri="{FF2B5EF4-FFF2-40B4-BE49-F238E27FC236}">
                <a16:creationId xmlns:a16="http://schemas.microsoft.com/office/drawing/2014/main" id="{7CFCC645-2C57-4C51-B840-BF5B36DF1494}"/>
              </a:ext>
            </a:extLst>
          </p:cNvPr>
          <p:cNvGraphicFramePr>
            <a:graphicFrameLocks noGrp="1"/>
          </p:cNvGraphicFramePr>
          <p:nvPr>
            <p:extLst>
              <p:ext uri="{D42A27DB-BD31-4B8C-83A1-F6EECF244321}">
                <p14:modId xmlns:p14="http://schemas.microsoft.com/office/powerpoint/2010/main" val="2097774889"/>
              </p:ext>
            </p:extLst>
          </p:nvPr>
        </p:nvGraphicFramePr>
        <p:xfrm>
          <a:off x="173854" y="1066800"/>
          <a:ext cx="8839200" cy="5317677"/>
        </p:xfrm>
        <a:graphic>
          <a:graphicData uri="http://schemas.openxmlformats.org/drawingml/2006/table">
            <a:tbl>
              <a:tblPr firstRow="1" bandRow="1">
                <a:tableStyleId>{5C22544A-7EE6-4342-B048-85BDC9FD1C3A}</a:tableStyleId>
              </a:tblPr>
              <a:tblGrid>
                <a:gridCol w="2762250">
                  <a:extLst>
                    <a:ext uri="{9D8B030D-6E8A-4147-A177-3AD203B41FA5}">
                      <a16:colId xmlns:a16="http://schemas.microsoft.com/office/drawing/2014/main" val="871879554"/>
                    </a:ext>
                  </a:extLst>
                </a:gridCol>
                <a:gridCol w="6076950">
                  <a:extLst>
                    <a:ext uri="{9D8B030D-6E8A-4147-A177-3AD203B41FA5}">
                      <a16:colId xmlns:a16="http://schemas.microsoft.com/office/drawing/2014/main" val="2174766329"/>
                    </a:ext>
                  </a:extLst>
                </a:gridCol>
              </a:tblGrid>
              <a:tr h="448613">
                <a:tc>
                  <a:txBody>
                    <a:bodyPr/>
                    <a:lstStyle/>
                    <a:p>
                      <a:r>
                        <a:rPr lang="en-IN" dirty="0">
                          <a:solidFill>
                            <a:schemeClr val="tx1">
                              <a:lumMod val="50000"/>
                              <a:lumOff val="50000"/>
                            </a:schemeClr>
                          </a:solidFill>
                        </a:rPr>
                        <a:t>Variable</a:t>
                      </a:r>
                    </a:p>
                  </a:txBody>
                  <a:tcPr/>
                </a:tc>
                <a:tc>
                  <a:txBody>
                    <a:bodyPr/>
                    <a:lstStyle/>
                    <a:p>
                      <a:r>
                        <a:rPr lang="en-IN" dirty="0"/>
                        <a:t>Description</a:t>
                      </a:r>
                    </a:p>
                  </a:txBody>
                  <a:tcPr/>
                </a:tc>
                <a:extLst>
                  <a:ext uri="{0D108BD9-81ED-4DB2-BD59-A6C34878D82A}">
                    <a16:rowId xmlns:a16="http://schemas.microsoft.com/office/drawing/2014/main" val="2445581411"/>
                  </a:ext>
                </a:extLst>
              </a:tr>
              <a:tr h="607001">
                <a:tc>
                  <a:txBody>
                    <a:bodyPr/>
                    <a:lstStyle/>
                    <a:p>
                      <a:r>
                        <a:rPr lang="en-IN" dirty="0" err="1"/>
                        <a:t>Country_or_Area</a:t>
                      </a:r>
                      <a:endParaRPr lang="en-IN" dirty="0"/>
                    </a:p>
                  </a:txBody>
                  <a:tcPr/>
                </a:tc>
                <a:tc>
                  <a:txBody>
                    <a:bodyPr/>
                    <a:lstStyle/>
                    <a:p>
                      <a:r>
                        <a:rPr lang="en-IN" dirty="0"/>
                        <a:t>There are the three different countries – Australia, </a:t>
                      </a:r>
                      <a:r>
                        <a:rPr lang="en-IN" dirty="0" err="1"/>
                        <a:t>Cananda</a:t>
                      </a:r>
                      <a:r>
                        <a:rPr lang="en-IN" dirty="0"/>
                        <a:t> and USA</a:t>
                      </a:r>
                    </a:p>
                  </a:txBody>
                  <a:tcPr/>
                </a:tc>
                <a:extLst>
                  <a:ext uri="{0D108BD9-81ED-4DB2-BD59-A6C34878D82A}">
                    <a16:rowId xmlns:a16="http://schemas.microsoft.com/office/drawing/2014/main" val="3677642492"/>
                  </a:ext>
                </a:extLst>
              </a:tr>
              <a:tr h="448613">
                <a:tc>
                  <a:txBody>
                    <a:bodyPr/>
                    <a:lstStyle/>
                    <a:p>
                      <a:r>
                        <a:rPr lang="en-IN" dirty="0"/>
                        <a:t>Year</a:t>
                      </a:r>
                    </a:p>
                  </a:txBody>
                  <a:tcPr/>
                </a:tc>
                <a:tc>
                  <a:txBody>
                    <a:bodyPr/>
                    <a:lstStyle/>
                    <a:p>
                      <a:r>
                        <a:rPr lang="en-IN" dirty="0"/>
                        <a:t>Year from 1988 to 2016</a:t>
                      </a:r>
                    </a:p>
                  </a:txBody>
                  <a:tcPr/>
                </a:tc>
                <a:extLst>
                  <a:ext uri="{0D108BD9-81ED-4DB2-BD59-A6C34878D82A}">
                    <a16:rowId xmlns:a16="http://schemas.microsoft.com/office/drawing/2014/main" val="789238081"/>
                  </a:ext>
                </a:extLst>
              </a:tr>
              <a:tr h="448613">
                <a:tc>
                  <a:txBody>
                    <a:bodyPr/>
                    <a:lstStyle/>
                    <a:p>
                      <a:r>
                        <a:rPr lang="en-IN" dirty="0" err="1"/>
                        <a:t>Commodity_Code</a:t>
                      </a:r>
                      <a:endParaRPr lang="en-IN" dirty="0"/>
                    </a:p>
                  </a:txBody>
                  <a:tcPr/>
                </a:tc>
                <a:tc>
                  <a:txBody>
                    <a:bodyPr/>
                    <a:lstStyle/>
                    <a:p>
                      <a:r>
                        <a:rPr lang="en-IN" dirty="0"/>
                        <a:t>Each Commodity have different code </a:t>
                      </a:r>
                    </a:p>
                  </a:txBody>
                  <a:tcPr/>
                </a:tc>
                <a:extLst>
                  <a:ext uri="{0D108BD9-81ED-4DB2-BD59-A6C34878D82A}">
                    <a16:rowId xmlns:a16="http://schemas.microsoft.com/office/drawing/2014/main" val="730138530"/>
                  </a:ext>
                </a:extLst>
              </a:tr>
              <a:tr h="448613">
                <a:tc>
                  <a:txBody>
                    <a:bodyPr/>
                    <a:lstStyle/>
                    <a:p>
                      <a:r>
                        <a:rPr lang="en-IN" dirty="0"/>
                        <a:t>Commodity</a:t>
                      </a:r>
                    </a:p>
                  </a:txBody>
                  <a:tcPr/>
                </a:tc>
                <a:tc>
                  <a:txBody>
                    <a:bodyPr/>
                    <a:lstStyle/>
                    <a:p>
                      <a:r>
                        <a:rPr lang="en-IN" dirty="0"/>
                        <a:t>Various trade commodities which comes under different categories</a:t>
                      </a:r>
                    </a:p>
                  </a:txBody>
                  <a:tcPr/>
                </a:tc>
                <a:extLst>
                  <a:ext uri="{0D108BD9-81ED-4DB2-BD59-A6C34878D82A}">
                    <a16:rowId xmlns:a16="http://schemas.microsoft.com/office/drawing/2014/main" val="3016359812"/>
                  </a:ext>
                </a:extLst>
              </a:tr>
              <a:tr h="448613">
                <a:tc>
                  <a:txBody>
                    <a:bodyPr/>
                    <a:lstStyle/>
                    <a:p>
                      <a:r>
                        <a:rPr lang="en-IN" dirty="0"/>
                        <a:t>Flow</a:t>
                      </a:r>
                    </a:p>
                  </a:txBody>
                  <a:tcPr/>
                </a:tc>
                <a:tc>
                  <a:txBody>
                    <a:bodyPr/>
                    <a:lstStyle/>
                    <a:p>
                      <a:r>
                        <a:rPr lang="en-IN" dirty="0"/>
                        <a:t>The flow of trade – Export, Import, Re-Export, Re-Import</a:t>
                      </a:r>
                    </a:p>
                  </a:txBody>
                  <a:tcPr/>
                </a:tc>
                <a:extLst>
                  <a:ext uri="{0D108BD9-81ED-4DB2-BD59-A6C34878D82A}">
                    <a16:rowId xmlns:a16="http://schemas.microsoft.com/office/drawing/2014/main" val="4190258147"/>
                  </a:ext>
                </a:extLst>
              </a:tr>
              <a:tr h="448613">
                <a:tc>
                  <a:txBody>
                    <a:bodyPr/>
                    <a:lstStyle/>
                    <a:p>
                      <a:r>
                        <a:rPr lang="en-IN" dirty="0" err="1"/>
                        <a:t>Trade_USD</a:t>
                      </a:r>
                      <a:endParaRPr lang="en-IN" dirty="0"/>
                    </a:p>
                  </a:txBody>
                  <a:tcPr/>
                </a:tc>
                <a:tc>
                  <a:txBody>
                    <a:bodyPr/>
                    <a:lstStyle/>
                    <a:p>
                      <a:r>
                        <a:rPr lang="en-IN" dirty="0"/>
                        <a:t>Trade amount in Dollars</a:t>
                      </a:r>
                    </a:p>
                  </a:txBody>
                  <a:tcPr/>
                </a:tc>
                <a:extLst>
                  <a:ext uri="{0D108BD9-81ED-4DB2-BD59-A6C34878D82A}">
                    <a16:rowId xmlns:a16="http://schemas.microsoft.com/office/drawing/2014/main" val="1495025363"/>
                  </a:ext>
                </a:extLst>
              </a:tr>
              <a:tr h="448613">
                <a:tc>
                  <a:txBody>
                    <a:bodyPr/>
                    <a:lstStyle/>
                    <a:p>
                      <a:r>
                        <a:rPr lang="en-IN" dirty="0" err="1"/>
                        <a:t>Weight_kg</a:t>
                      </a:r>
                      <a:endParaRPr lang="en-IN" dirty="0"/>
                    </a:p>
                  </a:txBody>
                  <a:tcPr/>
                </a:tc>
                <a:tc>
                  <a:txBody>
                    <a:bodyPr/>
                    <a:lstStyle/>
                    <a:p>
                      <a:r>
                        <a:rPr lang="en-IN" dirty="0"/>
                        <a:t>Weight of the </a:t>
                      </a:r>
                      <a:r>
                        <a:rPr lang="en-IN" dirty="0" err="1"/>
                        <a:t>Commodites</a:t>
                      </a:r>
                      <a:r>
                        <a:rPr lang="en-IN" dirty="0"/>
                        <a:t> in kg </a:t>
                      </a:r>
                    </a:p>
                  </a:txBody>
                  <a:tcPr/>
                </a:tc>
                <a:extLst>
                  <a:ext uri="{0D108BD9-81ED-4DB2-BD59-A6C34878D82A}">
                    <a16:rowId xmlns:a16="http://schemas.microsoft.com/office/drawing/2014/main" val="592595767"/>
                  </a:ext>
                </a:extLst>
              </a:tr>
              <a:tr h="448613">
                <a:tc>
                  <a:txBody>
                    <a:bodyPr/>
                    <a:lstStyle/>
                    <a:p>
                      <a:r>
                        <a:rPr lang="en-IN" dirty="0" err="1"/>
                        <a:t>Quantity_Name</a:t>
                      </a:r>
                      <a:endParaRPr lang="en-IN" dirty="0"/>
                    </a:p>
                  </a:txBody>
                  <a:tcPr/>
                </a:tc>
                <a:tc>
                  <a:txBody>
                    <a:bodyPr/>
                    <a:lstStyle/>
                    <a:p>
                      <a:r>
                        <a:rPr lang="en-IN" dirty="0"/>
                        <a:t>Quantity name of the Commodities</a:t>
                      </a:r>
                    </a:p>
                  </a:txBody>
                  <a:tcPr/>
                </a:tc>
                <a:extLst>
                  <a:ext uri="{0D108BD9-81ED-4DB2-BD59-A6C34878D82A}">
                    <a16:rowId xmlns:a16="http://schemas.microsoft.com/office/drawing/2014/main" val="1311496775"/>
                  </a:ext>
                </a:extLst>
              </a:tr>
              <a:tr h="448613">
                <a:tc>
                  <a:txBody>
                    <a:bodyPr/>
                    <a:lstStyle/>
                    <a:p>
                      <a:r>
                        <a:rPr lang="en-IN" dirty="0"/>
                        <a:t>Quantity</a:t>
                      </a:r>
                    </a:p>
                  </a:txBody>
                  <a:tcPr/>
                </a:tc>
                <a:tc>
                  <a:txBody>
                    <a:bodyPr/>
                    <a:lstStyle/>
                    <a:p>
                      <a:r>
                        <a:rPr lang="en-IN" dirty="0"/>
                        <a:t>Quantities of the Commodities that are traded</a:t>
                      </a:r>
                    </a:p>
                  </a:txBody>
                  <a:tcPr/>
                </a:tc>
                <a:extLst>
                  <a:ext uri="{0D108BD9-81ED-4DB2-BD59-A6C34878D82A}">
                    <a16:rowId xmlns:a16="http://schemas.microsoft.com/office/drawing/2014/main" val="3316847386"/>
                  </a:ext>
                </a:extLst>
              </a:tr>
              <a:tr h="448613">
                <a:tc>
                  <a:txBody>
                    <a:bodyPr/>
                    <a:lstStyle/>
                    <a:p>
                      <a:r>
                        <a:rPr lang="en-IN" dirty="0"/>
                        <a:t>Category</a:t>
                      </a:r>
                    </a:p>
                  </a:txBody>
                  <a:tcPr/>
                </a:tc>
                <a:tc>
                  <a:txBody>
                    <a:bodyPr/>
                    <a:lstStyle/>
                    <a:p>
                      <a:r>
                        <a:rPr lang="en-IN" dirty="0"/>
                        <a:t>There are the 12 unique Categories.</a:t>
                      </a:r>
                    </a:p>
                  </a:txBody>
                  <a:tcPr/>
                </a:tc>
                <a:extLst>
                  <a:ext uri="{0D108BD9-81ED-4DB2-BD59-A6C34878D82A}">
                    <a16:rowId xmlns:a16="http://schemas.microsoft.com/office/drawing/2014/main" val="89551038"/>
                  </a:ext>
                </a:extLst>
              </a:tr>
            </a:tbl>
          </a:graphicData>
        </a:graphic>
      </p:graphicFrame>
      <p:sp>
        <p:nvSpPr>
          <p:cNvPr id="3" name="Rectangle 2">
            <a:extLst>
              <a:ext uri="{FF2B5EF4-FFF2-40B4-BE49-F238E27FC236}">
                <a16:creationId xmlns:a16="http://schemas.microsoft.com/office/drawing/2014/main" id="{23721A9B-9F9A-4084-83FF-18654D3A4224}"/>
              </a:ext>
            </a:extLst>
          </p:cNvPr>
          <p:cNvSpPr/>
          <p:nvPr/>
        </p:nvSpPr>
        <p:spPr>
          <a:xfrm>
            <a:off x="304800" y="131231"/>
            <a:ext cx="3032946" cy="523220"/>
          </a:xfrm>
          <a:prstGeom prst="rect">
            <a:avLst/>
          </a:prstGeom>
        </p:spPr>
        <p:txBody>
          <a:bodyPr wrap="none">
            <a:spAutoFit/>
          </a:bodyPr>
          <a:lstStyle/>
          <a:p>
            <a:pPr lvl="0"/>
            <a:r>
              <a:rPr lang="en-IN" sz="2800" b="1" dirty="0">
                <a:solidFill>
                  <a:srgbClr val="0000FF"/>
                </a:solidFill>
              </a:rPr>
              <a:t>3. Data Description</a:t>
            </a:r>
          </a:p>
        </p:txBody>
      </p:sp>
    </p:spTree>
    <p:extLst>
      <p:ext uri="{BB962C8B-B14F-4D97-AF65-F5344CB8AC3E}">
        <p14:creationId xmlns:p14="http://schemas.microsoft.com/office/powerpoint/2010/main" val="66090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152400" y="739800"/>
            <a:ext cx="8433784" cy="1138773"/>
          </a:xfrm>
          <a:prstGeom prst="rect">
            <a:avLst/>
          </a:prstGeom>
        </p:spPr>
        <p:txBody>
          <a:bodyPr wrap="none">
            <a:spAutoFit/>
          </a:bodyPr>
          <a:lstStyle/>
          <a:p>
            <a:endParaRPr lang="en-IN" sz="2800" b="1" dirty="0">
              <a:solidFill>
                <a:srgbClr val="0000FF"/>
              </a:solidFill>
            </a:endParaRPr>
          </a:p>
          <a:p>
            <a:r>
              <a:rPr lang="en-IN" sz="2000" dirty="0"/>
              <a:t>By exploring the data, it was found out that there are 2 variables in the data set</a:t>
            </a:r>
          </a:p>
          <a:p>
            <a:r>
              <a:rPr lang="en-IN" sz="2000" dirty="0"/>
              <a:t>which contains the missing values. The variables are Weight and Quantity</a:t>
            </a:r>
          </a:p>
        </p:txBody>
      </p:sp>
      <p:pic>
        <p:nvPicPr>
          <p:cNvPr id="3" name="Picture 2">
            <a:extLst>
              <a:ext uri="{FF2B5EF4-FFF2-40B4-BE49-F238E27FC236}">
                <a16:creationId xmlns:a16="http://schemas.microsoft.com/office/drawing/2014/main" id="{D7F03A6D-5793-46FE-9018-19CE2557863B}"/>
              </a:ext>
            </a:extLst>
          </p:cNvPr>
          <p:cNvPicPr>
            <a:picLocks noChangeAspect="1"/>
          </p:cNvPicPr>
          <p:nvPr/>
        </p:nvPicPr>
        <p:blipFill>
          <a:blip r:embed="rId2"/>
          <a:stretch>
            <a:fillRect/>
          </a:stretch>
        </p:blipFill>
        <p:spPr>
          <a:xfrm>
            <a:off x="178293" y="2374557"/>
            <a:ext cx="8458200" cy="2749282"/>
          </a:xfrm>
          <a:prstGeom prst="rect">
            <a:avLst/>
          </a:prstGeom>
        </p:spPr>
      </p:pic>
      <p:sp>
        <p:nvSpPr>
          <p:cNvPr id="7" name="TextBox 6">
            <a:extLst>
              <a:ext uri="{FF2B5EF4-FFF2-40B4-BE49-F238E27FC236}">
                <a16:creationId xmlns:a16="http://schemas.microsoft.com/office/drawing/2014/main" id="{DCE215A6-5FE5-4F49-9BF0-99878E5B3BCD}"/>
              </a:ext>
            </a:extLst>
          </p:cNvPr>
          <p:cNvSpPr txBox="1"/>
          <p:nvPr/>
        </p:nvSpPr>
        <p:spPr>
          <a:xfrm>
            <a:off x="304800" y="5415504"/>
            <a:ext cx="7877798" cy="1200329"/>
          </a:xfrm>
          <a:prstGeom prst="rect">
            <a:avLst/>
          </a:prstGeom>
          <a:noFill/>
        </p:spPr>
        <p:txBody>
          <a:bodyPr wrap="none" rtlCol="0">
            <a:spAutoFit/>
          </a:bodyPr>
          <a:lstStyle/>
          <a:p>
            <a:r>
              <a:rPr lang="en-IN" dirty="0"/>
              <a:t>These variable may contain 0 or NA. In variables Quantity name have No Quantity </a:t>
            </a:r>
          </a:p>
          <a:p>
            <a:r>
              <a:rPr lang="en-IN" dirty="0"/>
              <a:t>values which show it contain 0 or NA values. We need to analyse it and make it </a:t>
            </a:r>
          </a:p>
          <a:p>
            <a:r>
              <a:rPr lang="en-IN" dirty="0"/>
              <a:t>more effective.</a:t>
            </a:r>
          </a:p>
          <a:p>
            <a:r>
              <a:rPr lang="en-IN" dirty="0"/>
              <a:t>   </a:t>
            </a:r>
          </a:p>
        </p:txBody>
      </p:sp>
      <p:sp>
        <p:nvSpPr>
          <p:cNvPr id="2" name="Rectangle 1">
            <a:extLst>
              <a:ext uri="{FF2B5EF4-FFF2-40B4-BE49-F238E27FC236}">
                <a16:creationId xmlns:a16="http://schemas.microsoft.com/office/drawing/2014/main" id="{25509BCF-B633-41C1-90AC-FEDAD668E0A7}"/>
              </a:ext>
            </a:extLst>
          </p:cNvPr>
          <p:cNvSpPr/>
          <p:nvPr/>
        </p:nvSpPr>
        <p:spPr>
          <a:xfrm>
            <a:off x="215282" y="163509"/>
            <a:ext cx="3032753" cy="523220"/>
          </a:xfrm>
          <a:prstGeom prst="rect">
            <a:avLst/>
          </a:prstGeom>
        </p:spPr>
        <p:txBody>
          <a:bodyPr wrap="none">
            <a:spAutoFit/>
          </a:bodyPr>
          <a:lstStyle/>
          <a:p>
            <a:r>
              <a:rPr lang="en-IN" sz="2800" b="1" dirty="0">
                <a:solidFill>
                  <a:srgbClr val="0000FF"/>
                </a:solidFill>
              </a:rPr>
              <a:t>4. Data Exploration</a:t>
            </a:r>
          </a:p>
        </p:txBody>
      </p:sp>
    </p:spTree>
    <p:extLst>
      <p:ext uri="{BB962C8B-B14F-4D97-AF65-F5344CB8AC3E}">
        <p14:creationId xmlns:p14="http://schemas.microsoft.com/office/powerpoint/2010/main" val="139132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A5073EF-9974-43E3-B14F-86FD441729CA}"/>
              </a:ext>
            </a:extLst>
          </p:cNvPr>
          <p:cNvSpPr txBox="1"/>
          <p:nvPr/>
        </p:nvSpPr>
        <p:spPr>
          <a:xfrm>
            <a:off x="533400" y="914400"/>
            <a:ext cx="8001000" cy="646331"/>
          </a:xfrm>
          <a:prstGeom prst="rect">
            <a:avLst/>
          </a:prstGeom>
          <a:noFill/>
        </p:spPr>
        <p:txBody>
          <a:bodyPr wrap="square" rtlCol="0">
            <a:spAutoFit/>
          </a:bodyPr>
          <a:lstStyle/>
          <a:p>
            <a:r>
              <a:rPr lang="en-IN" dirty="0"/>
              <a:t>Correlation between numerical variables such as Trade Amount, Weight and Quantity</a:t>
            </a:r>
          </a:p>
        </p:txBody>
      </p:sp>
      <p:pic>
        <p:nvPicPr>
          <p:cNvPr id="3" name="Picture 2">
            <a:extLst>
              <a:ext uri="{FF2B5EF4-FFF2-40B4-BE49-F238E27FC236}">
                <a16:creationId xmlns:a16="http://schemas.microsoft.com/office/drawing/2014/main" id="{E18DA03E-A390-453D-AD2F-354876B8E1C1}"/>
              </a:ext>
            </a:extLst>
          </p:cNvPr>
          <p:cNvPicPr>
            <a:picLocks noChangeAspect="1"/>
          </p:cNvPicPr>
          <p:nvPr/>
        </p:nvPicPr>
        <p:blipFill rotWithShape="1">
          <a:blip r:embed="rId2"/>
          <a:srcRect l="3196" t="-4618" r="-3196" b="4618"/>
          <a:stretch/>
        </p:blipFill>
        <p:spPr>
          <a:xfrm>
            <a:off x="1057275" y="1681331"/>
            <a:ext cx="4505325" cy="1559269"/>
          </a:xfrm>
          <a:prstGeom prst="rect">
            <a:avLst/>
          </a:prstGeom>
        </p:spPr>
      </p:pic>
      <p:sp>
        <p:nvSpPr>
          <p:cNvPr id="5" name="TextBox 4">
            <a:extLst>
              <a:ext uri="{FF2B5EF4-FFF2-40B4-BE49-F238E27FC236}">
                <a16:creationId xmlns:a16="http://schemas.microsoft.com/office/drawing/2014/main" id="{8929FEAE-B637-4233-B0B2-09BE39AAC5D8}"/>
              </a:ext>
            </a:extLst>
          </p:cNvPr>
          <p:cNvSpPr txBox="1"/>
          <p:nvPr/>
        </p:nvSpPr>
        <p:spPr>
          <a:xfrm>
            <a:off x="282305" y="3617401"/>
            <a:ext cx="8342668" cy="2585323"/>
          </a:xfrm>
          <a:prstGeom prst="rect">
            <a:avLst/>
          </a:prstGeom>
          <a:noFill/>
        </p:spPr>
        <p:txBody>
          <a:bodyPr wrap="none" rtlCol="0">
            <a:spAutoFit/>
          </a:bodyPr>
          <a:lstStyle/>
          <a:p>
            <a:r>
              <a:rPr lang="en-IN" dirty="0"/>
              <a:t>From this correlation, we found out that there is high correlation between the variable </a:t>
            </a:r>
          </a:p>
          <a:p>
            <a:r>
              <a:rPr lang="en-IN" dirty="0"/>
              <a:t>Weight and Quantity.</a:t>
            </a:r>
          </a:p>
          <a:p>
            <a:r>
              <a:rPr lang="en-IN" dirty="0"/>
              <a:t>Trade amount is in correlation between the Weight and Quantity.</a:t>
            </a:r>
          </a:p>
          <a:p>
            <a:endParaRPr lang="en-IN" dirty="0"/>
          </a:p>
          <a:p>
            <a:r>
              <a:rPr lang="en-IN" dirty="0"/>
              <a:t>So this means that the Weight and the Quantity is important for the Trade amount. </a:t>
            </a:r>
          </a:p>
          <a:p>
            <a:r>
              <a:rPr lang="en-IN" dirty="0"/>
              <a:t>Investigating the missing information by assigning the 1 to the Weight and Quantity </a:t>
            </a:r>
          </a:p>
          <a:p>
            <a:r>
              <a:rPr lang="en-IN" dirty="0"/>
              <a:t>when it is 0’s and NA’s.</a:t>
            </a:r>
          </a:p>
          <a:p>
            <a:endParaRPr lang="en-IN" dirty="0"/>
          </a:p>
          <a:p>
            <a:endParaRPr lang="en-IN" dirty="0"/>
          </a:p>
        </p:txBody>
      </p:sp>
    </p:spTree>
    <p:extLst>
      <p:ext uri="{BB962C8B-B14F-4D97-AF65-F5344CB8AC3E}">
        <p14:creationId xmlns:p14="http://schemas.microsoft.com/office/powerpoint/2010/main" val="139132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2B3C6CF7-7F07-4A0A-9C3C-50179838C1DF}"/>
              </a:ext>
            </a:extLst>
          </p:cNvPr>
          <p:cNvPicPr>
            <a:picLocks noChangeAspect="1"/>
          </p:cNvPicPr>
          <p:nvPr/>
        </p:nvPicPr>
        <p:blipFill>
          <a:blip r:embed="rId2"/>
          <a:stretch>
            <a:fillRect/>
          </a:stretch>
        </p:blipFill>
        <p:spPr>
          <a:xfrm>
            <a:off x="533400" y="801198"/>
            <a:ext cx="6867525" cy="1323975"/>
          </a:xfrm>
          <a:prstGeom prst="rect">
            <a:avLst/>
          </a:prstGeom>
        </p:spPr>
      </p:pic>
      <p:sp>
        <p:nvSpPr>
          <p:cNvPr id="3" name="TextBox 2">
            <a:extLst>
              <a:ext uri="{FF2B5EF4-FFF2-40B4-BE49-F238E27FC236}">
                <a16:creationId xmlns:a16="http://schemas.microsoft.com/office/drawing/2014/main" id="{5238D5D7-376F-4F33-95E9-FCEAB9407B68}"/>
              </a:ext>
            </a:extLst>
          </p:cNvPr>
          <p:cNvSpPr txBox="1"/>
          <p:nvPr/>
        </p:nvSpPr>
        <p:spPr>
          <a:xfrm>
            <a:off x="861874" y="2307861"/>
            <a:ext cx="6562725" cy="3139321"/>
          </a:xfrm>
          <a:prstGeom prst="rect">
            <a:avLst/>
          </a:prstGeom>
          <a:noFill/>
        </p:spPr>
        <p:txBody>
          <a:bodyPr wrap="square" rtlCol="0">
            <a:spAutoFit/>
          </a:bodyPr>
          <a:lstStyle/>
          <a:p>
            <a:r>
              <a:rPr lang="en-IN" dirty="0"/>
              <a:t>This shows that there are 2819 observations are missing. </a:t>
            </a:r>
          </a:p>
          <a:p>
            <a:r>
              <a:rPr lang="en-IN" dirty="0"/>
              <a:t>On analysing this missing values, assessed its impact on the each country and its flow of trade.</a:t>
            </a:r>
          </a:p>
          <a:p>
            <a:endParaRPr lang="en-IN" dirty="0"/>
          </a:p>
          <a:p>
            <a:r>
              <a:rPr lang="en-IN" dirty="0"/>
              <a:t>We get,</a:t>
            </a:r>
          </a:p>
          <a:p>
            <a:r>
              <a:rPr lang="en-IN" dirty="0"/>
              <a:t>Australia - $13.5 Billions of loss</a:t>
            </a:r>
          </a:p>
          <a:p>
            <a:r>
              <a:rPr lang="en-IN" dirty="0"/>
              <a:t>Canada   - $32.5 Billions of loss</a:t>
            </a:r>
          </a:p>
          <a:p>
            <a:r>
              <a:rPr lang="en-IN" dirty="0"/>
              <a:t>USA         - $36.9 Billions of loss</a:t>
            </a:r>
          </a:p>
          <a:p>
            <a:endParaRPr lang="en-IN" dirty="0"/>
          </a:p>
          <a:p>
            <a:r>
              <a:rPr lang="en-IN" dirty="0"/>
              <a:t>So much billions of dollars of loss cant be ignored. This should be investigated. </a:t>
            </a:r>
          </a:p>
        </p:txBody>
      </p:sp>
    </p:spTree>
    <p:extLst>
      <p:ext uri="{BB962C8B-B14F-4D97-AF65-F5344CB8AC3E}">
        <p14:creationId xmlns:p14="http://schemas.microsoft.com/office/powerpoint/2010/main" val="66090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BA266D5-05EC-4A06-B312-A3765D33BE2D}"/>
              </a:ext>
            </a:extLst>
          </p:cNvPr>
          <p:cNvSpPr txBox="1"/>
          <p:nvPr/>
        </p:nvSpPr>
        <p:spPr>
          <a:xfrm>
            <a:off x="533400" y="1600200"/>
            <a:ext cx="8153400" cy="2031325"/>
          </a:xfrm>
          <a:prstGeom prst="rect">
            <a:avLst/>
          </a:prstGeom>
          <a:noFill/>
        </p:spPr>
        <p:txBody>
          <a:bodyPr wrap="square" rtlCol="0">
            <a:spAutoFit/>
          </a:bodyPr>
          <a:lstStyle/>
          <a:p>
            <a:endParaRPr lang="en-IN" dirty="0"/>
          </a:p>
          <a:p>
            <a:endParaRPr lang="en-IN" dirty="0"/>
          </a:p>
          <a:p>
            <a:endParaRPr lang="en-IN" dirty="0"/>
          </a:p>
          <a:p>
            <a:r>
              <a:rPr lang="en-IN" dirty="0"/>
              <a:t>By analysis each of the variable that has missing values, to check if there is any relation between the missing values of weight and quantity. </a:t>
            </a:r>
          </a:p>
          <a:p>
            <a:r>
              <a:rPr lang="en-IN" dirty="0"/>
              <a:t>We get 56590 observation says “0 “ which means that show there is no relations between them.</a:t>
            </a:r>
          </a:p>
        </p:txBody>
      </p:sp>
      <p:pic>
        <p:nvPicPr>
          <p:cNvPr id="3" name="Picture 2">
            <a:extLst>
              <a:ext uri="{FF2B5EF4-FFF2-40B4-BE49-F238E27FC236}">
                <a16:creationId xmlns:a16="http://schemas.microsoft.com/office/drawing/2014/main" id="{9508F002-8B61-438A-A8EA-197CE91D62D9}"/>
              </a:ext>
            </a:extLst>
          </p:cNvPr>
          <p:cNvPicPr>
            <a:picLocks noChangeAspect="1"/>
          </p:cNvPicPr>
          <p:nvPr/>
        </p:nvPicPr>
        <p:blipFill rotWithShape="1">
          <a:blip r:embed="rId2"/>
          <a:srcRect l="1114" t="-18182" r="-1114" b="18182"/>
          <a:stretch/>
        </p:blipFill>
        <p:spPr>
          <a:xfrm>
            <a:off x="639191" y="962063"/>
            <a:ext cx="6462720" cy="1188000"/>
          </a:xfrm>
          <a:prstGeom prst="rect">
            <a:avLst/>
          </a:prstGeom>
        </p:spPr>
      </p:pic>
      <p:pic>
        <p:nvPicPr>
          <p:cNvPr id="6" name="Picture 5">
            <a:extLst>
              <a:ext uri="{FF2B5EF4-FFF2-40B4-BE49-F238E27FC236}">
                <a16:creationId xmlns:a16="http://schemas.microsoft.com/office/drawing/2014/main" id="{DC173B05-3A04-4BAB-9D42-5537D478C71E}"/>
              </a:ext>
            </a:extLst>
          </p:cNvPr>
          <p:cNvPicPr>
            <a:picLocks noChangeAspect="1"/>
          </p:cNvPicPr>
          <p:nvPr/>
        </p:nvPicPr>
        <p:blipFill rotWithShape="1">
          <a:blip r:embed="rId3"/>
          <a:srcRect l="2178" t="-18142" r="-2178" b="18142"/>
          <a:stretch/>
        </p:blipFill>
        <p:spPr>
          <a:xfrm>
            <a:off x="738380" y="3459332"/>
            <a:ext cx="6610350" cy="1190625"/>
          </a:xfrm>
          <a:prstGeom prst="rect">
            <a:avLst/>
          </a:prstGeom>
        </p:spPr>
      </p:pic>
      <p:sp>
        <p:nvSpPr>
          <p:cNvPr id="7" name="TextBox 6">
            <a:extLst>
              <a:ext uri="{FF2B5EF4-FFF2-40B4-BE49-F238E27FC236}">
                <a16:creationId xmlns:a16="http://schemas.microsoft.com/office/drawing/2014/main" id="{AB75E10A-35DD-48A0-A4CD-943B1E01565B}"/>
              </a:ext>
            </a:extLst>
          </p:cNvPr>
          <p:cNvSpPr txBox="1"/>
          <p:nvPr/>
        </p:nvSpPr>
        <p:spPr>
          <a:xfrm>
            <a:off x="621436" y="4989268"/>
            <a:ext cx="6160363" cy="1200329"/>
          </a:xfrm>
          <a:prstGeom prst="rect">
            <a:avLst/>
          </a:prstGeom>
          <a:noFill/>
        </p:spPr>
        <p:txBody>
          <a:bodyPr wrap="square" rtlCol="0">
            <a:spAutoFit/>
          </a:bodyPr>
          <a:lstStyle/>
          <a:p>
            <a:r>
              <a:rPr lang="en-IN" dirty="0"/>
              <a:t>In another, we get 57536 observation says “0” which means that there is no relations between them.</a:t>
            </a:r>
          </a:p>
          <a:p>
            <a:endParaRPr lang="en-IN" dirty="0"/>
          </a:p>
          <a:p>
            <a:r>
              <a:rPr lang="en-IN" dirty="0"/>
              <a:t>So, removed the missing values from that variables.</a:t>
            </a:r>
          </a:p>
        </p:txBody>
      </p:sp>
      <p:sp>
        <p:nvSpPr>
          <p:cNvPr id="8" name="TextBox 7">
            <a:extLst>
              <a:ext uri="{FF2B5EF4-FFF2-40B4-BE49-F238E27FC236}">
                <a16:creationId xmlns:a16="http://schemas.microsoft.com/office/drawing/2014/main" id="{1AFEA3B0-5E31-4D59-95A3-E0DF91D2CC8D}"/>
              </a:ext>
            </a:extLst>
          </p:cNvPr>
          <p:cNvSpPr txBox="1"/>
          <p:nvPr/>
        </p:nvSpPr>
        <p:spPr>
          <a:xfrm>
            <a:off x="304800" y="136499"/>
            <a:ext cx="3285479" cy="523220"/>
          </a:xfrm>
          <a:prstGeom prst="rect">
            <a:avLst/>
          </a:prstGeom>
          <a:noFill/>
        </p:spPr>
        <p:txBody>
          <a:bodyPr wrap="square" rtlCol="0">
            <a:spAutoFit/>
          </a:bodyPr>
          <a:lstStyle/>
          <a:p>
            <a:r>
              <a:rPr lang="en-IN" sz="2800" b="1" dirty="0">
                <a:solidFill>
                  <a:srgbClr val="0000FF"/>
                </a:solidFill>
              </a:rPr>
              <a:t>5. Data Cleaning</a:t>
            </a:r>
          </a:p>
        </p:txBody>
      </p:sp>
    </p:spTree>
    <p:extLst>
      <p:ext uri="{BB962C8B-B14F-4D97-AF65-F5344CB8AC3E}">
        <p14:creationId xmlns:p14="http://schemas.microsoft.com/office/powerpoint/2010/main" val="139132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4036A67F-88B6-4CC6-BAF4-237EA96F1527}"/>
              </a:ext>
            </a:extLst>
          </p:cNvPr>
          <p:cNvPicPr>
            <a:picLocks noChangeAspect="1"/>
          </p:cNvPicPr>
          <p:nvPr/>
        </p:nvPicPr>
        <p:blipFill>
          <a:blip r:embed="rId2"/>
          <a:stretch>
            <a:fillRect/>
          </a:stretch>
        </p:blipFill>
        <p:spPr>
          <a:xfrm>
            <a:off x="1066800" y="914400"/>
            <a:ext cx="6781800" cy="3901280"/>
          </a:xfrm>
          <a:prstGeom prst="rect">
            <a:avLst/>
          </a:prstGeom>
        </p:spPr>
      </p:pic>
      <p:sp>
        <p:nvSpPr>
          <p:cNvPr id="3" name="TextBox 2">
            <a:extLst>
              <a:ext uri="{FF2B5EF4-FFF2-40B4-BE49-F238E27FC236}">
                <a16:creationId xmlns:a16="http://schemas.microsoft.com/office/drawing/2014/main" id="{6E0E1BC1-1BFE-47D8-9D54-258A5FF2CDFD}"/>
              </a:ext>
            </a:extLst>
          </p:cNvPr>
          <p:cNvSpPr txBox="1"/>
          <p:nvPr/>
        </p:nvSpPr>
        <p:spPr>
          <a:xfrm flipH="1">
            <a:off x="1828800" y="5315108"/>
            <a:ext cx="6888481" cy="369332"/>
          </a:xfrm>
          <a:prstGeom prst="rect">
            <a:avLst/>
          </a:prstGeom>
          <a:noFill/>
        </p:spPr>
        <p:txBody>
          <a:bodyPr wrap="square" rtlCol="0">
            <a:spAutoFit/>
          </a:bodyPr>
          <a:lstStyle/>
          <a:p>
            <a:r>
              <a:rPr lang="en-IN" dirty="0"/>
              <a:t>Canada has trade higher than USA and Australia. </a:t>
            </a:r>
          </a:p>
        </p:txBody>
      </p:sp>
      <p:sp>
        <p:nvSpPr>
          <p:cNvPr id="6" name="TextBox 5">
            <a:extLst>
              <a:ext uri="{FF2B5EF4-FFF2-40B4-BE49-F238E27FC236}">
                <a16:creationId xmlns:a16="http://schemas.microsoft.com/office/drawing/2014/main" id="{EE8C370F-C2F5-4F13-9662-10AE3702BFD4}"/>
              </a:ext>
            </a:extLst>
          </p:cNvPr>
          <p:cNvSpPr txBox="1"/>
          <p:nvPr/>
        </p:nvSpPr>
        <p:spPr>
          <a:xfrm>
            <a:off x="404782" y="74392"/>
            <a:ext cx="3909874" cy="523220"/>
          </a:xfrm>
          <a:prstGeom prst="rect">
            <a:avLst/>
          </a:prstGeom>
          <a:noFill/>
        </p:spPr>
        <p:txBody>
          <a:bodyPr wrap="square" rtlCol="0">
            <a:spAutoFit/>
          </a:bodyPr>
          <a:lstStyle/>
          <a:p>
            <a:r>
              <a:rPr lang="en-IN" sz="2800" b="1" dirty="0">
                <a:solidFill>
                  <a:srgbClr val="0000FF"/>
                </a:solidFill>
              </a:rPr>
              <a:t>6. Data Visualization</a:t>
            </a:r>
          </a:p>
        </p:txBody>
      </p:sp>
    </p:spTree>
    <p:extLst>
      <p:ext uri="{BB962C8B-B14F-4D97-AF65-F5344CB8AC3E}">
        <p14:creationId xmlns:p14="http://schemas.microsoft.com/office/powerpoint/2010/main" val="308354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4032</TotalTime>
  <Words>1022</Words>
  <Application>Microsoft Office PowerPoint</Application>
  <PresentationFormat>On-screen Show (4:3)</PresentationFormat>
  <Paragraphs>119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dc:creator>
  <cp:lastModifiedBy>shreya chandekar</cp:lastModifiedBy>
  <cp:revision>232</cp:revision>
  <dcterms:created xsi:type="dcterms:W3CDTF">2006-08-16T00:00:00Z</dcterms:created>
  <dcterms:modified xsi:type="dcterms:W3CDTF">2019-03-01T17:42:29Z</dcterms:modified>
</cp:coreProperties>
</file>