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59" r:id="rId7"/>
    <p:sldId id="261" r:id="rId8"/>
    <p:sldId id="262" r:id="rId9"/>
    <p:sldId id="264" r:id="rId10"/>
    <p:sldId id="265" r:id="rId11"/>
    <p:sldId id="267" r:id="rId12"/>
    <p:sldId id="268"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75A9-B2BF-4163-BE82-AE39F450A341}"/>
              </a:ext>
            </a:extLst>
          </p:cNvPr>
          <p:cNvSpPr>
            <a:spLocks noGrp="1"/>
          </p:cNvSpPr>
          <p:nvPr>
            <p:ph type="ctrTitle"/>
          </p:nvPr>
        </p:nvSpPr>
        <p:spPr>
          <a:xfrm>
            <a:off x="1480691" y="2694678"/>
            <a:ext cx="7766936" cy="1646302"/>
          </a:xfrm>
        </p:spPr>
        <p:txBody>
          <a:bodyPr/>
          <a:lstStyle/>
          <a:p>
            <a:pPr algn="ctr"/>
            <a:r>
              <a:rPr lang="en-IN" sz="4800" dirty="0"/>
              <a:t>CAPSTONE PROJECT</a:t>
            </a:r>
            <a:br>
              <a:rPr lang="en-IN" sz="4800" dirty="0"/>
            </a:br>
            <a:r>
              <a:rPr lang="en-IN" sz="4800" dirty="0"/>
              <a:t>DOMAIN - REAL ESTATE</a:t>
            </a:r>
            <a:br>
              <a:rPr lang="en-IN" sz="4800" dirty="0"/>
            </a:br>
            <a:endParaRPr lang="en-IN" sz="4800" dirty="0"/>
          </a:p>
        </p:txBody>
      </p:sp>
      <p:sp>
        <p:nvSpPr>
          <p:cNvPr id="3" name="Subtitle 2">
            <a:extLst>
              <a:ext uri="{FF2B5EF4-FFF2-40B4-BE49-F238E27FC236}">
                <a16:creationId xmlns:a16="http://schemas.microsoft.com/office/drawing/2014/main" id="{30740EC5-CCDE-4D5A-8DD3-EE7E365747AC}"/>
              </a:ext>
            </a:extLst>
          </p:cNvPr>
          <p:cNvSpPr>
            <a:spLocks noGrp="1"/>
          </p:cNvSpPr>
          <p:nvPr>
            <p:ph type="subTitle" idx="1"/>
          </p:nvPr>
        </p:nvSpPr>
        <p:spPr>
          <a:xfrm>
            <a:off x="3487414" y="5398477"/>
            <a:ext cx="7766936" cy="628486"/>
          </a:xfrm>
        </p:spPr>
        <p:txBody>
          <a:bodyPr>
            <a:normAutofit/>
          </a:bodyPr>
          <a:lstStyle/>
          <a:p>
            <a:r>
              <a:rPr lang="en-IN" sz="2400" dirty="0">
                <a:solidFill>
                  <a:schemeClr val="tx1"/>
                </a:solidFill>
              </a:rPr>
              <a:t>BY : SHREYA CHANDEKAR</a:t>
            </a:r>
          </a:p>
        </p:txBody>
      </p:sp>
    </p:spTree>
    <p:extLst>
      <p:ext uri="{BB962C8B-B14F-4D97-AF65-F5344CB8AC3E}">
        <p14:creationId xmlns:p14="http://schemas.microsoft.com/office/powerpoint/2010/main" val="287549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A772-AC17-4457-AB4C-3A81EC2EAE2A}"/>
              </a:ext>
            </a:extLst>
          </p:cNvPr>
          <p:cNvSpPr>
            <a:spLocks noGrp="1"/>
          </p:cNvSpPr>
          <p:nvPr>
            <p:ph type="title"/>
          </p:nvPr>
        </p:nvSpPr>
        <p:spPr>
          <a:xfrm>
            <a:off x="835596" y="609600"/>
            <a:ext cx="8596668" cy="1320800"/>
          </a:xfrm>
        </p:spPr>
        <p:txBody>
          <a:bodyPr>
            <a:normAutofit/>
          </a:bodyPr>
          <a:lstStyle/>
          <a:p>
            <a:r>
              <a:rPr lang="en-IN" sz="2400" dirty="0"/>
              <a:t>Model Building before removing outliers</a:t>
            </a:r>
            <a:br>
              <a:rPr lang="en-IN" sz="2000" dirty="0"/>
            </a:br>
            <a:r>
              <a:rPr lang="en-IN" sz="2000" dirty="0"/>
              <a:t>&gt; </a:t>
            </a:r>
            <a:r>
              <a:rPr lang="en-IN" sz="2000" dirty="0">
                <a:solidFill>
                  <a:schemeClr val="tx1"/>
                </a:solidFill>
              </a:rPr>
              <a:t>model = </a:t>
            </a:r>
            <a:r>
              <a:rPr lang="en-IN" sz="2000" dirty="0" err="1">
                <a:solidFill>
                  <a:schemeClr val="tx1"/>
                </a:solidFill>
              </a:rPr>
              <a:t>lm</a:t>
            </a:r>
            <a:r>
              <a:rPr lang="en-IN" sz="2000" dirty="0">
                <a:solidFill>
                  <a:schemeClr val="tx1"/>
                </a:solidFill>
              </a:rPr>
              <a:t>(MEDV ~ CRIM + ZN + CHAS + NOX + RM + DIS + PTRATIO + B + LSTAT, data = </a:t>
            </a:r>
            <a:r>
              <a:rPr lang="en-IN" sz="2000" dirty="0" err="1">
                <a:solidFill>
                  <a:schemeClr val="tx1"/>
                </a:solidFill>
              </a:rPr>
              <a:t>hp</a:t>
            </a:r>
            <a:r>
              <a:rPr lang="en-IN" sz="2000" dirty="0">
                <a:solidFill>
                  <a:schemeClr val="tx1"/>
                </a:solidFill>
              </a:rPr>
              <a:t>)</a:t>
            </a:r>
          </a:p>
        </p:txBody>
      </p:sp>
      <p:pic>
        <p:nvPicPr>
          <p:cNvPr id="5" name="Picture 4">
            <a:extLst>
              <a:ext uri="{FF2B5EF4-FFF2-40B4-BE49-F238E27FC236}">
                <a16:creationId xmlns:a16="http://schemas.microsoft.com/office/drawing/2014/main" id="{7CAFA813-1C4F-4814-8D88-F6A8CF21EB51}"/>
              </a:ext>
            </a:extLst>
          </p:cNvPr>
          <p:cNvPicPr>
            <a:picLocks noChangeAspect="1"/>
          </p:cNvPicPr>
          <p:nvPr/>
        </p:nvPicPr>
        <p:blipFill>
          <a:blip r:embed="rId2"/>
          <a:stretch>
            <a:fillRect/>
          </a:stretch>
        </p:blipFill>
        <p:spPr>
          <a:xfrm>
            <a:off x="1108158" y="1877646"/>
            <a:ext cx="6813711" cy="4370754"/>
          </a:xfrm>
          <a:prstGeom prst="rect">
            <a:avLst/>
          </a:prstGeom>
        </p:spPr>
      </p:pic>
      <p:sp>
        <p:nvSpPr>
          <p:cNvPr id="6" name="TextBox 5">
            <a:extLst>
              <a:ext uri="{FF2B5EF4-FFF2-40B4-BE49-F238E27FC236}">
                <a16:creationId xmlns:a16="http://schemas.microsoft.com/office/drawing/2014/main" id="{D709A180-5109-490A-85C3-7B52628DC2C7}"/>
              </a:ext>
            </a:extLst>
          </p:cNvPr>
          <p:cNvSpPr txBox="1"/>
          <p:nvPr/>
        </p:nvSpPr>
        <p:spPr>
          <a:xfrm>
            <a:off x="6370669" y="3314700"/>
            <a:ext cx="3467923" cy="1477328"/>
          </a:xfrm>
          <a:prstGeom prst="rect">
            <a:avLst/>
          </a:prstGeom>
          <a:noFill/>
        </p:spPr>
        <p:txBody>
          <a:bodyPr wrap="square" rtlCol="0">
            <a:spAutoFit/>
          </a:bodyPr>
          <a:lstStyle/>
          <a:p>
            <a:r>
              <a:rPr lang="en-IN" dirty="0"/>
              <a:t>After removed insignificant value, </a:t>
            </a:r>
          </a:p>
          <a:p>
            <a:r>
              <a:rPr lang="en-IN" dirty="0"/>
              <a:t>Multiple R-Squared : 72.04%</a:t>
            </a:r>
          </a:p>
          <a:p>
            <a:r>
              <a:rPr lang="en-IN" dirty="0"/>
              <a:t>Adj. R-Squared : 71.53%</a:t>
            </a:r>
          </a:p>
          <a:p>
            <a:endParaRPr lang="en-IN" dirty="0"/>
          </a:p>
        </p:txBody>
      </p:sp>
    </p:spTree>
    <p:extLst>
      <p:ext uri="{BB962C8B-B14F-4D97-AF65-F5344CB8AC3E}">
        <p14:creationId xmlns:p14="http://schemas.microsoft.com/office/powerpoint/2010/main" val="199524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6BE1-9F1B-453E-99D1-6073FF42F0CE}"/>
              </a:ext>
            </a:extLst>
          </p:cNvPr>
          <p:cNvSpPr>
            <a:spLocks noGrp="1"/>
          </p:cNvSpPr>
          <p:nvPr>
            <p:ph type="title"/>
          </p:nvPr>
        </p:nvSpPr>
        <p:spPr/>
        <p:txBody>
          <a:bodyPr>
            <a:normAutofit fontScale="90000"/>
          </a:bodyPr>
          <a:lstStyle/>
          <a:p>
            <a:r>
              <a:rPr lang="en-IN" sz="2400" dirty="0"/>
              <a:t>Check for outliers using </a:t>
            </a:r>
            <a:r>
              <a:rPr lang="en-IN" sz="2400" dirty="0" err="1"/>
              <a:t>outlierTest</a:t>
            </a:r>
            <a:r>
              <a:rPr lang="en-IN" sz="2400" dirty="0"/>
              <a:t>() function</a:t>
            </a:r>
            <a:br>
              <a:rPr lang="en-IN" sz="2000" dirty="0"/>
            </a:br>
            <a:r>
              <a:rPr lang="en-IN" sz="2000" dirty="0"/>
              <a:t>&gt; </a:t>
            </a:r>
            <a:r>
              <a:rPr lang="en-IN" sz="2000" dirty="0" err="1">
                <a:solidFill>
                  <a:schemeClr val="tx1"/>
                </a:solidFill>
              </a:rPr>
              <a:t>outlierTest</a:t>
            </a:r>
            <a:r>
              <a:rPr lang="en-IN" sz="2000" dirty="0">
                <a:solidFill>
                  <a:schemeClr val="tx1"/>
                </a:solidFill>
              </a:rPr>
              <a:t>(model)</a:t>
            </a:r>
            <a:br>
              <a:rPr lang="en-IN" sz="2000" dirty="0">
                <a:solidFill>
                  <a:schemeClr val="tx1"/>
                </a:solidFill>
              </a:rPr>
            </a:br>
            <a:br>
              <a:rPr lang="en-IN" sz="2000" dirty="0">
                <a:solidFill>
                  <a:schemeClr val="tx1"/>
                </a:solidFill>
              </a:rPr>
            </a:br>
            <a:endParaRPr lang="en-IN" sz="2000" dirty="0">
              <a:solidFill>
                <a:schemeClr val="tx1"/>
              </a:solidFill>
            </a:endParaRPr>
          </a:p>
        </p:txBody>
      </p:sp>
      <p:pic>
        <p:nvPicPr>
          <p:cNvPr id="4" name="Picture 3">
            <a:extLst>
              <a:ext uri="{FF2B5EF4-FFF2-40B4-BE49-F238E27FC236}">
                <a16:creationId xmlns:a16="http://schemas.microsoft.com/office/drawing/2014/main" id="{AE6D02EE-CC48-44F5-B2DF-8F3C6D74A530}"/>
              </a:ext>
            </a:extLst>
          </p:cNvPr>
          <p:cNvPicPr>
            <a:picLocks noChangeAspect="1"/>
          </p:cNvPicPr>
          <p:nvPr/>
        </p:nvPicPr>
        <p:blipFill rotWithShape="1">
          <a:blip r:embed="rId2"/>
          <a:srcRect l="279" r="5469" b="21385"/>
          <a:stretch/>
        </p:blipFill>
        <p:spPr>
          <a:xfrm>
            <a:off x="2392950" y="1403470"/>
            <a:ext cx="4636500" cy="1396879"/>
          </a:xfrm>
          <a:prstGeom prst="rect">
            <a:avLst/>
          </a:prstGeom>
        </p:spPr>
      </p:pic>
      <p:sp>
        <p:nvSpPr>
          <p:cNvPr id="5" name="TextBox 4">
            <a:extLst>
              <a:ext uri="{FF2B5EF4-FFF2-40B4-BE49-F238E27FC236}">
                <a16:creationId xmlns:a16="http://schemas.microsoft.com/office/drawing/2014/main" id="{906B88B6-C0B7-4C13-BBCD-89167C8E47CA}"/>
              </a:ext>
            </a:extLst>
          </p:cNvPr>
          <p:cNvSpPr txBox="1"/>
          <p:nvPr/>
        </p:nvSpPr>
        <p:spPr>
          <a:xfrm>
            <a:off x="1476375" y="3105834"/>
            <a:ext cx="6438900" cy="369332"/>
          </a:xfrm>
          <a:prstGeom prst="rect">
            <a:avLst/>
          </a:prstGeom>
          <a:noFill/>
        </p:spPr>
        <p:txBody>
          <a:bodyPr wrap="square" rtlCol="0">
            <a:spAutoFit/>
          </a:bodyPr>
          <a:lstStyle/>
          <a:p>
            <a:r>
              <a:rPr lang="en-IN" dirty="0"/>
              <a:t>From outlier test, found out that there are 4 outliers </a:t>
            </a:r>
          </a:p>
        </p:txBody>
      </p:sp>
      <p:sp>
        <p:nvSpPr>
          <p:cNvPr id="6" name="TextBox 5">
            <a:extLst>
              <a:ext uri="{FF2B5EF4-FFF2-40B4-BE49-F238E27FC236}">
                <a16:creationId xmlns:a16="http://schemas.microsoft.com/office/drawing/2014/main" id="{168DCCDA-3526-4E18-BE33-909473D06A80}"/>
              </a:ext>
            </a:extLst>
          </p:cNvPr>
          <p:cNvSpPr txBox="1"/>
          <p:nvPr/>
        </p:nvSpPr>
        <p:spPr>
          <a:xfrm>
            <a:off x="1476375" y="3780651"/>
            <a:ext cx="3899081" cy="369332"/>
          </a:xfrm>
          <a:prstGeom prst="rect">
            <a:avLst/>
          </a:prstGeom>
          <a:noFill/>
        </p:spPr>
        <p:txBody>
          <a:bodyPr wrap="none" rtlCol="0">
            <a:spAutoFit/>
          </a:bodyPr>
          <a:lstStyle/>
          <a:p>
            <a:r>
              <a:rPr lang="en-IN" dirty="0"/>
              <a:t>Remove  3 outliers from the data by</a:t>
            </a:r>
          </a:p>
        </p:txBody>
      </p:sp>
      <p:sp>
        <p:nvSpPr>
          <p:cNvPr id="7" name="Rectangle 6">
            <a:extLst>
              <a:ext uri="{FF2B5EF4-FFF2-40B4-BE49-F238E27FC236}">
                <a16:creationId xmlns:a16="http://schemas.microsoft.com/office/drawing/2014/main" id="{D19A9788-19F3-4160-A1B6-C1CB4D95EDD0}"/>
              </a:ext>
            </a:extLst>
          </p:cNvPr>
          <p:cNvSpPr/>
          <p:nvPr/>
        </p:nvSpPr>
        <p:spPr>
          <a:xfrm>
            <a:off x="3758029" y="4465934"/>
            <a:ext cx="3570208" cy="369332"/>
          </a:xfrm>
          <a:prstGeom prst="rect">
            <a:avLst/>
          </a:prstGeom>
        </p:spPr>
        <p:txBody>
          <a:bodyPr wrap="none">
            <a:spAutoFit/>
          </a:bodyPr>
          <a:lstStyle/>
          <a:p>
            <a:r>
              <a:rPr lang="nl-NL" dirty="0">
                <a:solidFill>
                  <a:schemeClr val="accent1">
                    <a:lumMod val="75000"/>
                  </a:schemeClr>
                </a:solidFill>
              </a:rPr>
              <a:t>hp = hp[-c(366, 369, 372, 373), ]</a:t>
            </a:r>
            <a:endParaRPr lang="en-IN" dirty="0">
              <a:solidFill>
                <a:schemeClr val="accent1">
                  <a:lumMod val="75000"/>
                </a:schemeClr>
              </a:solidFill>
            </a:endParaRPr>
          </a:p>
        </p:txBody>
      </p:sp>
    </p:spTree>
    <p:extLst>
      <p:ext uri="{BB962C8B-B14F-4D97-AF65-F5344CB8AC3E}">
        <p14:creationId xmlns:p14="http://schemas.microsoft.com/office/powerpoint/2010/main" val="189109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A025-26AA-4205-B4FF-998CF1333CDD}"/>
              </a:ext>
            </a:extLst>
          </p:cNvPr>
          <p:cNvSpPr>
            <a:spLocks noGrp="1"/>
          </p:cNvSpPr>
          <p:nvPr>
            <p:ph type="title"/>
          </p:nvPr>
        </p:nvSpPr>
        <p:spPr/>
        <p:txBody>
          <a:bodyPr>
            <a:noAutofit/>
          </a:bodyPr>
          <a:lstStyle/>
          <a:p>
            <a:r>
              <a:rPr lang="en-IN" sz="2400" dirty="0"/>
              <a:t>Rebuilding the model</a:t>
            </a:r>
            <a:br>
              <a:rPr lang="en-IN" sz="2000" dirty="0"/>
            </a:br>
            <a:r>
              <a:rPr lang="en-IN" sz="2000" dirty="0"/>
              <a:t>&gt; </a:t>
            </a:r>
            <a:r>
              <a:rPr lang="en-IN" sz="2000" dirty="0">
                <a:solidFill>
                  <a:schemeClr val="tx1"/>
                </a:solidFill>
                <a:latin typeface="Arial" panose="020B0604020202020204" pitchFamily="34" charset="0"/>
                <a:cs typeface="Arial" panose="020B0604020202020204" pitchFamily="34" charset="0"/>
              </a:rPr>
              <a:t>model2 = </a:t>
            </a:r>
            <a:r>
              <a:rPr lang="en-IN" sz="2000" dirty="0" err="1">
                <a:solidFill>
                  <a:schemeClr val="tx1"/>
                </a:solidFill>
                <a:latin typeface="Arial" panose="020B0604020202020204" pitchFamily="34" charset="0"/>
                <a:cs typeface="Arial" panose="020B0604020202020204" pitchFamily="34" charset="0"/>
              </a:rPr>
              <a:t>lm</a:t>
            </a:r>
            <a:r>
              <a:rPr lang="en-IN" sz="2000" dirty="0">
                <a:solidFill>
                  <a:schemeClr val="tx1"/>
                </a:solidFill>
                <a:latin typeface="Arial" panose="020B0604020202020204" pitchFamily="34" charset="0"/>
                <a:cs typeface="Arial" panose="020B0604020202020204" pitchFamily="34" charset="0"/>
              </a:rPr>
              <a:t>(MEDV ~ CRIM + ZN + CHAS + NOX + RM + DIS + 					PTRATIO + B + LSTAT, data = </a:t>
            </a:r>
            <a:r>
              <a:rPr lang="en-IN" sz="2000" dirty="0" err="1">
                <a:solidFill>
                  <a:schemeClr val="tx1"/>
                </a:solidFill>
                <a:latin typeface="Arial" panose="020B0604020202020204" pitchFamily="34" charset="0"/>
                <a:cs typeface="Arial" panose="020B0604020202020204" pitchFamily="34" charset="0"/>
              </a:rPr>
              <a:t>hp</a:t>
            </a:r>
            <a:r>
              <a:rPr lang="en-IN" sz="2000" dirty="0">
                <a:solidFill>
                  <a:schemeClr val="tx1"/>
                </a:solidFill>
                <a:latin typeface="Arial" panose="020B0604020202020204" pitchFamily="34" charset="0"/>
                <a:cs typeface="Arial" panose="020B0604020202020204" pitchFamily="34" charset="0"/>
              </a:rPr>
              <a:t>)</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accent1">
                    <a:lumMod val="75000"/>
                  </a:schemeClr>
                </a:solidFill>
                <a:latin typeface="Arial" panose="020B0604020202020204" pitchFamily="34" charset="0"/>
                <a:cs typeface="Arial" panose="020B0604020202020204" pitchFamily="34" charset="0"/>
              </a:rPr>
              <a:t>&gt;</a:t>
            </a:r>
            <a:r>
              <a:rPr lang="en-IN" sz="2000" dirty="0">
                <a:solidFill>
                  <a:schemeClr val="tx1"/>
                </a:solidFill>
                <a:latin typeface="Arial" panose="020B0604020202020204" pitchFamily="34" charset="0"/>
                <a:cs typeface="Arial" panose="020B0604020202020204" pitchFamily="34" charset="0"/>
              </a:rPr>
              <a:t> summary(model2)</a:t>
            </a:r>
            <a:br>
              <a:rPr lang="en-IN" sz="2000" dirty="0">
                <a:solidFill>
                  <a:schemeClr val="tx1"/>
                </a:solidFill>
                <a:latin typeface="Arial" panose="020B0604020202020204" pitchFamily="34" charset="0"/>
                <a:cs typeface="Arial" panose="020B0604020202020204" pitchFamily="34" charset="0"/>
              </a:rPr>
            </a:br>
            <a:endParaRPr lang="en-IN" sz="2000"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D37BF5B-5137-47FD-8389-18746D5D29C7}"/>
              </a:ext>
            </a:extLst>
          </p:cNvPr>
          <p:cNvSpPr txBox="1"/>
          <p:nvPr/>
        </p:nvSpPr>
        <p:spPr>
          <a:xfrm>
            <a:off x="6893169" y="2795953"/>
            <a:ext cx="3771900" cy="923330"/>
          </a:xfrm>
          <a:prstGeom prst="rect">
            <a:avLst/>
          </a:prstGeom>
          <a:noFill/>
        </p:spPr>
        <p:txBody>
          <a:bodyPr wrap="square" rtlCol="0">
            <a:spAutoFit/>
          </a:bodyPr>
          <a:lstStyle/>
          <a:p>
            <a:r>
              <a:rPr lang="en-IN" dirty="0"/>
              <a:t>After remodelling, </a:t>
            </a:r>
          </a:p>
          <a:p>
            <a:r>
              <a:rPr lang="en-IN" dirty="0"/>
              <a:t>Multiple R-Square : 77.13%</a:t>
            </a:r>
          </a:p>
          <a:p>
            <a:r>
              <a:rPr lang="en-IN" dirty="0"/>
              <a:t>Adj. R-Square : 76.71%</a:t>
            </a:r>
          </a:p>
        </p:txBody>
      </p:sp>
      <p:pic>
        <p:nvPicPr>
          <p:cNvPr id="3" name="Picture 2">
            <a:extLst>
              <a:ext uri="{FF2B5EF4-FFF2-40B4-BE49-F238E27FC236}">
                <a16:creationId xmlns:a16="http://schemas.microsoft.com/office/drawing/2014/main" id="{0869E140-3A4B-4953-BA30-B94C5892BB3A}"/>
              </a:ext>
            </a:extLst>
          </p:cNvPr>
          <p:cNvPicPr>
            <a:picLocks noChangeAspect="1"/>
          </p:cNvPicPr>
          <p:nvPr/>
        </p:nvPicPr>
        <p:blipFill>
          <a:blip r:embed="rId2"/>
          <a:stretch>
            <a:fillRect/>
          </a:stretch>
        </p:blipFill>
        <p:spPr>
          <a:xfrm>
            <a:off x="463794" y="2145322"/>
            <a:ext cx="6429376" cy="4103077"/>
          </a:xfrm>
          <a:prstGeom prst="rect">
            <a:avLst/>
          </a:prstGeom>
        </p:spPr>
      </p:pic>
    </p:spTree>
    <p:extLst>
      <p:ext uri="{BB962C8B-B14F-4D97-AF65-F5344CB8AC3E}">
        <p14:creationId xmlns:p14="http://schemas.microsoft.com/office/powerpoint/2010/main" val="90440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49842-1983-4EC4-B787-DCC831A9F096}"/>
              </a:ext>
            </a:extLst>
          </p:cNvPr>
          <p:cNvSpPr txBox="1"/>
          <p:nvPr/>
        </p:nvSpPr>
        <p:spPr>
          <a:xfrm>
            <a:off x="1521069" y="888023"/>
            <a:ext cx="184731" cy="369332"/>
          </a:xfrm>
          <a:prstGeom prst="rect">
            <a:avLst/>
          </a:prstGeom>
          <a:noFill/>
        </p:spPr>
        <p:txBody>
          <a:bodyPr wrap="square" rtlCol="0">
            <a:spAutoFit/>
          </a:bodyPr>
          <a:lstStyle/>
          <a:p>
            <a:endParaRPr lang="en-IN" dirty="0"/>
          </a:p>
        </p:txBody>
      </p:sp>
      <p:sp>
        <p:nvSpPr>
          <p:cNvPr id="3" name="Title 2">
            <a:extLst>
              <a:ext uri="{FF2B5EF4-FFF2-40B4-BE49-F238E27FC236}">
                <a16:creationId xmlns:a16="http://schemas.microsoft.com/office/drawing/2014/main" id="{ED1EE777-CEF0-4B62-B37F-FE11B24BD31D}"/>
              </a:ext>
            </a:extLst>
          </p:cNvPr>
          <p:cNvSpPr>
            <a:spLocks noGrp="1"/>
          </p:cNvSpPr>
          <p:nvPr>
            <p:ph type="title"/>
          </p:nvPr>
        </p:nvSpPr>
        <p:spPr/>
        <p:txBody>
          <a:bodyPr>
            <a:normAutofit/>
          </a:bodyPr>
          <a:lstStyle/>
          <a:p>
            <a:r>
              <a:rPr lang="en-IN" sz="2000" dirty="0"/>
              <a:t>Compute the variation inflation factor(</a:t>
            </a:r>
            <a:r>
              <a:rPr lang="en-IN" sz="2000" dirty="0" err="1"/>
              <a:t>vif</a:t>
            </a:r>
            <a:r>
              <a:rPr lang="en-IN" sz="2000" dirty="0"/>
              <a:t>) to check multicollinearity </a:t>
            </a:r>
            <a:br>
              <a:rPr lang="en-IN" sz="2000" dirty="0"/>
            </a:br>
            <a:br>
              <a:rPr lang="en-IN" sz="2000" dirty="0"/>
            </a:br>
            <a:r>
              <a:rPr lang="en-IN" sz="2000" dirty="0"/>
              <a:t>&gt; </a:t>
            </a:r>
            <a:r>
              <a:rPr lang="en-IN" sz="2000" dirty="0">
                <a:solidFill>
                  <a:schemeClr val="tx1"/>
                </a:solidFill>
              </a:rPr>
              <a:t>library(car)</a:t>
            </a:r>
            <a:br>
              <a:rPr lang="en-IN" sz="2000" dirty="0">
                <a:solidFill>
                  <a:schemeClr val="tx1"/>
                </a:solidFill>
              </a:rPr>
            </a:br>
            <a:r>
              <a:rPr lang="en-IN" sz="2000" dirty="0">
                <a:solidFill>
                  <a:schemeClr val="accent1">
                    <a:lumMod val="75000"/>
                  </a:schemeClr>
                </a:solidFill>
              </a:rPr>
              <a:t>&gt;</a:t>
            </a:r>
            <a:r>
              <a:rPr lang="en-IN" sz="2000" dirty="0">
                <a:solidFill>
                  <a:schemeClr val="tx1"/>
                </a:solidFill>
              </a:rPr>
              <a:t> </a:t>
            </a:r>
            <a:r>
              <a:rPr lang="en-IN" sz="2000" dirty="0" err="1">
                <a:solidFill>
                  <a:schemeClr val="tx1"/>
                </a:solidFill>
              </a:rPr>
              <a:t>vif</a:t>
            </a:r>
            <a:r>
              <a:rPr lang="en-IN" sz="2000" dirty="0">
                <a:solidFill>
                  <a:schemeClr val="tx1"/>
                </a:solidFill>
              </a:rPr>
              <a:t>(model)</a:t>
            </a:r>
          </a:p>
        </p:txBody>
      </p:sp>
      <p:sp>
        <p:nvSpPr>
          <p:cNvPr id="6" name="TextBox 5">
            <a:extLst>
              <a:ext uri="{FF2B5EF4-FFF2-40B4-BE49-F238E27FC236}">
                <a16:creationId xmlns:a16="http://schemas.microsoft.com/office/drawing/2014/main" id="{1372D14A-272C-4B2E-941C-E8987EC5A402}"/>
              </a:ext>
            </a:extLst>
          </p:cNvPr>
          <p:cNvSpPr txBox="1"/>
          <p:nvPr/>
        </p:nvSpPr>
        <p:spPr>
          <a:xfrm>
            <a:off x="1248508" y="3795494"/>
            <a:ext cx="8663782" cy="646331"/>
          </a:xfrm>
          <a:prstGeom prst="rect">
            <a:avLst/>
          </a:prstGeom>
          <a:noFill/>
        </p:spPr>
        <p:txBody>
          <a:bodyPr wrap="none" rtlCol="0">
            <a:spAutoFit/>
          </a:bodyPr>
          <a:lstStyle/>
          <a:p>
            <a:r>
              <a:rPr lang="en-IN" dirty="0"/>
              <a:t>To check the multicollinearity, </a:t>
            </a:r>
            <a:r>
              <a:rPr lang="en-IN" dirty="0" err="1"/>
              <a:t>vif</a:t>
            </a:r>
            <a:r>
              <a:rPr lang="en-IN" dirty="0"/>
              <a:t>&lt;5. since all the variable have less than 5, then </a:t>
            </a:r>
          </a:p>
          <a:p>
            <a:r>
              <a:rPr lang="en-IN" dirty="0"/>
              <a:t>conclude there is no multicollinearity between the independent variables </a:t>
            </a:r>
          </a:p>
        </p:txBody>
      </p:sp>
      <p:pic>
        <p:nvPicPr>
          <p:cNvPr id="4" name="Picture 3">
            <a:extLst>
              <a:ext uri="{FF2B5EF4-FFF2-40B4-BE49-F238E27FC236}">
                <a16:creationId xmlns:a16="http://schemas.microsoft.com/office/drawing/2014/main" id="{4FEFDA8E-0B5F-4688-B740-AA72BE132AA3}"/>
              </a:ext>
            </a:extLst>
          </p:cNvPr>
          <p:cNvPicPr>
            <a:picLocks noChangeAspect="1"/>
          </p:cNvPicPr>
          <p:nvPr/>
        </p:nvPicPr>
        <p:blipFill rotWithShape="1">
          <a:blip r:embed="rId2"/>
          <a:srcRect l="-1" t="5389" r="115" b="9947"/>
          <a:stretch/>
        </p:blipFill>
        <p:spPr>
          <a:xfrm>
            <a:off x="2200641" y="2232000"/>
            <a:ext cx="6389443" cy="1320800"/>
          </a:xfrm>
          <a:prstGeom prst="rect">
            <a:avLst/>
          </a:prstGeom>
        </p:spPr>
      </p:pic>
    </p:spTree>
    <p:extLst>
      <p:ext uri="{BB962C8B-B14F-4D97-AF65-F5344CB8AC3E}">
        <p14:creationId xmlns:p14="http://schemas.microsoft.com/office/powerpoint/2010/main" val="156791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504E-B436-450C-933E-CFD9BCBEA110}"/>
              </a:ext>
            </a:extLst>
          </p:cNvPr>
          <p:cNvSpPr>
            <a:spLocks noGrp="1"/>
          </p:cNvSpPr>
          <p:nvPr>
            <p:ph type="title"/>
          </p:nvPr>
        </p:nvSpPr>
        <p:spPr>
          <a:xfrm>
            <a:off x="677333" y="609600"/>
            <a:ext cx="9257975" cy="1320800"/>
          </a:xfrm>
        </p:spPr>
        <p:txBody>
          <a:bodyPr>
            <a:normAutofit/>
          </a:bodyPr>
          <a:lstStyle/>
          <a:p>
            <a:r>
              <a:rPr lang="en-IN" sz="2400" dirty="0"/>
              <a:t>Residual Diagnostics</a:t>
            </a:r>
            <a:br>
              <a:rPr lang="en-IN" sz="2400" dirty="0"/>
            </a:br>
            <a:r>
              <a:rPr lang="en-IN" sz="2400" dirty="0"/>
              <a:t>Histogram of Residuals                   Normal Q-Q plot</a:t>
            </a:r>
            <a:br>
              <a:rPr lang="en-IN" sz="2400" dirty="0"/>
            </a:br>
            <a:r>
              <a:rPr lang="en-IN" sz="2400" dirty="0"/>
              <a:t>&gt; </a:t>
            </a:r>
            <a:r>
              <a:rPr lang="en-IN" sz="2000" dirty="0" err="1">
                <a:solidFill>
                  <a:schemeClr val="tx1"/>
                </a:solidFill>
              </a:rPr>
              <a:t>hist</a:t>
            </a:r>
            <a:r>
              <a:rPr lang="en-IN" sz="2000" dirty="0">
                <a:solidFill>
                  <a:schemeClr val="tx1"/>
                </a:solidFill>
              </a:rPr>
              <a:t>(residuals(model2))</a:t>
            </a:r>
            <a:r>
              <a:rPr lang="en-IN" sz="2000" dirty="0"/>
              <a:t>                        </a:t>
            </a:r>
            <a:r>
              <a:rPr lang="en-IN" sz="2400" dirty="0"/>
              <a:t>&gt; </a:t>
            </a:r>
            <a:r>
              <a:rPr lang="en-IN" sz="2000" dirty="0" err="1">
                <a:solidFill>
                  <a:schemeClr val="tx1"/>
                </a:solidFill>
              </a:rPr>
              <a:t>qqnorm</a:t>
            </a:r>
            <a:r>
              <a:rPr lang="en-IN" sz="2000" dirty="0">
                <a:solidFill>
                  <a:schemeClr val="tx1"/>
                </a:solidFill>
              </a:rPr>
              <a:t>(residuals(model2))</a:t>
            </a:r>
          </a:p>
        </p:txBody>
      </p:sp>
      <p:pic>
        <p:nvPicPr>
          <p:cNvPr id="6" name="Picture 5">
            <a:extLst>
              <a:ext uri="{FF2B5EF4-FFF2-40B4-BE49-F238E27FC236}">
                <a16:creationId xmlns:a16="http://schemas.microsoft.com/office/drawing/2014/main" id="{E654A466-4267-407A-9489-540270A40B43}"/>
              </a:ext>
            </a:extLst>
          </p:cNvPr>
          <p:cNvPicPr>
            <a:picLocks noChangeAspect="1"/>
          </p:cNvPicPr>
          <p:nvPr/>
        </p:nvPicPr>
        <p:blipFill>
          <a:blip r:embed="rId2"/>
          <a:stretch>
            <a:fillRect/>
          </a:stretch>
        </p:blipFill>
        <p:spPr>
          <a:xfrm>
            <a:off x="260840" y="1930400"/>
            <a:ext cx="4935414" cy="3529623"/>
          </a:xfrm>
          <a:prstGeom prst="rect">
            <a:avLst/>
          </a:prstGeom>
        </p:spPr>
      </p:pic>
      <p:sp>
        <p:nvSpPr>
          <p:cNvPr id="8" name="TextBox 7">
            <a:extLst>
              <a:ext uri="{FF2B5EF4-FFF2-40B4-BE49-F238E27FC236}">
                <a16:creationId xmlns:a16="http://schemas.microsoft.com/office/drawing/2014/main" id="{8174CFFC-BAB5-4425-A510-5A4AAC40FE5F}"/>
              </a:ext>
            </a:extLst>
          </p:cNvPr>
          <p:cNvSpPr txBox="1"/>
          <p:nvPr/>
        </p:nvSpPr>
        <p:spPr>
          <a:xfrm>
            <a:off x="2645706" y="5519126"/>
            <a:ext cx="4870938" cy="923330"/>
          </a:xfrm>
          <a:prstGeom prst="rect">
            <a:avLst/>
          </a:prstGeom>
          <a:noFill/>
        </p:spPr>
        <p:txBody>
          <a:bodyPr wrap="square" rtlCol="0">
            <a:spAutoFit/>
          </a:bodyPr>
          <a:lstStyle/>
          <a:p>
            <a:endParaRPr lang="en-IN" dirty="0"/>
          </a:p>
          <a:p>
            <a:r>
              <a:rPr lang="en-IN" dirty="0"/>
              <a:t>Residuals appear to be approx. normally distributed.</a:t>
            </a:r>
          </a:p>
        </p:txBody>
      </p:sp>
      <p:pic>
        <p:nvPicPr>
          <p:cNvPr id="10" name="Picture 9">
            <a:extLst>
              <a:ext uri="{FF2B5EF4-FFF2-40B4-BE49-F238E27FC236}">
                <a16:creationId xmlns:a16="http://schemas.microsoft.com/office/drawing/2014/main" id="{EFA3913B-C9AD-4556-8EA0-6377CE14DC5A}"/>
              </a:ext>
            </a:extLst>
          </p:cNvPr>
          <p:cNvPicPr>
            <a:picLocks noChangeAspect="1"/>
          </p:cNvPicPr>
          <p:nvPr/>
        </p:nvPicPr>
        <p:blipFill>
          <a:blip r:embed="rId3"/>
          <a:stretch>
            <a:fillRect/>
          </a:stretch>
        </p:blipFill>
        <p:spPr>
          <a:xfrm>
            <a:off x="5058960" y="2083777"/>
            <a:ext cx="4631536" cy="3376246"/>
          </a:xfrm>
          <a:prstGeom prst="rect">
            <a:avLst/>
          </a:prstGeom>
        </p:spPr>
      </p:pic>
    </p:spTree>
    <p:extLst>
      <p:ext uri="{BB962C8B-B14F-4D97-AF65-F5344CB8AC3E}">
        <p14:creationId xmlns:p14="http://schemas.microsoft.com/office/powerpoint/2010/main" val="246787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58BB-1ACA-4B0C-B667-F577ECC7F55E}"/>
              </a:ext>
            </a:extLst>
          </p:cNvPr>
          <p:cNvSpPr>
            <a:spLocks noGrp="1"/>
          </p:cNvSpPr>
          <p:nvPr>
            <p:ph type="title"/>
          </p:nvPr>
        </p:nvSpPr>
        <p:spPr/>
        <p:txBody>
          <a:bodyPr>
            <a:normAutofit/>
          </a:bodyPr>
          <a:lstStyle/>
          <a:p>
            <a:r>
              <a:rPr lang="en-IN" sz="2400" dirty="0"/>
              <a:t>Checking for constant variance using Residuals vs Fitted plot</a:t>
            </a:r>
            <a:br>
              <a:rPr lang="en-IN" sz="2400" dirty="0"/>
            </a:br>
            <a:r>
              <a:rPr lang="en-IN" sz="2400" dirty="0"/>
              <a:t>&gt; </a:t>
            </a:r>
            <a:r>
              <a:rPr lang="en-IN" sz="2000" dirty="0">
                <a:solidFill>
                  <a:schemeClr val="tx1"/>
                </a:solidFill>
              </a:rPr>
              <a:t>plot(model2)</a:t>
            </a:r>
          </a:p>
        </p:txBody>
      </p:sp>
      <p:pic>
        <p:nvPicPr>
          <p:cNvPr id="5" name="Content Placeholder 4">
            <a:extLst>
              <a:ext uri="{FF2B5EF4-FFF2-40B4-BE49-F238E27FC236}">
                <a16:creationId xmlns:a16="http://schemas.microsoft.com/office/drawing/2014/main" id="{2462909B-E046-435E-9D8C-218221262A5A}"/>
              </a:ext>
            </a:extLst>
          </p:cNvPr>
          <p:cNvPicPr>
            <a:picLocks noGrp="1" noChangeAspect="1"/>
          </p:cNvPicPr>
          <p:nvPr>
            <p:ph idx="1"/>
          </p:nvPr>
        </p:nvPicPr>
        <p:blipFill>
          <a:blip r:embed="rId2"/>
          <a:stretch>
            <a:fillRect/>
          </a:stretch>
        </p:blipFill>
        <p:spPr>
          <a:xfrm>
            <a:off x="1914760" y="1424353"/>
            <a:ext cx="6121815" cy="3578469"/>
          </a:xfrm>
        </p:spPr>
      </p:pic>
      <p:sp>
        <p:nvSpPr>
          <p:cNvPr id="7" name="Rectangle 6">
            <a:extLst>
              <a:ext uri="{FF2B5EF4-FFF2-40B4-BE49-F238E27FC236}">
                <a16:creationId xmlns:a16="http://schemas.microsoft.com/office/drawing/2014/main" id="{303BF641-C3CA-425F-A494-938DFD7D0CF7}"/>
              </a:ext>
            </a:extLst>
          </p:cNvPr>
          <p:cNvSpPr/>
          <p:nvPr/>
        </p:nvSpPr>
        <p:spPr>
          <a:xfrm>
            <a:off x="1975338" y="5267012"/>
            <a:ext cx="7080739" cy="923330"/>
          </a:xfrm>
          <a:prstGeom prst="rect">
            <a:avLst/>
          </a:prstGeom>
        </p:spPr>
        <p:txBody>
          <a:bodyPr wrap="square">
            <a:spAutoFit/>
          </a:bodyPr>
          <a:lstStyle/>
          <a:p>
            <a:r>
              <a:rPr lang="en-US" dirty="0">
                <a:solidFill>
                  <a:srgbClr val="333333"/>
                </a:solidFill>
                <a:latin typeface="Helvetica Neue"/>
              </a:rPr>
              <a:t>The constant variance assumption appears to be satisfied. Removing the outliers and insignificant predictors definitely improved the model.</a:t>
            </a:r>
            <a:endParaRPr lang="en-IN" dirty="0"/>
          </a:p>
        </p:txBody>
      </p:sp>
    </p:spTree>
    <p:extLst>
      <p:ext uri="{BB962C8B-B14F-4D97-AF65-F5344CB8AC3E}">
        <p14:creationId xmlns:p14="http://schemas.microsoft.com/office/powerpoint/2010/main" val="6814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BB50-8FDC-4EA6-A942-281317801FBB}"/>
              </a:ext>
            </a:extLst>
          </p:cNvPr>
          <p:cNvSpPr>
            <a:spLocks noGrp="1"/>
          </p:cNvSpPr>
          <p:nvPr>
            <p:ph type="title"/>
          </p:nvPr>
        </p:nvSpPr>
        <p:spPr/>
        <p:txBody>
          <a:bodyPr>
            <a:normAutofit fontScale="90000"/>
          </a:bodyPr>
          <a:lstStyle/>
          <a:p>
            <a:r>
              <a:rPr lang="en-IN" sz="2400" dirty="0"/>
              <a:t>Conclusion</a:t>
            </a:r>
            <a:br>
              <a:rPr lang="en-IN" sz="2400" dirty="0"/>
            </a:br>
            <a:r>
              <a:rPr lang="en-IN" sz="2400" dirty="0"/>
              <a:t>Factors behind the value of housing is </a:t>
            </a:r>
            <a:br>
              <a:rPr lang="en-IN" sz="2400" dirty="0"/>
            </a:br>
            <a:br>
              <a:rPr lang="en-IN" sz="2400" dirty="0"/>
            </a:br>
            <a:r>
              <a:rPr lang="en-IN" sz="2400" dirty="0"/>
              <a:t> </a:t>
            </a:r>
            <a:r>
              <a:rPr lang="en-IN" sz="2200" dirty="0"/>
              <a:t>MEDV = </a:t>
            </a:r>
            <a:r>
              <a:rPr lang="en-IN" sz="2200" dirty="0">
                <a:solidFill>
                  <a:schemeClr val="tx1"/>
                </a:solidFill>
              </a:rPr>
              <a:t>21.30 – 0.078*</a:t>
            </a:r>
            <a:r>
              <a:rPr lang="en-IN" sz="2200" dirty="0"/>
              <a:t>CRIM + </a:t>
            </a:r>
            <a:r>
              <a:rPr lang="en-IN" sz="2200" dirty="0">
                <a:solidFill>
                  <a:schemeClr val="tx1"/>
                </a:solidFill>
              </a:rPr>
              <a:t>0.027*</a:t>
            </a:r>
            <a:r>
              <a:rPr lang="en-IN" sz="2200" dirty="0"/>
              <a:t>ZN + </a:t>
            </a:r>
            <a:r>
              <a:rPr lang="en-IN" sz="2200" dirty="0">
                <a:solidFill>
                  <a:schemeClr val="tx1"/>
                </a:solidFill>
              </a:rPr>
              <a:t>2.63*</a:t>
            </a:r>
            <a:r>
              <a:rPr lang="en-IN" sz="2200" dirty="0"/>
              <a:t>CHAS – </a:t>
            </a:r>
            <a:r>
              <a:rPr lang="en-IN" sz="2200" dirty="0">
                <a:solidFill>
                  <a:schemeClr val="tx1"/>
                </a:solidFill>
              </a:rPr>
              <a:t>18.62*</a:t>
            </a:r>
            <a:r>
              <a:rPr lang="en-IN" sz="2200" dirty="0"/>
              <a:t>NOX</a:t>
            </a:r>
            <a:br>
              <a:rPr lang="en-IN" sz="2200" dirty="0"/>
            </a:br>
            <a:r>
              <a:rPr lang="en-IN" sz="2200" dirty="0"/>
              <a:t>		  </a:t>
            </a:r>
            <a:r>
              <a:rPr lang="en-IN" sz="2200" dirty="0">
                <a:solidFill>
                  <a:schemeClr val="tx1"/>
                </a:solidFill>
              </a:rPr>
              <a:t>5.47*</a:t>
            </a:r>
            <a:r>
              <a:rPr lang="en-IN" sz="2200" dirty="0"/>
              <a:t>RM – </a:t>
            </a:r>
            <a:r>
              <a:rPr lang="en-IN" sz="2200" dirty="0">
                <a:solidFill>
                  <a:schemeClr val="tx1"/>
                </a:solidFill>
              </a:rPr>
              <a:t>1.12*</a:t>
            </a:r>
            <a:r>
              <a:rPr lang="en-IN" sz="2200" dirty="0"/>
              <a:t>DIS – </a:t>
            </a:r>
            <a:r>
              <a:rPr lang="en-IN" sz="2200" dirty="0">
                <a:solidFill>
                  <a:schemeClr val="tx1"/>
                </a:solidFill>
              </a:rPr>
              <a:t>0.96*</a:t>
            </a:r>
            <a:r>
              <a:rPr lang="en-IN" sz="2200" dirty="0"/>
              <a:t>PTRATIO + </a:t>
            </a:r>
            <a:r>
              <a:rPr lang="en-IN" sz="2200" dirty="0">
                <a:solidFill>
                  <a:schemeClr val="tx1"/>
                </a:solidFill>
              </a:rPr>
              <a:t>0.008*</a:t>
            </a:r>
            <a:r>
              <a:rPr lang="en-IN" sz="2200" dirty="0"/>
              <a:t>B – </a:t>
            </a:r>
            <a:r>
              <a:rPr lang="en-IN" sz="2200" dirty="0">
                <a:solidFill>
                  <a:schemeClr val="tx1"/>
                </a:solidFill>
              </a:rPr>
              <a:t>0.34*</a:t>
            </a:r>
            <a:r>
              <a:rPr lang="en-IN" sz="2200" dirty="0"/>
              <a:t>LSTAT</a:t>
            </a:r>
            <a:br>
              <a:rPr lang="en-IN" sz="2400" dirty="0"/>
            </a:br>
            <a:br>
              <a:rPr lang="en-IN" sz="2400" dirty="0"/>
            </a:br>
            <a:r>
              <a:rPr lang="en-US" sz="2000" dirty="0">
                <a:solidFill>
                  <a:schemeClr val="tx1"/>
                </a:solidFill>
              </a:rPr>
              <a:t>From the model, it can be interpreted that the average number of rooms is positively correlated with house price. There is also a positive correlation with Charles River. It is reasonable that more people would want to live closer to the river for the great view on offer and that this should raise the house prices. </a:t>
            </a:r>
            <a:br>
              <a:rPr lang="en-US" sz="2000" dirty="0">
                <a:solidFill>
                  <a:schemeClr val="tx1"/>
                </a:solidFill>
              </a:rPr>
            </a:br>
            <a:br>
              <a:rPr lang="en-US" sz="2000" dirty="0">
                <a:solidFill>
                  <a:schemeClr val="tx1"/>
                </a:solidFill>
              </a:rPr>
            </a:br>
            <a:r>
              <a:rPr lang="en-US" sz="2000" dirty="0">
                <a:solidFill>
                  <a:schemeClr val="tx1"/>
                </a:solidFill>
              </a:rPr>
              <a:t>Similarly, there is negative correlations with crime rate, pupil-teacher ratios, Boston employment center and lower status of population are also to be expected. People would prefer to live in areas that have less crime and low pupil-teacher ratio where there is low population. People also prefer to live where there is less level of nitrogen oxide and  want to live close to their employment place.</a:t>
            </a:r>
            <a:br>
              <a:rPr lang="en-US" sz="2000" dirty="0">
                <a:solidFill>
                  <a:schemeClr val="tx1"/>
                </a:solidFill>
              </a:rPr>
            </a:br>
            <a:br>
              <a:rPr lang="en-US" sz="2000" dirty="0">
                <a:solidFill>
                  <a:schemeClr val="tx1"/>
                </a:solidFill>
              </a:rPr>
            </a:br>
            <a:r>
              <a:rPr lang="en-US" sz="2000" dirty="0">
                <a:solidFill>
                  <a:schemeClr val="tx1"/>
                </a:solidFill>
              </a:rPr>
              <a:t>An increased demand for houses in such areas would drive house prices up based on those factors. </a:t>
            </a:r>
            <a:r>
              <a:rPr lang="en-IN" sz="2000" dirty="0">
                <a:solidFill>
                  <a:schemeClr val="tx1"/>
                </a:solidFill>
              </a:rPr>
              <a:t> </a:t>
            </a:r>
            <a:br>
              <a:rPr lang="en-IN" sz="2000" dirty="0">
                <a:solidFill>
                  <a:schemeClr val="tx1"/>
                </a:solidFill>
              </a:rPr>
            </a:br>
            <a:br>
              <a:rPr lang="en-IN" sz="2200" dirty="0">
                <a:solidFill>
                  <a:schemeClr val="tx1"/>
                </a:solidFill>
              </a:rPr>
            </a:br>
            <a:endParaRPr lang="en-IN" sz="2200" dirty="0">
              <a:solidFill>
                <a:schemeClr val="tx1"/>
              </a:solidFill>
            </a:endParaRPr>
          </a:p>
        </p:txBody>
      </p:sp>
    </p:spTree>
    <p:extLst>
      <p:ext uri="{BB962C8B-B14F-4D97-AF65-F5344CB8AC3E}">
        <p14:creationId xmlns:p14="http://schemas.microsoft.com/office/powerpoint/2010/main" val="21593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AD99-B9D2-41AB-8188-021E883258F7}"/>
              </a:ext>
            </a:extLst>
          </p:cNvPr>
          <p:cNvSpPr>
            <a:spLocks noGrp="1"/>
          </p:cNvSpPr>
          <p:nvPr>
            <p:ph type="title"/>
          </p:nvPr>
        </p:nvSpPr>
        <p:spPr>
          <a:xfrm>
            <a:off x="677334" y="839789"/>
            <a:ext cx="8596668" cy="1320800"/>
          </a:xfrm>
        </p:spPr>
        <p:txBody>
          <a:bodyPr>
            <a:normAutofit/>
          </a:bodyPr>
          <a:lstStyle/>
          <a:p>
            <a:r>
              <a:rPr lang="en-IN" sz="3200" dirty="0"/>
              <a:t>PROBLEM STATEMENT</a:t>
            </a:r>
          </a:p>
        </p:txBody>
      </p:sp>
      <p:sp>
        <p:nvSpPr>
          <p:cNvPr id="3" name="Content Placeholder 2">
            <a:extLst>
              <a:ext uri="{FF2B5EF4-FFF2-40B4-BE49-F238E27FC236}">
                <a16:creationId xmlns:a16="http://schemas.microsoft.com/office/drawing/2014/main" id="{CBF2FA4D-145B-416C-9BDA-190A0F782888}"/>
              </a:ext>
            </a:extLst>
          </p:cNvPr>
          <p:cNvSpPr>
            <a:spLocks noGrp="1"/>
          </p:cNvSpPr>
          <p:nvPr>
            <p:ph idx="1"/>
          </p:nvPr>
        </p:nvSpPr>
        <p:spPr>
          <a:xfrm>
            <a:off x="677334" y="1815370"/>
            <a:ext cx="8596668" cy="3880773"/>
          </a:xfrm>
        </p:spPr>
        <p:txBody>
          <a:bodyPr/>
          <a:lstStyle/>
          <a:p>
            <a:r>
              <a:rPr lang="en-US" sz="2400" dirty="0"/>
              <a:t>Your client is the city council of Boston, MA. The council shared with you the attached data set and a data dictionary. The Boston city council leadership is interested in understanding the drivers behind the value of houses in Boston and are looking for data-driven recommendations on how they can increase the value of housing. </a:t>
            </a:r>
          </a:p>
          <a:p>
            <a:r>
              <a:rPr lang="en-IN" sz="2400" dirty="0"/>
              <a:t>506 Observations</a:t>
            </a:r>
          </a:p>
          <a:p>
            <a:r>
              <a:rPr lang="en-IN" sz="2400" dirty="0"/>
              <a:t>14 Variables</a:t>
            </a:r>
          </a:p>
        </p:txBody>
      </p:sp>
    </p:spTree>
    <p:extLst>
      <p:ext uri="{BB962C8B-B14F-4D97-AF65-F5344CB8AC3E}">
        <p14:creationId xmlns:p14="http://schemas.microsoft.com/office/powerpoint/2010/main" val="10931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91DE-D67A-48B4-B369-114BA6A91F1C}"/>
              </a:ext>
            </a:extLst>
          </p:cNvPr>
          <p:cNvSpPr>
            <a:spLocks noGrp="1"/>
          </p:cNvSpPr>
          <p:nvPr>
            <p:ph type="title"/>
          </p:nvPr>
        </p:nvSpPr>
        <p:spPr/>
        <p:txBody>
          <a:bodyPr>
            <a:normAutofit/>
          </a:bodyPr>
          <a:lstStyle/>
          <a:p>
            <a:r>
              <a:rPr lang="en-IN" sz="3200" dirty="0"/>
              <a:t>VARIABLE DISCRIPTION</a:t>
            </a:r>
          </a:p>
        </p:txBody>
      </p:sp>
      <p:sp>
        <p:nvSpPr>
          <p:cNvPr id="3" name="Content Placeholder 2">
            <a:extLst>
              <a:ext uri="{FF2B5EF4-FFF2-40B4-BE49-F238E27FC236}">
                <a16:creationId xmlns:a16="http://schemas.microsoft.com/office/drawing/2014/main" id="{85BA708F-7FE5-4D7E-B819-5AA9CEBCD028}"/>
              </a:ext>
            </a:extLst>
          </p:cNvPr>
          <p:cNvSpPr>
            <a:spLocks noGrp="1"/>
          </p:cNvSpPr>
          <p:nvPr>
            <p:ph idx="1"/>
          </p:nvPr>
        </p:nvSpPr>
        <p:spPr>
          <a:xfrm>
            <a:off x="580618" y="1360489"/>
            <a:ext cx="9134882" cy="4887911"/>
          </a:xfrm>
        </p:spPr>
        <p:txBody>
          <a:bodyPr>
            <a:normAutofit fontScale="92500" lnSpcReduction="20000"/>
          </a:bodyPr>
          <a:lstStyle/>
          <a:p>
            <a:r>
              <a:rPr lang="en-US" b="1" dirty="0"/>
              <a:t>CRIM</a:t>
            </a:r>
            <a:r>
              <a:rPr lang="en-US" dirty="0"/>
              <a:t> 			– per capita crime rate by town.</a:t>
            </a:r>
          </a:p>
          <a:p>
            <a:r>
              <a:rPr lang="en-US" b="1" dirty="0"/>
              <a:t>ZN</a:t>
            </a:r>
            <a:r>
              <a:rPr lang="en-US" dirty="0"/>
              <a:t> 			– proportion of residential land zoned for lots over 25,000 sq. ft.</a:t>
            </a:r>
          </a:p>
          <a:p>
            <a:r>
              <a:rPr lang="en-US" b="1" dirty="0"/>
              <a:t>INDUS</a:t>
            </a:r>
            <a:r>
              <a:rPr lang="en-US" dirty="0"/>
              <a:t> 		– proportion of non-retain business acres per town.</a:t>
            </a:r>
          </a:p>
          <a:p>
            <a:r>
              <a:rPr lang="en-US" b="1" dirty="0"/>
              <a:t>CHAS</a:t>
            </a:r>
            <a:r>
              <a:rPr lang="en-US" dirty="0"/>
              <a:t> 		- Charles River dummy variable (= 1 if tract bounds river; 0 otherwise).</a:t>
            </a:r>
          </a:p>
          <a:p>
            <a:r>
              <a:rPr lang="en-US" b="1" dirty="0"/>
              <a:t>NOX</a:t>
            </a:r>
            <a:r>
              <a:rPr lang="en-US" dirty="0"/>
              <a:t> 			– nitrogen oxides concentration (parts per 10 million).</a:t>
            </a:r>
          </a:p>
          <a:p>
            <a:r>
              <a:rPr lang="en-US" b="1" dirty="0"/>
              <a:t>RM</a:t>
            </a:r>
            <a:r>
              <a:rPr lang="en-US" dirty="0"/>
              <a:t> 			– average number of rooms per dwelling.</a:t>
            </a:r>
          </a:p>
          <a:p>
            <a:r>
              <a:rPr lang="en-US" b="1" dirty="0"/>
              <a:t>AGE</a:t>
            </a:r>
            <a:r>
              <a:rPr lang="en-US" dirty="0"/>
              <a:t> 			– proportion of owner-occupied units built prior to 1940.</a:t>
            </a:r>
          </a:p>
          <a:p>
            <a:r>
              <a:rPr lang="en-US" b="1" dirty="0"/>
              <a:t>DIS</a:t>
            </a:r>
            <a:r>
              <a:rPr lang="en-US" dirty="0"/>
              <a:t> 			– weighted mean of distances to five Boston employment centers.</a:t>
            </a:r>
          </a:p>
          <a:p>
            <a:r>
              <a:rPr lang="en-US" b="1" dirty="0"/>
              <a:t>RAD</a:t>
            </a:r>
            <a:r>
              <a:rPr lang="en-US" dirty="0"/>
              <a:t> 			– index of accessibility to radial highways</a:t>
            </a:r>
          </a:p>
          <a:p>
            <a:r>
              <a:rPr lang="en-US" b="1" dirty="0"/>
              <a:t>TAX</a:t>
            </a:r>
            <a:r>
              <a:rPr lang="en-US" dirty="0"/>
              <a:t> 			– full-value property-tax rate per $10,000</a:t>
            </a:r>
          </a:p>
          <a:p>
            <a:r>
              <a:rPr lang="en-US" b="1" dirty="0"/>
              <a:t>PTRATIO</a:t>
            </a:r>
            <a:r>
              <a:rPr lang="en-US" dirty="0"/>
              <a:t> 		– pupil-teacher ratio by town</a:t>
            </a:r>
          </a:p>
          <a:p>
            <a:r>
              <a:rPr lang="en-US" b="1" dirty="0"/>
              <a:t>BLACK</a:t>
            </a:r>
            <a:r>
              <a:rPr lang="en-US" dirty="0"/>
              <a:t> 		- 1000(Bk – 0.63)^2, where Bk is the proportion of blacks by town.</a:t>
            </a:r>
          </a:p>
          <a:p>
            <a:r>
              <a:rPr lang="en-US" b="1" dirty="0"/>
              <a:t>LSTAT</a:t>
            </a:r>
            <a:r>
              <a:rPr lang="en-US" dirty="0"/>
              <a:t> 		– % lower status of the population.</a:t>
            </a:r>
          </a:p>
          <a:p>
            <a:r>
              <a:rPr lang="en-US" b="1" dirty="0"/>
              <a:t>MEDV</a:t>
            </a:r>
            <a:r>
              <a:rPr lang="en-US" dirty="0"/>
              <a:t> 		– median value of owner-occupied homes in $1000.</a:t>
            </a:r>
          </a:p>
          <a:p>
            <a:endParaRPr lang="en-IN" dirty="0"/>
          </a:p>
        </p:txBody>
      </p:sp>
    </p:spTree>
    <p:extLst>
      <p:ext uri="{BB962C8B-B14F-4D97-AF65-F5344CB8AC3E}">
        <p14:creationId xmlns:p14="http://schemas.microsoft.com/office/powerpoint/2010/main" val="203286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42BB-77F4-4141-81B7-55EDDAE8E587}"/>
              </a:ext>
            </a:extLst>
          </p:cNvPr>
          <p:cNvSpPr>
            <a:spLocks noGrp="1"/>
          </p:cNvSpPr>
          <p:nvPr>
            <p:ph type="title"/>
          </p:nvPr>
        </p:nvSpPr>
        <p:spPr>
          <a:xfrm>
            <a:off x="985064" y="1515207"/>
            <a:ext cx="8596668" cy="3645877"/>
          </a:xfrm>
        </p:spPr>
        <p:txBody>
          <a:bodyPr>
            <a:normAutofit fontScale="90000"/>
          </a:bodyPr>
          <a:lstStyle/>
          <a:p>
            <a:r>
              <a:rPr lang="en-IN" sz="2400" dirty="0">
                <a:solidFill>
                  <a:schemeClr val="accent1">
                    <a:lumMod val="75000"/>
                  </a:schemeClr>
                </a:solidFill>
              </a:rPr>
              <a:t>Dependent variable </a:t>
            </a:r>
            <a:r>
              <a:rPr lang="en-IN" sz="2400" dirty="0">
                <a:solidFill>
                  <a:schemeClr val="tx1"/>
                </a:solidFill>
              </a:rPr>
              <a:t>is </a:t>
            </a:r>
            <a:r>
              <a:rPr lang="en-US" sz="2400" b="1" dirty="0">
                <a:solidFill>
                  <a:schemeClr val="tx1"/>
                </a:solidFill>
              </a:rPr>
              <a:t>MEDV</a:t>
            </a:r>
            <a:r>
              <a:rPr lang="en-US" sz="2400" dirty="0">
                <a:solidFill>
                  <a:schemeClr val="tx1"/>
                </a:solidFill>
              </a:rPr>
              <a:t> (median value of owner-occupied homes in $1000.)</a:t>
            </a:r>
            <a:br>
              <a:rPr lang="en-US" sz="2400" dirty="0">
                <a:solidFill>
                  <a:schemeClr val="tx1"/>
                </a:solidFill>
              </a:rPr>
            </a:br>
            <a:br>
              <a:rPr lang="en-US" sz="2400" dirty="0">
                <a:solidFill>
                  <a:schemeClr val="tx1"/>
                </a:solidFill>
              </a:rPr>
            </a:br>
            <a:r>
              <a:rPr lang="en-IN" sz="2400" dirty="0">
                <a:solidFill>
                  <a:schemeClr val="accent1">
                    <a:lumMod val="75000"/>
                  </a:schemeClr>
                </a:solidFill>
              </a:rPr>
              <a:t>Independent variables </a:t>
            </a:r>
            <a:r>
              <a:rPr lang="en-IN" sz="2400" dirty="0">
                <a:solidFill>
                  <a:schemeClr val="tx1"/>
                </a:solidFill>
              </a:rPr>
              <a:t>is </a:t>
            </a:r>
            <a:r>
              <a:rPr lang="en-US" sz="2400" b="1" dirty="0">
                <a:solidFill>
                  <a:schemeClr val="tx1"/>
                </a:solidFill>
              </a:rPr>
              <a:t>CRIM, ZN, INDUS, CHAS, NOX, RM, AGE, DIS, RAD, TAX, PTRATIO, B, LSTAT</a:t>
            </a:r>
            <a:r>
              <a:rPr lang="en-US" sz="2400" dirty="0">
                <a:solidFill>
                  <a:schemeClr val="tx1"/>
                </a:solidFill>
              </a:rPr>
              <a:t> </a:t>
            </a:r>
            <a:br>
              <a:rPr lang="en-US" sz="2400" dirty="0">
                <a:solidFill>
                  <a:schemeClr val="tx1"/>
                </a:solidFill>
              </a:rPr>
            </a:br>
            <a:br>
              <a:rPr lang="en-US" sz="2400" dirty="0">
                <a:solidFill>
                  <a:schemeClr val="tx1"/>
                </a:solidFill>
              </a:rPr>
            </a:br>
            <a:r>
              <a:rPr lang="en-US" sz="2700" dirty="0">
                <a:solidFill>
                  <a:schemeClr val="accent1">
                    <a:lumMod val="75000"/>
                  </a:schemeClr>
                </a:solidFill>
              </a:rPr>
              <a:t>Multiple Linear Regression </a:t>
            </a:r>
            <a:r>
              <a:rPr lang="en-US" sz="2700" dirty="0">
                <a:solidFill>
                  <a:schemeClr val="tx1"/>
                </a:solidFill>
              </a:rPr>
              <a:t>is used to find the fit a regression model that best explains the variation in MEDV. </a:t>
            </a:r>
            <a:r>
              <a:rPr lang="en-US" sz="2400" dirty="0">
                <a:solidFill>
                  <a:schemeClr val="tx1"/>
                </a:solidFill>
              </a:rPr>
              <a:t> </a:t>
            </a:r>
            <a:br>
              <a:rPr lang="en-US" sz="2400" dirty="0">
                <a:solidFill>
                  <a:schemeClr val="tx1"/>
                </a:solidFill>
              </a:rPr>
            </a:br>
            <a:r>
              <a:rPr lang="en-US" sz="2400" dirty="0">
                <a:solidFill>
                  <a:schemeClr val="tx1"/>
                </a:solidFill>
              </a:rPr>
              <a:t>And factor that are influence the value of housing.</a:t>
            </a:r>
            <a:br>
              <a:rPr lang="en-US" sz="2400" dirty="0">
                <a:solidFill>
                  <a:schemeClr val="tx1"/>
                </a:solidFill>
              </a:rPr>
            </a:br>
            <a:endParaRPr lang="en-IN" sz="2400" dirty="0">
              <a:solidFill>
                <a:schemeClr val="tx1"/>
              </a:solidFill>
            </a:endParaRPr>
          </a:p>
        </p:txBody>
      </p:sp>
    </p:spTree>
    <p:extLst>
      <p:ext uri="{BB962C8B-B14F-4D97-AF65-F5344CB8AC3E}">
        <p14:creationId xmlns:p14="http://schemas.microsoft.com/office/powerpoint/2010/main" val="157900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A268-4233-4A83-82C8-8C797A283833}"/>
              </a:ext>
            </a:extLst>
          </p:cNvPr>
          <p:cNvSpPr>
            <a:spLocks noGrp="1"/>
          </p:cNvSpPr>
          <p:nvPr>
            <p:ph type="title"/>
          </p:nvPr>
        </p:nvSpPr>
        <p:spPr/>
        <p:txBody>
          <a:bodyPr>
            <a:normAutofit/>
          </a:bodyPr>
          <a:lstStyle/>
          <a:p>
            <a:r>
              <a:rPr lang="en-US" sz="2400" dirty="0"/>
              <a:t># Summarize the data to check the missing value and mean and median</a:t>
            </a:r>
            <a:br>
              <a:rPr lang="en-US" sz="2400" dirty="0"/>
            </a:br>
            <a:r>
              <a:rPr lang="en-US" sz="2400" dirty="0"/>
              <a:t>&gt; </a:t>
            </a:r>
            <a:r>
              <a:rPr lang="en-US" sz="2400" dirty="0">
                <a:solidFill>
                  <a:schemeClr val="tx1"/>
                </a:solidFill>
              </a:rPr>
              <a:t>summary(</a:t>
            </a:r>
            <a:r>
              <a:rPr lang="en-US" sz="2400" dirty="0" err="1">
                <a:solidFill>
                  <a:schemeClr val="tx1"/>
                </a:solidFill>
              </a:rPr>
              <a:t>hp</a:t>
            </a:r>
            <a:r>
              <a:rPr lang="en-US" sz="2400" dirty="0">
                <a:solidFill>
                  <a:schemeClr val="tx1"/>
                </a:solidFill>
              </a:rPr>
              <a:t>)</a:t>
            </a:r>
            <a:endParaRPr lang="en-IN" sz="2400" dirty="0">
              <a:solidFill>
                <a:schemeClr val="tx1"/>
              </a:solidFill>
            </a:endParaRPr>
          </a:p>
        </p:txBody>
      </p:sp>
      <p:pic>
        <p:nvPicPr>
          <p:cNvPr id="9" name="Content Placeholder 8">
            <a:extLst>
              <a:ext uri="{FF2B5EF4-FFF2-40B4-BE49-F238E27FC236}">
                <a16:creationId xmlns:a16="http://schemas.microsoft.com/office/drawing/2014/main" id="{63DEF8DA-DE6B-4A6A-BFE1-4C9328732D62}"/>
              </a:ext>
            </a:extLst>
          </p:cNvPr>
          <p:cNvPicPr>
            <a:picLocks noGrp="1" noChangeAspect="1"/>
          </p:cNvPicPr>
          <p:nvPr>
            <p:ph idx="1"/>
          </p:nvPr>
        </p:nvPicPr>
        <p:blipFill>
          <a:blip r:embed="rId2"/>
          <a:stretch>
            <a:fillRect/>
          </a:stretch>
        </p:blipFill>
        <p:spPr>
          <a:xfrm>
            <a:off x="677334" y="1930400"/>
            <a:ext cx="8923866" cy="2782277"/>
          </a:xfrm>
          <a:prstGeom prst="rect">
            <a:avLst/>
          </a:prstGeom>
        </p:spPr>
      </p:pic>
      <p:sp>
        <p:nvSpPr>
          <p:cNvPr id="10" name="TextBox 9">
            <a:extLst>
              <a:ext uri="{FF2B5EF4-FFF2-40B4-BE49-F238E27FC236}">
                <a16:creationId xmlns:a16="http://schemas.microsoft.com/office/drawing/2014/main" id="{08CB4DDB-0D64-42F4-B8E7-E356F0EE2602}"/>
              </a:ext>
            </a:extLst>
          </p:cNvPr>
          <p:cNvSpPr txBox="1"/>
          <p:nvPr/>
        </p:nvSpPr>
        <p:spPr>
          <a:xfrm>
            <a:off x="808892" y="5037992"/>
            <a:ext cx="6271973" cy="369332"/>
          </a:xfrm>
          <a:prstGeom prst="rect">
            <a:avLst/>
          </a:prstGeom>
          <a:noFill/>
        </p:spPr>
        <p:txBody>
          <a:bodyPr wrap="none" rtlCol="0">
            <a:spAutoFit/>
          </a:bodyPr>
          <a:lstStyle/>
          <a:p>
            <a:r>
              <a:rPr lang="en-IN" dirty="0"/>
              <a:t>CRIM, ZN, INDUS, CHAS, AGE, LSTAT have 20 missing values</a:t>
            </a:r>
          </a:p>
        </p:txBody>
      </p:sp>
    </p:spTree>
    <p:extLst>
      <p:ext uri="{BB962C8B-B14F-4D97-AF65-F5344CB8AC3E}">
        <p14:creationId xmlns:p14="http://schemas.microsoft.com/office/powerpoint/2010/main" val="277065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7C3-5F1D-42D5-8423-A6B9CBA4F563}"/>
              </a:ext>
            </a:extLst>
          </p:cNvPr>
          <p:cNvSpPr>
            <a:spLocks noGrp="1"/>
          </p:cNvSpPr>
          <p:nvPr>
            <p:ph type="title"/>
          </p:nvPr>
        </p:nvSpPr>
        <p:spPr>
          <a:xfrm>
            <a:off x="694919" y="781469"/>
            <a:ext cx="8596668" cy="1320800"/>
          </a:xfrm>
        </p:spPr>
        <p:txBody>
          <a:bodyPr>
            <a:normAutofit/>
          </a:bodyPr>
          <a:lstStyle/>
          <a:p>
            <a:r>
              <a:rPr lang="en-IN" sz="2000" dirty="0"/>
              <a:t>To treat the missing values, replace all the missing values CRIM, ZN, INDUS, CHAS, AGE, LSTAT with mean of respective variables.</a:t>
            </a:r>
            <a:br>
              <a:rPr lang="en-IN" sz="2000" dirty="0"/>
            </a:br>
            <a:r>
              <a:rPr lang="en-IN" sz="2000" dirty="0"/>
              <a:t>&gt; </a:t>
            </a:r>
            <a:r>
              <a:rPr lang="en-IN" sz="2000" dirty="0">
                <a:solidFill>
                  <a:schemeClr val="tx1"/>
                </a:solidFill>
              </a:rPr>
              <a:t>summary(</a:t>
            </a:r>
            <a:r>
              <a:rPr lang="en-IN" sz="2000" dirty="0" err="1">
                <a:solidFill>
                  <a:schemeClr val="tx1"/>
                </a:solidFill>
              </a:rPr>
              <a:t>hp</a:t>
            </a:r>
            <a:r>
              <a:rPr lang="en-IN" sz="2000" dirty="0">
                <a:solidFill>
                  <a:schemeClr val="tx1"/>
                </a:solidFill>
              </a:rPr>
              <a:t>)</a:t>
            </a:r>
          </a:p>
        </p:txBody>
      </p:sp>
      <p:pic>
        <p:nvPicPr>
          <p:cNvPr id="4" name="Picture 3">
            <a:extLst>
              <a:ext uri="{FF2B5EF4-FFF2-40B4-BE49-F238E27FC236}">
                <a16:creationId xmlns:a16="http://schemas.microsoft.com/office/drawing/2014/main" id="{EF49F898-6AEB-4D54-9AE9-C14CCD4ACD44}"/>
              </a:ext>
            </a:extLst>
          </p:cNvPr>
          <p:cNvPicPr>
            <a:picLocks noChangeAspect="1"/>
          </p:cNvPicPr>
          <p:nvPr/>
        </p:nvPicPr>
        <p:blipFill>
          <a:blip r:embed="rId2"/>
          <a:stretch>
            <a:fillRect/>
          </a:stretch>
        </p:blipFill>
        <p:spPr>
          <a:xfrm>
            <a:off x="546521" y="2102269"/>
            <a:ext cx="8893464" cy="2886075"/>
          </a:xfrm>
          <a:prstGeom prst="rect">
            <a:avLst/>
          </a:prstGeom>
        </p:spPr>
      </p:pic>
      <p:sp>
        <p:nvSpPr>
          <p:cNvPr id="5" name="TextBox 4">
            <a:extLst>
              <a:ext uri="{FF2B5EF4-FFF2-40B4-BE49-F238E27FC236}">
                <a16:creationId xmlns:a16="http://schemas.microsoft.com/office/drawing/2014/main" id="{FB83CB28-10C6-49E1-AC84-C56353FEA2B5}"/>
              </a:ext>
            </a:extLst>
          </p:cNvPr>
          <p:cNvSpPr txBox="1"/>
          <p:nvPr/>
        </p:nvSpPr>
        <p:spPr>
          <a:xfrm>
            <a:off x="764930" y="5205046"/>
            <a:ext cx="8185639" cy="369332"/>
          </a:xfrm>
          <a:prstGeom prst="rect">
            <a:avLst/>
          </a:prstGeom>
          <a:noFill/>
        </p:spPr>
        <p:txBody>
          <a:bodyPr wrap="square" rtlCol="0">
            <a:spAutoFit/>
          </a:bodyPr>
          <a:lstStyle/>
          <a:p>
            <a:r>
              <a:rPr lang="en-IN" dirty="0"/>
              <a:t>Summary of data after treating missing values.</a:t>
            </a:r>
          </a:p>
        </p:txBody>
      </p:sp>
    </p:spTree>
    <p:extLst>
      <p:ext uri="{BB962C8B-B14F-4D97-AF65-F5344CB8AC3E}">
        <p14:creationId xmlns:p14="http://schemas.microsoft.com/office/powerpoint/2010/main" val="243778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29E5-E6CD-48C7-99C3-77E41DC561F7}"/>
              </a:ext>
            </a:extLst>
          </p:cNvPr>
          <p:cNvSpPr>
            <a:spLocks noGrp="1"/>
          </p:cNvSpPr>
          <p:nvPr>
            <p:ph type="title"/>
          </p:nvPr>
        </p:nvSpPr>
        <p:spPr/>
        <p:txBody>
          <a:bodyPr>
            <a:normAutofit/>
          </a:bodyPr>
          <a:lstStyle/>
          <a:p>
            <a:r>
              <a:rPr lang="en-US" sz="2000" dirty="0"/>
              <a:t># Check the correlation between the dependent variable i.e. MEDV and the independent variables</a:t>
            </a:r>
            <a:br>
              <a:rPr lang="en-US" sz="2000" dirty="0"/>
            </a:br>
            <a:r>
              <a:rPr lang="en-US" sz="2000" dirty="0"/>
              <a:t>&gt; </a:t>
            </a:r>
            <a:r>
              <a:rPr lang="en-US" sz="2000" dirty="0" err="1">
                <a:solidFill>
                  <a:schemeClr val="tx1"/>
                </a:solidFill>
              </a:rPr>
              <a:t>cor</a:t>
            </a:r>
            <a:r>
              <a:rPr lang="en-US" sz="2000" dirty="0">
                <a:solidFill>
                  <a:schemeClr val="tx1"/>
                </a:solidFill>
              </a:rPr>
              <a:t>(</a:t>
            </a:r>
            <a:r>
              <a:rPr lang="en-US" sz="2000" dirty="0" err="1">
                <a:solidFill>
                  <a:schemeClr val="tx1"/>
                </a:solidFill>
              </a:rPr>
              <a:t>hp</a:t>
            </a:r>
            <a:r>
              <a:rPr lang="en-US" sz="2000" dirty="0">
                <a:solidFill>
                  <a:schemeClr val="tx1"/>
                </a:solidFill>
              </a:rPr>
              <a:t>, </a:t>
            </a:r>
            <a:r>
              <a:rPr lang="en-US" sz="2000" dirty="0" err="1">
                <a:solidFill>
                  <a:schemeClr val="tx1"/>
                </a:solidFill>
              </a:rPr>
              <a:t>hp$MEDV</a:t>
            </a:r>
            <a:r>
              <a:rPr lang="en-US" sz="2000" dirty="0">
                <a:solidFill>
                  <a:schemeClr val="tx1"/>
                </a:solidFill>
              </a:rPr>
              <a:t>)</a:t>
            </a:r>
            <a:endParaRPr lang="en-IN" sz="2000" dirty="0">
              <a:solidFill>
                <a:schemeClr val="tx1"/>
              </a:solidFill>
            </a:endParaRPr>
          </a:p>
        </p:txBody>
      </p:sp>
      <p:pic>
        <p:nvPicPr>
          <p:cNvPr id="8" name="Picture 7">
            <a:extLst>
              <a:ext uri="{FF2B5EF4-FFF2-40B4-BE49-F238E27FC236}">
                <a16:creationId xmlns:a16="http://schemas.microsoft.com/office/drawing/2014/main" id="{B55A7C5D-61E7-49AC-B04F-463EA80286D4}"/>
              </a:ext>
            </a:extLst>
          </p:cNvPr>
          <p:cNvPicPr>
            <a:picLocks noChangeAspect="1"/>
          </p:cNvPicPr>
          <p:nvPr/>
        </p:nvPicPr>
        <p:blipFill>
          <a:blip r:embed="rId2"/>
          <a:stretch>
            <a:fillRect/>
          </a:stretch>
        </p:blipFill>
        <p:spPr>
          <a:xfrm>
            <a:off x="1327963" y="1658267"/>
            <a:ext cx="2549443" cy="3962889"/>
          </a:xfrm>
          <a:prstGeom prst="rect">
            <a:avLst/>
          </a:prstGeom>
        </p:spPr>
      </p:pic>
      <p:sp>
        <p:nvSpPr>
          <p:cNvPr id="9" name="TextBox 8">
            <a:extLst>
              <a:ext uri="{FF2B5EF4-FFF2-40B4-BE49-F238E27FC236}">
                <a16:creationId xmlns:a16="http://schemas.microsoft.com/office/drawing/2014/main" id="{14999903-2A98-4008-B61B-285D24CCD644}"/>
              </a:ext>
            </a:extLst>
          </p:cNvPr>
          <p:cNvSpPr txBox="1"/>
          <p:nvPr/>
        </p:nvSpPr>
        <p:spPr>
          <a:xfrm>
            <a:off x="4925268" y="1658267"/>
            <a:ext cx="4818182" cy="4062651"/>
          </a:xfrm>
          <a:prstGeom prst="rect">
            <a:avLst/>
          </a:prstGeom>
          <a:noFill/>
        </p:spPr>
        <p:txBody>
          <a:bodyPr wrap="square" rtlCol="0">
            <a:spAutoFit/>
          </a:bodyPr>
          <a:lstStyle/>
          <a:p>
            <a:r>
              <a:rPr lang="en-IN" sz="2000" dirty="0"/>
              <a:t>From correlation function, we can say that RM, PTRATIO, LSTAT, TAX are highly correlated to the target variable MEDV</a:t>
            </a:r>
          </a:p>
          <a:p>
            <a:endParaRPr lang="en-IN" sz="2000" dirty="0"/>
          </a:p>
          <a:p>
            <a:r>
              <a:rPr lang="en-US" sz="2000" dirty="0"/>
              <a:t>RM(average number of group per dwelling) has the highest positive correlation.</a:t>
            </a:r>
          </a:p>
          <a:p>
            <a:endParaRPr lang="en-US" sz="2000" dirty="0"/>
          </a:p>
          <a:p>
            <a:r>
              <a:rPr lang="en-US" sz="2000" dirty="0"/>
              <a:t>PTRATIO(pupil-teacher ratio by town) and LSTAT (% lower status of the population) have the highest negative correlations.</a:t>
            </a:r>
            <a:endParaRPr lang="en-IN" sz="2000" dirty="0"/>
          </a:p>
          <a:p>
            <a:endParaRPr lang="en-IN" dirty="0"/>
          </a:p>
        </p:txBody>
      </p:sp>
    </p:spTree>
    <p:extLst>
      <p:ext uri="{BB962C8B-B14F-4D97-AF65-F5344CB8AC3E}">
        <p14:creationId xmlns:p14="http://schemas.microsoft.com/office/powerpoint/2010/main" val="224318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282A-CCC4-4090-9F52-2AD571A5523A}"/>
              </a:ext>
            </a:extLst>
          </p:cNvPr>
          <p:cNvSpPr>
            <a:spLocks noGrp="1"/>
          </p:cNvSpPr>
          <p:nvPr>
            <p:ph type="title"/>
          </p:nvPr>
        </p:nvSpPr>
        <p:spPr/>
        <p:txBody>
          <a:bodyPr>
            <a:normAutofit/>
          </a:bodyPr>
          <a:lstStyle/>
          <a:p>
            <a:r>
              <a:rPr lang="en-US" sz="2400" dirty="0"/>
              <a:t>To examine the data to understand how it is distributed</a:t>
            </a:r>
            <a:br>
              <a:rPr lang="en-US" sz="2400" dirty="0"/>
            </a:br>
            <a:r>
              <a:rPr lang="en-US" dirty="0"/>
              <a:t> </a:t>
            </a:r>
            <a:r>
              <a:rPr lang="en-US" sz="2400" dirty="0"/>
              <a:t>&gt; </a:t>
            </a:r>
            <a:r>
              <a:rPr lang="en-US" sz="2400" dirty="0">
                <a:solidFill>
                  <a:schemeClr val="tx1"/>
                </a:solidFill>
              </a:rPr>
              <a:t>plot(</a:t>
            </a:r>
            <a:r>
              <a:rPr lang="en-US" sz="2400" dirty="0" err="1">
                <a:solidFill>
                  <a:schemeClr val="tx1"/>
                </a:solidFill>
              </a:rPr>
              <a:t>hp</a:t>
            </a:r>
            <a:r>
              <a:rPr lang="en-US" sz="2400" dirty="0">
                <a:solidFill>
                  <a:schemeClr val="tx1"/>
                </a:solidFill>
              </a:rPr>
              <a:t>)</a:t>
            </a:r>
            <a:endParaRPr lang="en-IN" sz="2400" dirty="0">
              <a:solidFill>
                <a:schemeClr val="tx1"/>
              </a:solidFill>
            </a:endParaRPr>
          </a:p>
        </p:txBody>
      </p:sp>
      <p:pic>
        <p:nvPicPr>
          <p:cNvPr id="5" name="Content Placeholder 4">
            <a:extLst>
              <a:ext uri="{FF2B5EF4-FFF2-40B4-BE49-F238E27FC236}">
                <a16:creationId xmlns:a16="http://schemas.microsoft.com/office/drawing/2014/main" id="{C6B0AA66-2A06-4703-B883-3378071AD498}"/>
              </a:ext>
            </a:extLst>
          </p:cNvPr>
          <p:cNvPicPr>
            <a:picLocks noGrp="1" noChangeAspect="1"/>
          </p:cNvPicPr>
          <p:nvPr>
            <p:ph idx="1"/>
          </p:nvPr>
        </p:nvPicPr>
        <p:blipFill>
          <a:blip r:embed="rId2"/>
          <a:stretch>
            <a:fillRect/>
          </a:stretch>
        </p:blipFill>
        <p:spPr>
          <a:xfrm>
            <a:off x="519548" y="1608992"/>
            <a:ext cx="8912240" cy="5249008"/>
          </a:xfrm>
        </p:spPr>
      </p:pic>
    </p:spTree>
    <p:extLst>
      <p:ext uri="{BB962C8B-B14F-4D97-AF65-F5344CB8AC3E}">
        <p14:creationId xmlns:p14="http://schemas.microsoft.com/office/powerpoint/2010/main" val="425569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54F2-11C8-491B-99F0-99CF801F8CE3}"/>
              </a:ext>
            </a:extLst>
          </p:cNvPr>
          <p:cNvSpPr>
            <a:spLocks noGrp="1"/>
          </p:cNvSpPr>
          <p:nvPr>
            <p:ph type="title"/>
          </p:nvPr>
        </p:nvSpPr>
        <p:spPr/>
        <p:txBody>
          <a:bodyPr>
            <a:normAutofit/>
          </a:bodyPr>
          <a:lstStyle/>
          <a:p>
            <a:r>
              <a:rPr lang="en-US" sz="2400" dirty="0"/>
              <a:t># Plot the histogram for the dependent variable to check the distribution of MEDV</a:t>
            </a:r>
            <a:br>
              <a:rPr lang="en-US" sz="2400" dirty="0"/>
            </a:br>
            <a:r>
              <a:rPr lang="en-US" sz="2400" dirty="0"/>
              <a:t>&gt; </a:t>
            </a:r>
            <a:r>
              <a:rPr lang="en-US" sz="2400" dirty="0" err="1">
                <a:solidFill>
                  <a:schemeClr val="tx1"/>
                </a:solidFill>
              </a:rPr>
              <a:t>hist</a:t>
            </a:r>
            <a:r>
              <a:rPr lang="en-US" sz="2400" dirty="0">
                <a:solidFill>
                  <a:schemeClr val="tx1"/>
                </a:solidFill>
              </a:rPr>
              <a:t>(</a:t>
            </a:r>
            <a:r>
              <a:rPr lang="en-US" sz="2400" dirty="0" err="1">
                <a:solidFill>
                  <a:schemeClr val="tx1"/>
                </a:solidFill>
              </a:rPr>
              <a:t>hp$MEDV</a:t>
            </a:r>
            <a:r>
              <a:rPr lang="en-US" sz="2400" dirty="0">
                <a:solidFill>
                  <a:schemeClr val="tx1"/>
                </a:solidFill>
              </a:rPr>
              <a:t>)</a:t>
            </a:r>
            <a:endParaRPr lang="en-IN" sz="2400" dirty="0">
              <a:solidFill>
                <a:schemeClr val="tx1"/>
              </a:solidFill>
            </a:endParaRPr>
          </a:p>
        </p:txBody>
      </p:sp>
      <p:sp>
        <p:nvSpPr>
          <p:cNvPr id="6" name="TextBox 5">
            <a:extLst>
              <a:ext uri="{FF2B5EF4-FFF2-40B4-BE49-F238E27FC236}">
                <a16:creationId xmlns:a16="http://schemas.microsoft.com/office/drawing/2014/main" id="{32625C53-9D73-47EF-9C0F-C599086FAE8D}"/>
              </a:ext>
            </a:extLst>
          </p:cNvPr>
          <p:cNvSpPr txBox="1"/>
          <p:nvPr/>
        </p:nvSpPr>
        <p:spPr>
          <a:xfrm>
            <a:off x="2822330" y="5117122"/>
            <a:ext cx="5794131" cy="369332"/>
          </a:xfrm>
          <a:prstGeom prst="rect">
            <a:avLst/>
          </a:prstGeom>
          <a:noFill/>
        </p:spPr>
        <p:txBody>
          <a:bodyPr wrap="square" rtlCol="0">
            <a:spAutoFit/>
          </a:bodyPr>
          <a:lstStyle/>
          <a:p>
            <a:r>
              <a:rPr lang="en-IN" dirty="0"/>
              <a:t>The plot of MEDV is approx. normally distributed.</a:t>
            </a:r>
          </a:p>
        </p:txBody>
      </p:sp>
      <p:pic>
        <p:nvPicPr>
          <p:cNvPr id="10" name="Content Placeholder 9">
            <a:extLst>
              <a:ext uri="{FF2B5EF4-FFF2-40B4-BE49-F238E27FC236}">
                <a16:creationId xmlns:a16="http://schemas.microsoft.com/office/drawing/2014/main" id="{1835AED6-7E69-4DB7-A4A6-E38CBA490474}"/>
              </a:ext>
            </a:extLst>
          </p:cNvPr>
          <p:cNvPicPr>
            <a:picLocks noGrp="1" noChangeAspect="1"/>
          </p:cNvPicPr>
          <p:nvPr>
            <p:ph idx="1"/>
          </p:nvPr>
        </p:nvPicPr>
        <p:blipFill>
          <a:blip r:embed="rId2"/>
          <a:stretch>
            <a:fillRect/>
          </a:stretch>
        </p:blipFill>
        <p:spPr>
          <a:xfrm>
            <a:off x="2688249" y="2056515"/>
            <a:ext cx="5435843" cy="2744970"/>
          </a:xfrm>
        </p:spPr>
      </p:pic>
    </p:spTree>
    <p:extLst>
      <p:ext uri="{BB962C8B-B14F-4D97-AF65-F5344CB8AC3E}">
        <p14:creationId xmlns:p14="http://schemas.microsoft.com/office/powerpoint/2010/main" val="444971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785</TotalTime>
  <Words>421</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Helvetica Neue</vt:lpstr>
      <vt:lpstr>Trebuchet MS</vt:lpstr>
      <vt:lpstr>Wingdings 3</vt:lpstr>
      <vt:lpstr>Facet</vt:lpstr>
      <vt:lpstr>CAPSTONE PROJECT DOMAIN - REAL ESTATE </vt:lpstr>
      <vt:lpstr>PROBLEM STATEMENT</vt:lpstr>
      <vt:lpstr>VARIABLE DISCRIPTION</vt:lpstr>
      <vt:lpstr>Dependent variable is MEDV (median value of owner-occupied homes in $1000.)  Independent variables is CRIM, ZN, INDUS, CHAS, NOX, RM, AGE, DIS, RAD, TAX, PTRATIO, B, LSTAT   Multiple Linear Regression is used to find the fit a regression model that best explains the variation in MEDV.   And factor that are influence the value of housing. </vt:lpstr>
      <vt:lpstr># Summarize the data to check the missing value and mean and median &gt; summary(hp)</vt:lpstr>
      <vt:lpstr>To treat the missing values, replace all the missing values CRIM, ZN, INDUS, CHAS, AGE, LSTAT with mean of respective variables. &gt; summary(hp)</vt:lpstr>
      <vt:lpstr># Check the correlation between the dependent variable i.e. MEDV and the independent variables &gt; cor(hp, hp$MEDV)</vt:lpstr>
      <vt:lpstr>To examine the data to understand how it is distributed  &gt; plot(hp)</vt:lpstr>
      <vt:lpstr># Plot the histogram for the dependent variable to check the distribution of MEDV &gt; hist(hp$MEDV)</vt:lpstr>
      <vt:lpstr>Model Building before removing outliers &gt; model = lm(MEDV ~ CRIM + ZN + CHAS + NOX + RM + DIS + PTRATIO + B + LSTAT, data = hp)</vt:lpstr>
      <vt:lpstr>Check for outliers using outlierTest() function &gt; outlierTest(model)  </vt:lpstr>
      <vt:lpstr>Rebuilding the model &gt; model2 = lm(MEDV ~ CRIM + ZN + CHAS + NOX + RM + DIS +      PTRATIO + B + LSTAT, data = hp) &gt; summary(model2) </vt:lpstr>
      <vt:lpstr>Compute the variation inflation factor(vif) to check multicollinearity   &gt; library(car) &gt; vif(model)</vt:lpstr>
      <vt:lpstr>Residual Diagnostics Histogram of Residuals                   Normal Q-Q plot &gt; hist(residuals(model2))                        &gt; qqnorm(residuals(model2))</vt:lpstr>
      <vt:lpstr>Checking for constant variance using Residuals vs Fitted plot &gt; plot(model2)</vt:lpstr>
      <vt:lpstr>Conclusion Factors behind the value of housing is    MEDV = 21.30 – 0.078*CRIM + 0.027*ZN + 2.63*CHAS – 18.62*NOX     5.47*RM – 1.12*DIS – 0.96*PTRATIO + 0.008*B – 0.34*LSTAT  From the model, it can be interpreted that the average number of rooms is positively correlated with house price. There is also a positive correlation with Charles River. It is reasonable that more people would want to live closer to the river for the great view on offer and that this should raise the house prices.   Similarly, there is negative correlations with crime rate, pupil-teacher ratios, Boston employment center and lower status of population are also to be expected. People would prefer to live in areas that have less crime and low pupil-teacher ratio where there is low population. People also prefer to live where there is less level of nitrogen oxide and  want to live close to their employment place.  An increased demand for houses in such areas would drive house prices up based on those factors.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HOUSING  DATA</dc:title>
  <dc:creator>ONGC</dc:creator>
  <cp:lastModifiedBy>ONGC</cp:lastModifiedBy>
  <cp:revision>44</cp:revision>
  <dcterms:created xsi:type="dcterms:W3CDTF">2018-04-12T16:26:17Z</dcterms:created>
  <dcterms:modified xsi:type="dcterms:W3CDTF">2018-04-15T15:26:36Z</dcterms:modified>
</cp:coreProperties>
</file>