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 name="Shape 24"/>
        <p:cNvGrpSpPr/>
        <p:nvPr/>
      </p:nvGrpSpPr>
      <p:grpSpPr>
        <a:xfrm>
          <a:off x="0" y="0"/>
          <a:ext cx="0" cy="0"/>
          <a:chOff x="0" y="0"/>
          <a:chExt cx="0" cy="0"/>
        </a:xfrm>
      </p:grpSpPr>
      <p:grpSp>
        <p:nvGrpSpPr>
          <p:cNvPr id="25" name="Shape 25"/>
          <p:cNvGrpSpPr/>
          <p:nvPr/>
        </p:nvGrpSpPr>
        <p:grpSpPr>
          <a:xfrm flipH="1" rot="10800000">
            <a:off x="0" y="-941"/>
            <a:ext cx="9162288" cy="4115157"/>
            <a:chOff x="-7937" y="4255637"/>
            <a:chExt cx="9144000" cy="2606675"/>
          </a:xfrm>
        </p:grpSpPr>
        <p:sp>
          <p:nvSpPr>
            <p:cNvPr id="26" name="Shape 26"/>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7" name="Shape 27"/>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8" name="Shape 28"/>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3" name="Shape 33"/>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4" name="Shape 34"/>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5" name="Shape 35"/>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6" name="Shape 36"/>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7" name="Shape 37"/>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8" name="Shape 38"/>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3" name="Shape 43"/>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4" name="Shape 44"/>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5" name="Shape 45"/>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6" name="Shape 46"/>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7" name="Shape 47"/>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0" name="Shape 50"/>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1" name="Shape 51"/>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2" name="Shape 52"/>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3" name="Shape 53"/>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4" name="Shape 54"/>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5" name="Shape 55"/>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56" name="Shape 56"/>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57" name="Shape 57"/>
          <p:cNvSpPr txBox="1"/>
          <p:nvPr>
            <p:ph type="ctrTitle"/>
          </p:nvPr>
        </p:nvSpPr>
        <p:spPr>
          <a:xfrm>
            <a:off x="685800" y="2319514"/>
            <a:ext cx="7772400" cy="1650900"/>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58" name="Shape 58"/>
          <p:cNvSpPr txBox="1"/>
          <p:nvPr>
            <p:ph idx="1" type="subTitle"/>
          </p:nvPr>
        </p:nvSpPr>
        <p:spPr>
          <a:xfrm>
            <a:off x="685800" y="4114800"/>
            <a:ext cx="7772400" cy="881999"/>
          </a:xfrm>
          <a:prstGeom prst="rect">
            <a:avLst/>
          </a:prstGeom>
        </p:spPr>
        <p:txBody>
          <a:bodyPr anchorCtr="0" anchor="t" bIns="91425" lIns="91425" rIns="91425" tIns="91425"/>
          <a:lstStyle>
            <a:lvl1pPr algn="ctr">
              <a:spcBef>
                <a:spcPts val="0"/>
              </a:spcBef>
              <a:buSzPct val="100000"/>
              <a:buNone/>
              <a:defRPr i="1" sz="2400"/>
            </a:lvl1pPr>
            <a:lvl2pPr algn="ctr">
              <a:spcBef>
                <a:spcPts val="0"/>
              </a:spcBef>
              <a:buNone/>
              <a:defRPr i="1"/>
            </a:lvl2pPr>
            <a:lvl3pPr algn="ctr">
              <a:spcBef>
                <a:spcPts val="0"/>
              </a:spcBef>
              <a:buNone/>
              <a:defRPr i="1"/>
            </a:lvl3pPr>
            <a:lvl4pPr algn="ctr">
              <a:spcBef>
                <a:spcPts val="0"/>
              </a:spcBef>
              <a:buSzPct val="100000"/>
              <a:buNone/>
              <a:defRPr i="1" sz="2400"/>
            </a:lvl4pPr>
            <a:lvl5pPr algn="ctr">
              <a:spcBef>
                <a:spcPts val="0"/>
              </a:spcBef>
              <a:buSzPct val="100000"/>
              <a:buNone/>
              <a:defRPr i="1" sz="2400"/>
            </a:lvl5pPr>
            <a:lvl6pPr algn="ctr">
              <a:spcBef>
                <a:spcPts val="0"/>
              </a:spcBef>
              <a:buSzPct val="100000"/>
              <a:buNone/>
              <a:defRPr i="1" sz="2400"/>
            </a:lvl6pPr>
            <a:lvl7pPr algn="ctr">
              <a:spcBef>
                <a:spcPts val="0"/>
              </a:spcBef>
              <a:buSzPct val="100000"/>
              <a:buNone/>
              <a:defRPr i="1" sz="2400"/>
            </a:lvl7pPr>
            <a:lvl8pPr algn="ctr">
              <a:spcBef>
                <a:spcPts val="0"/>
              </a:spcBef>
              <a:buSzPct val="100000"/>
              <a:buNone/>
              <a:defRPr i="1" sz="2400"/>
            </a:lvl8pPr>
            <a:lvl9pPr algn="ctr">
              <a:spcBef>
                <a:spcPts val="0"/>
              </a:spcBef>
              <a:buSzPct val="100000"/>
              <a:buNone/>
              <a:defRPr i="1"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9" name="Shape 59"/>
        <p:cNvGrpSpPr/>
        <p:nvPr/>
      </p:nvGrpSpPr>
      <p:grpSpPr>
        <a:xfrm>
          <a:off x="0" y="0"/>
          <a:ext cx="0" cy="0"/>
          <a:chOff x="0" y="0"/>
          <a:chExt cx="0" cy="0"/>
        </a:xfrm>
      </p:grpSpPr>
      <p:sp>
        <p:nvSpPr>
          <p:cNvPr id="60" name="Shape 60"/>
          <p:cNvSpPr txBox="1"/>
          <p:nvPr>
            <p:ph type="title"/>
          </p:nvPr>
        </p:nvSpPr>
        <p:spPr>
          <a:xfrm>
            <a:off x="457200" y="207504"/>
            <a:ext cx="8229600" cy="13929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1" name="Shape 61"/>
          <p:cNvSpPr txBox="1"/>
          <p:nvPr>
            <p:ph idx="1" type="body"/>
          </p:nvPr>
        </p:nvSpPr>
        <p:spPr>
          <a:xfrm>
            <a:off x="457200" y="1730374"/>
            <a:ext cx="8229600" cy="483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2" name="Shape 62"/>
        <p:cNvGrpSpPr/>
        <p:nvPr/>
      </p:nvGrpSpPr>
      <p:grpSpPr>
        <a:xfrm>
          <a:off x="0" y="0"/>
          <a:ext cx="0" cy="0"/>
          <a:chOff x="0" y="0"/>
          <a:chExt cx="0" cy="0"/>
        </a:xfrm>
      </p:grpSpPr>
      <p:sp>
        <p:nvSpPr>
          <p:cNvPr id="63" name="Shape 63"/>
          <p:cNvSpPr txBox="1"/>
          <p:nvPr>
            <p:ph type="title"/>
          </p:nvPr>
        </p:nvSpPr>
        <p:spPr>
          <a:xfrm>
            <a:off x="457200" y="207504"/>
            <a:ext cx="8229600" cy="13929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 type="body"/>
          </p:nvPr>
        </p:nvSpPr>
        <p:spPr>
          <a:xfrm>
            <a:off x="457200" y="1730374"/>
            <a:ext cx="4041600" cy="483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5" name="Shape 65"/>
          <p:cNvSpPr txBox="1"/>
          <p:nvPr>
            <p:ph idx="2" type="body"/>
          </p:nvPr>
        </p:nvSpPr>
        <p:spPr>
          <a:xfrm>
            <a:off x="4645148" y="1730374"/>
            <a:ext cx="4041600" cy="483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457200" y="207504"/>
            <a:ext cx="8229600" cy="13929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8" name="Shape 68"/>
        <p:cNvGrpSpPr/>
        <p:nvPr/>
      </p:nvGrpSpPr>
      <p:grpSpPr>
        <a:xfrm>
          <a:off x="0" y="0"/>
          <a:ext cx="0" cy="0"/>
          <a:chOff x="0" y="0"/>
          <a:chExt cx="0" cy="0"/>
        </a:xfrm>
      </p:grpSpPr>
      <p:grpSp>
        <p:nvGrpSpPr>
          <p:cNvPr id="69" name="Shape 69"/>
          <p:cNvGrpSpPr/>
          <p:nvPr/>
        </p:nvGrpSpPr>
        <p:grpSpPr>
          <a:xfrm>
            <a:off x="0" y="5442546"/>
            <a:ext cx="9162288" cy="1430803"/>
            <a:chOff x="-7937" y="4255637"/>
            <a:chExt cx="9144000" cy="2606675"/>
          </a:xfrm>
        </p:grpSpPr>
        <p:sp>
          <p:nvSpPr>
            <p:cNvPr id="70" name="Shape 70"/>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1" name="Shape 71"/>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2" name="Shape 72"/>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3" name="Shape 73"/>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4" name="Shape 74"/>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5" name="Shape 75"/>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6" name="Shape 76"/>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7" name="Shape 77"/>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8" name="Shape 78"/>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79" name="Shape 79"/>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0" name="Shape 80"/>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1" name="Shape 81"/>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2" name="Shape 82"/>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3" name="Shape 83"/>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4" name="Shape 84"/>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5" name="Shape 85"/>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6" name="Shape 86"/>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7" name="Shape 87"/>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8" name="Shape 88"/>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89" name="Shape 89"/>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0" name="Shape 90"/>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1" name="Shape 91"/>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2" name="Shape 92"/>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3" name="Shape 93"/>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4" name="Shape 94"/>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5" name="Shape 95"/>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6" name="Shape 96"/>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7" name="Shape 97"/>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8" name="Shape 98"/>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99" name="Shape 99"/>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sp>
          <p:nvSpPr>
            <p:cNvPr id="100" name="Shape 100"/>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a:spcBef>
                  <a:spcPts val="0"/>
                </a:spcBef>
                <a:buNone/>
              </a:pPr>
              <a:r>
                <a:t/>
              </a:r>
              <a:endParaRPr/>
            </a:p>
          </p:txBody>
        </p:sp>
      </p:grpSp>
      <p:sp>
        <p:nvSpPr>
          <p:cNvPr id="101" name="Shape 101"/>
          <p:cNvSpPr txBox="1"/>
          <p:nvPr>
            <p:ph idx="1" type="body"/>
          </p:nvPr>
        </p:nvSpPr>
        <p:spPr>
          <a:xfrm>
            <a:off x="457200" y="5662087"/>
            <a:ext cx="8229600" cy="905699"/>
          </a:xfrm>
          <a:prstGeom prst="rect">
            <a:avLst/>
          </a:prstGeom>
        </p:spPr>
        <p:txBody>
          <a:bodyPr anchorCtr="0" anchor="t" bIns="91425" lIns="91425" rIns="91425" tIns="91425"/>
          <a:lstStyle>
            <a:lvl1pPr algn="ctr">
              <a:spcBef>
                <a:spcPts val="0"/>
              </a:spcBef>
              <a:buClr>
                <a:schemeClr val="lt2"/>
              </a:buClr>
              <a:buSzPct val="100000"/>
              <a:buNone/>
              <a:defRPr i="1" sz="24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2" name="Shape 10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4" name="Shape 4"/>
        <p:cNvGrpSpPr/>
        <p:nvPr/>
      </p:nvGrpSpPr>
      <p:grpSpPr>
        <a:xfrm>
          <a:off x="0" y="0"/>
          <a:ext cx="0" cy="0"/>
          <a:chOff x="0" y="0"/>
          <a:chExt cx="0" cy="0"/>
        </a:xfrm>
      </p:grpSpPr>
      <p:grpSp>
        <p:nvGrpSpPr>
          <p:cNvPr id="5" name="Shape 5"/>
          <p:cNvGrpSpPr/>
          <p:nvPr/>
        </p:nvGrpSpPr>
        <p:grpSpPr>
          <a:xfrm>
            <a:off x="0" y="0"/>
            <a:ext cx="9159875" cy="6864683"/>
            <a:chOff x="0" y="0"/>
            <a:chExt cx="5770" cy="4324"/>
          </a:xfrm>
        </p:grpSpPr>
        <p:sp>
          <p:nvSpPr>
            <p:cNvPr id="6" name="Shape 6"/>
            <p:cNvSpPr/>
            <p:nvPr/>
          </p:nvSpPr>
          <p:spPr>
            <a:xfrm>
              <a:off x="69" y="91"/>
              <a:ext cx="5700" cy="4199"/>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7" name="Shape 7"/>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a:spcBef>
                  <a:spcPts val="0"/>
                </a:spcBef>
                <a:buNone/>
              </a:pPr>
              <a:r>
                <a:t/>
              </a:r>
              <a:endParaRPr/>
            </a:p>
          </p:txBody>
        </p:sp>
      </p:grpSp>
      <p:grpSp>
        <p:nvGrpSpPr>
          <p:cNvPr id="8" name="Shape 8"/>
          <p:cNvGrpSpPr/>
          <p:nvPr/>
        </p:nvGrpSpPr>
        <p:grpSpPr>
          <a:xfrm>
            <a:off x="3175" y="609600"/>
            <a:ext cx="8302625" cy="3787775"/>
            <a:chOff x="3175" y="609600"/>
            <a:chExt cx="8302625" cy="3787775"/>
          </a:xfrm>
        </p:grpSpPr>
        <p:sp>
          <p:nvSpPr>
            <p:cNvPr id="9" name="Shape 9"/>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2" name="Shape 12"/>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5" name="Shape 15"/>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6" name="Shape 16"/>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7" name="Shape 17"/>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8" name="Shape 18"/>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19" name="Shape 19"/>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a:spcBef>
                  <a:spcPts val="0"/>
                </a:spcBef>
                <a:buNone/>
              </a:pPr>
              <a:r>
                <a:t/>
              </a:r>
              <a:endParaRPr/>
            </a:p>
          </p:txBody>
        </p:sp>
      </p:grpSp>
      <p:sp>
        <p:nvSpPr>
          <p:cNvPr id="22" name="Shape 22"/>
          <p:cNvSpPr txBox="1"/>
          <p:nvPr>
            <p:ph type="title"/>
          </p:nvPr>
        </p:nvSpPr>
        <p:spPr>
          <a:xfrm>
            <a:off x="457200" y="207504"/>
            <a:ext cx="8229600" cy="1392900"/>
          </a:xfrm>
          <a:prstGeom prst="rect">
            <a:avLst/>
          </a:prstGeom>
          <a:noFill/>
          <a:ln>
            <a:noFill/>
          </a:ln>
        </p:spPr>
        <p:txBody>
          <a:bodyPr anchorCtr="0" anchor="b" bIns="91425" lIns="91425" rIns="91425" tIns="91425"/>
          <a:lstStyle>
            <a:lvl1pPr>
              <a:spcBef>
                <a:spcPts val="0"/>
              </a:spcBef>
              <a:buClr>
                <a:schemeClr val="dk2"/>
              </a:buClr>
              <a:buSzPct val="100000"/>
              <a:buFont typeface="Georgia"/>
              <a:buNone/>
              <a:defRPr sz="4800">
                <a:solidFill>
                  <a:schemeClr val="dk2"/>
                </a:solidFill>
                <a:latin typeface="Georgia"/>
                <a:ea typeface="Georgia"/>
                <a:cs typeface="Georgia"/>
                <a:sym typeface="Georgia"/>
              </a:defRPr>
            </a:lvl1pPr>
            <a:lvl2pPr>
              <a:spcBef>
                <a:spcPts val="0"/>
              </a:spcBef>
              <a:buClr>
                <a:schemeClr val="dk2"/>
              </a:buClr>
              <a:buSzPct val="100000"/>
              <a:buFont typeface="Georgia"/>
              <a:buNone/>
              <a:defRPr sz="4800">
                <a:solidFill>
                  <a:schemeClr val="dk2"/>
                </a:solidFill>
                <a:latin typeface="Georgia"/>
                <a:ea typeface="Georgia"/>
                <a:cs typeface="Georgia"/>
                <a:sym typeface="Georgia"/>
              </a:defRPr>
            </a:lvl2pPr>
            <a:lvl3pPr>
              <a:spcBef>
                <a:spcPts val="0"/>
              </a:spcBef>
              <a:buClr>
                <a:schemeClr val="dk2"/>
              </a:buClr>
              <a:buSzPct val="100000"/>
              <a:buFont typeface="Georgia"/>
              <a:buNone/>
              <a:defRPr sz="4800">
                <a:solidFill>
                  <a:schemeClr val="dk2"/>
                </a:solidFill>
                <a:latin typeface="Georgia"/>
                <a:ea typeface="Georgia"/>
                <a:cs typeface="Georgia"/>
                <a:sym typeface="Georgia"/>
              </a:defRPr>
            </a:lvl3pPr>
            <a:lvl4pPr>
              <a:spcBef>
                <a:spcPts val="0"/>
              </a:spcBef>
              <a:buClr>
                <a:schemeClr val="dk2"/>
              </a:buClr>
              <a:buSzPct val="100000"/>
              <a:buFont typeface="Georgia"/>
              <a:buNone/>
              <a:defRPr sz="4800">
                <a:solidFill>
                  <a:schemeClr val="dk2"/>
                </a:solidFill>
                <a:latin typeface="Georgia"/>
                <a:ea typeface="Georgia"/>
                <a:cs typeface="Georgia"/>
                <a:sym typeface="Georgia"/>
              </a:defRPr>
            </a:lvl4pPr>
            <a:lvl5pPr>
              <a:spcBef>
                <a:spcPts val="0"/>
              </a:spcBef>
              <a:buClr>
                <a:schemeClr val="dk2"/>
              </a:buClr>
              <a:buSzPct val="100000"/>
              <a:buFont typeface="Georgia"/>
              <a:buNone/>
              <a:defRPr sz="4800">
                <a:solidFill>
                  <a:schemeClr val="dk2"/>
                </a:solidFill>
                <a:latin typeface="Georgia"/>
                <a:ea typeface="Georgia"/>
                <a:cs typeface="Georgia"/>
                <a:sym typeface="Georgia"/>
              </a:defRPr>
            </a:lvl5pPr>
            <a:lvl6pPr>
              <a:spcBef>
                <a:spcPts val="0"/>
              </a:spcBef>
              <a:buClr>
                <a:schemeClr val="dk2"/>
              </a:buClr>
              <a:buSzPct val="100000"/>
              <a:buFont typeface="Georgia"/>
              <a:buNone/>
              <a:defRPr sz="4800">
                <a:solidFill>
                  <a:schemeClr val="dk2"/>
                </a:solidFill>
                <a:latin typeface="Georgia"/>
                <a:ea typeface="Georgia"/>
                <a:cs typeface="Georgia"/>
                <a:sym typeface="Georgia"/>
              </a:defRPr>
            </a:lvl6pPr>
            <a:lvl7pPr>
              <a:spcBef>
                <a:spcPts val="0"/>
              </a:spcBef>
              <a:buClr>
                <a:schemeClr val="dk2"/>
              </a:buClr>
              <a:buSzPct val="100000"/>
              <a:buFont typeface="Georgia"/>
              <a:buNone/>
              <a:defRPr sz="4800">
                <a:solidFill>
                  <a:schemeClr val="dk2"/>
                </a:solidFill>
                <a:latin typeface="Georgia"/>
                <a:ea typeface="Georgia"/>
                <a:cs typeface="Georgia"/>
                <a:sym typeface="Georgia"/>
              </a:defRPr>
            </a:lvl7pPr>
            <a:lvl8pPr>
              <a:spcBef>
                <a:spcPts val="0"/>
              </a:spcBef>
              <a:buClr>
                <a:schemeClr val="dk2"/>
              </a:buClr>
              <a:buSzPct val="100000"/>
              <a:buFont typeface="Georgia"/>
              <a:buNone/>
              <a:defRPr sz="4800">
                <a:solidFill>
                  <a:schemeClr val="dk2"/>
                </a:solidFill>
                <a:latin typeface="Georgia"/>
                <a:ea typeface="Georgia"/>
                <a:cs typeface="Georgia"/>
                <a:sym typeface="Georgia"/>
              </a:defRPr>
            </a:lvl8pPr>
            <a:lvl9pPr>
              <a:spcBef>
                <a:spcPts val="0"/>
              </a:spcBef>
              <a:buClr>
                <a:schemeClr val="dk2"/>
              </a:buClr>
              <a:buSzPct val="100000"/>
              <a:buFont typeface="Georgia"/>
              <a:buNone/>
              <a:defRPr sz="4800">
                <a:solidFill>
                  <a:schemeClr val="dk2"/>
                </a:solidFill>
                <a:latin typeface="Georgia"/>
                <a:ea typeface="Georgia"/>
                <a:cs typeface="Georgia"/>
                <a:sym typeface="Georgia"/>
              </a:defRPr>
            </a:lvl9pPr>
          </a:lstStyle>
          <a:p/>
        </p:txBody>
      </p:sp>
      <p:sp>
        <p:nvSpPr>
          <p:cNvPr id="23" name="Shape 23"/>
          <p:cNvSpPr txBox="1"/>
          <p:nvPr>
            <p:ph idx="1" type="body"/>
          </p:nvPr>
        </p:nvSpPr>
        <p:spPr>
          <a:xfrm>
            <a:off x="457200" y="1730374"/>
            <a:ext cx="8229600" cy="4837200"/>
          </a:xfrm>
          <a:prstGeom prst="rect">
            <a:avLst/>
          </a:prstGeom>
          <a:noFill/>
          <a:ln>
            <a:noFill/>
          </a:ln>
        </p:spPr>
        <p:txBody>
          <a:bodyPr anchorCtr="0" anchor="t" bIns="91425" lIns="91425" rIns="91425" tIns="91425"/>
          <a:lstStyle>
            <a:lvl1pPr>
              <a:spcBef>
                <a:spcPts val="600"/>
              </a:spcBef>
              <a:buClr>
                <a:schemeClr val="dk2"/>
              </a:buClr>
              <a:buSzPct val="100000"/>
              <a:buFont typeface="Georgia"/>
              <a:defRPr sz="3000">
                <a:solidFill>
                  <a:schemeClr val="dk2"/>
                </a:solidFill>
                <a:latin typeface="Georgia"/>
                <a:ea typeface="Georgia"/>
                <a:cs typeface="Georgia"/>
                <a:sym typeface="Georgia"/>
              </a:defRPr>
            </a:lvl1pPr>
            <a:lvl2pPr>
              <a:spcBef>
                <a:spcPts val="480"/>
              </a:spcBef>
              <a:buClr>
                <a:schemeClr val="dk2"/>
              </a:buClr>
              <a:buSzPct val="100000"/>
              <a:buFont typeface="Georgia"/>
              <a:defRPr sz="2400">
                <a:solidFill>
                  <a:schemeClr val="dk2"/>
                </a:solidFill>
                <a:latin typeface="Georgia"/>
                <a:ea typeface="Georgia"/>
                <a:cs typeface="Georgia"/>
                <a:sym typeface="Georgia"/>
              </a:defRPr>
            </a:lvl2pPr>
            <a:lvl3pPr>
              <a:spcBef>
                <a:spcPts val="480"/>
              </a:spcBef>
              <a:buClr>
                <a:schemeClr val="dk2"/>
              </a:buClr>
              <a:buSzPct val="100000"/>
              <a:buFont typeface="Georgia"/>
              <a:defRPr sz="2400">
                <a:solidFill>
                  <a:schemeClr val="dk2"/>
                </a:solidFill>
                <a:latin typeface="Georgia"/>
                <a:ea typeface="Georgia"/>
                <a:cs typeface="Georgia"/>
                <a:sym typeface="Georgia"/>
              </a:defRPr>
            </a:lvl3pPr>
            <a:lvl4pPr>
              <a:spcBef>
                <a:spcPts val="360"/>
              </a:spcBef>
              <a:buClr>
                <a:schemeClr val="dk2"/>
              </a:buClr>
              <a:buSzPct val="100000"/>
              <a:buFont typeface="Georgia"/>
              <a:defRPr sz="1800">
                <a:solidFill>
                  <a:schemeClr val="dk2"/>
                </a:solidFill>
                <a:latin typeface="Georgia"/>
                <a:ea typeface="Georgia"/>
                <a:cs typeface="Georgia"/>
                <a:sym typeface="Georgia"/>
              </a:defRPr>
            </a:lvl4pPr>
            <a:lvl5pPr>
              <a:spcBef>
                <a:spcPts val="360"/>
              </a:spcBef>
              <a:buClr>
                <a:schemeClr val="dk2"/>
              </a:buClr>
              <a:buSzPct val="100000"/>
              <a:buFont typeface="Georgia"/>
              <a:defRPr sz="1800">
                <a:solidFill>
                  <a:schemeClr val="dk2"/>
                </a:solidFill>
                <a:latin typeface="Georgia"/>
                <a:ea typeface="Georgia"/>
                <a:cs typeface="Georgia"/>
                <a:sym typeface="Georgia"/>
              </a:defRPr>
            </a:lvl5pPr>
            <a:lvl6pPr>
              <a:spcBef>
                <a:spcPts val="360"/>
              </a:spcBef>
              <a:buClr>
                <a:schemeClr val="dk2"/>
              </a:buClr>
              <a:buSzPct val="100000"/>
              <a:buFont typeface="Georgia"/>
              <a:defRPr sz="1800">
                <a:solidFill>
                  <a:schemeClr val="dk2"/>
                </a:solidFill>
                <a:latin typeface="Georgia"/>
                <a:ea typeface="Georgia"/>
                <a:cs typeface="Georgia"/>
                <a:sym typeface="Georgia"/>
              </a:defRPr>
            </a:lvl6pPr>
            <a:lvl7pPr>
              <a:spcBef>
                <a:spcPts val="360"/>
              </a:spcBef>
              <a:buClr>
                <a:schemeClr val="dk2"/>
              </a:buClr>
              <a:buSzPct val="100000"/>
              <a:buFont typeface="Georgia"/>
              <a:defRPr sz="1800">
                <a:solidFill>
                  <a:schemeClr val="dk2"/>
                </a:solidFill>
                <a:latin typeface="Georgia"/>
                <a:ea typeface="Georgia"/>
                <a:cs typeface="Georgia"/>
                <a:sym typeface="Georgia"/>
              </a:defRPr>
            </a:lvl7pPr>
            <a:lvl8pPr>
              <a:spcBef>
                <a:spcPts val="360"/>
              </a:spcBef>
              <a:buClr>
                <a:schemeClr val="dk2"/>
              </a:buClr>
              <a:buSzPct val="100000"/>
              <a:buFont typeface="Georgia"/>
              <a:defRPr sz="1800">
                <a:solidFill>
                  <a:schemeClr val="dk2"/>
                </a:solidFill>
                <a:latin typeface="Georgia"/>
                <a:ea typeface="Georgia"/>
                <a:cs typeface="Georgia"/>
                <a:sym typeface="Georgia"/>
              </a:defRPr>
            </a:lvl8pPr>
            <a:lvl9pPr>
              <a:spcBef>
                <a:spcPts val="360"/>
              </a:spcBef>
              <a:buClr>
                <a:schemeClr val="dk2"/>
              </a:buClr>
              <a:buSzPct val="100000"/>
              <a:buFont typeface="Georgia"/>
              <a:defRPr sz="1800">
                <a:solidFill>
                  <a:schemeClr val="dk2"/>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www.openstack.org" TargetMode="External"/><Relationship Id="rId4" Type="http://schemas.openxmlformats.org/officeDocument/2006/relationships/hyperlink" Target="www.devstack.org" TargetMode="External"/><Relationship Id="rId5" Type="http://schemas.openxmlformats.org/officeDocument/2006/relationships/hyperlink" Target="http://www.chinacloud.cn/upload/2012-12/12122409238948.pdf" TargetMode="External"/><Relationship Id="rId6" Type="http://schemas.openxmlformats.org/officeDocument/2006/relationships/hyperlink" Target="http://arxiv.org/abs/1207.0894" TargetMode="External"/><Relationship Id="rId7" Type="http://schemas.openxmlformats.org/officeDocument/2006/relationships/hyperlink" Target="https://www.google.co.in/patents/EP2653968A2?cl=en&amp;dq=hadoop+mapreduce&amp;hl=en&amp;sa=X&amp;ei=o2WGUpygFIToiAfHi4CIAw&amp;ved=0CFMQ6AEwA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614375" y="1786114"/>
            <a:ext cx="7772400" cy="1650900"/>
          </a:xfrm>
          <a:prstGeom prst="rect">
            <a:avLst/>
          </a:prstGeom>
        </p:spPr>
        <p:txBody>
          <a:bodyPr anchorCtr="0" anchor="b" bIns="91425" lIns="91425" rIns="91425" tIns="91425">
            <a:noAutofit/>
          </a:bodyPr>
          <a:lstStyle/>
          <a:p>
            <a:pPr>
              <a:spcBef>
                <a:spcPts val="0"/>
              </a:spcBef>
              <a:buNone/>
            </a:pPr>
            <a:r>
              <a:rPr lang="en"/>
              <a:t>EFFECTIVE MESSAGE PASSING ON HADOOP</a:t>
            </a:r>
          </a:p>
        </p:txBody>
      </p:sp>
      <p:sp>
        <p:nvSpPr>
          <p:cNvPr id="105" name="Shape 105"/>
          <p:cNvSpPr txBox="1"/>
          <p:nvPr>
            <p:ph idx="1" type="subTitle"/>
          </p:nvPr>
        </p:nvSpPr>
        <p:spPr>
          <a:xfrm>
            <a:off x="685800" y="4114800"/>
            <a:ext cx="7772400" cy="881999"/>
          </a:xfrm>
          <a:prstGeom prst="rect">
            <a:avLst/>
          </a:prstGeom>
        </p:spPr>
        <p:txBody>
          <a:bodyPr anchorCtr="0" anchor="t" bIns="91425" lIns="91425" rIns="91425" tIns="91425">
            <a:noAutofit/>
          </a:bodyPr>
          <a:lstStyle/>
          <a:p>
            <a:pPr lvl="0" rtl="0">
              <a:spcBef>
                <a:spcPts val="0"/>
              </a:spcBef>
              <a:buNone/>
            </a:pPr>
            <a:r>
              <a:rPr lang="en"/>
              <a:t>Special Topic By, </a:t>
            </a:r>
          </a:p>
          <a:p>
            <a:pPr lvl="0" rtl="0">
              <a:spcBef>
                <a:spcPts val="0"/>
              </a:spcBef>
              <a:buNone/>
            </a:pPr>
            <a:r>
              <a:rPr lang="en"/>
              <a:t>Surabhi R (1PI10IS109 )</a:t>
            </a:r>
          </a:p>
          <a:p>
            <a:pPr>
              <a:spcBef>
                <a:spcPts val="0"/>
              </a:spcBef>
              <a:buNone/>
            </a:pPr>
            <a:r>
              <a:rPr lang="en"/>
              <a:t>Shreya Chippagiri (1PI10IS134)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727925" y="177429"/>
            <a:ext cx="8229600" cy="1392900"/>
          </a:xfrm>
          <a:prstGeom prst="rect">
            <a:avLst/>
          </a:prstGeom>
        </p:spPr>
        <p:txBody>
          <a:bodyPr anchorCtr="0" anchor="b" bIns="91425" lIns="91425" rIns="91425" tIns="91425">
            <a:noAutofit/>
          </a:bodyPr>
          <a:lstStyle/>
          <a:p>
            <a:pPr algn="ctr">
              <a:spcBef>
                <a:spcPts val="0"/>
              </a:spcBef>
              <a:buNone/>
            </a:pPr>
            <a:r>
              <a:rPr lang="en"/>
              <a:t>Openstack-Cloud Software</a:t>
            </a:r>
          </a:p>
        </p:txBody>
      </p:sp>
      <p:sp>
        <p:nvSpPr>
          <p:cNvPr id="157" name="Shape 157"/>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228600" lvl="0" marL="457200" rtl="0">
              <a:spcBef>
                <a:spcPts val="0"/>
              </a:spcBef>
              <a:buClr>
                <a:schemeClr val="dk1"/>
              </a:buClr>
              <a:buSzPct val="100000"/>
              <a:buFont typeface="Georgia"/>
            </a:pPr>
            <a:r>
              <a:rPr lang="en" sz="2600">
                <a:solidFill>
                  <a:schemeClr val="dk1"/>
                </a:solidFill>
              </a:rPr>
              <a:t>OpenStack is an open source cloud computing project aimed at providing an Infrastructure-as-a-Service, first version released in October 2010.</a:t>
            </a:r>
            <a:br>
              <a:rPr lang="en" sz="2600">
                <a:solidFill>
                  <a:schemeClr val="dk1"/>
                </a:solidFill>
              </a:rPr>
            </a:br>
          </a:p>
          <a:p>
            <a:pPr indent="-228600" lvl="0" marL="457200" rtl="0">
              <a:spcBef>
                <a:spcPts val="0"/>
              </a:spcBef>
              <a:buClr>
                <a:schemeClr val="dk1"/>
              </a:buClr>
              <a:buSzPct val="100000"/>
              <a:buFont typeface="Georgia"/>
            </a:pPr>
            <a:r>
              <a:rPr lang="en" sz="2600">
                <a:solidFill>
                  <a:schemeClr val="dk1"/>
                </a:solidFill>
              </a:rPr>
              <a:t>Openstack has 9 components which are namely </a:t>
            </a:r>
            <a:r>
              <a:rPr i="1" lang="en" sz="2600">
                <a:solidFill>
                  <a:schemeClr val="dk1"/>
                </a:solidFill>
              </a:rPr>
              <a:t>Nova</a:t>
            </a:r>
            <a:r>
              <a:rPr lang="en" sz="2600">
                <a:solidFill>
                  <a:schemeClr val="dk1"/>
                </a:solidFill>
              </a:rPr>
              <a:t>, </a:t>
            </a:r>
            <a:r>
              <a:rPr i="1" lang="en" sz="2600">
                <a:solidFill>
                  <a:schemeClr val="dk1"/>
                </a:solidFill>
              </a:rPr>
              <a:t>Swift</a:t>
            </a:r>
            <a:r>
              <a:rPr lang="en" sz="2600">
                <a:solidFill>
                  <a:schemeClr val="dk1"/>
                </a:solidFill>
              </a:rPr>
              <a:t>, </a:t>
            </a:r>
            <a:r>
              <a:rPr i="1" lang="en" sz="2600">
                <a:solidFill>
                  <a:schemeClr val="dk1"/>
                </a:solidFill>
              </a:rPr>
              <a:t>Cinder</a:t>
            </a:r>
            <a:r>
              <a:rPr lang="en" sz="2600">
                <a:solidFill>
                  <a:schemeClr val="dk1"/>
                </a:solidFill>
              </a:rPr>
              <a:t>, </a:t>
            </a:r>
            <a:r>
              <a:rPr i="1" lang="en" sz="2600">
                <a:solidFill>
                  <a:schemeClr val="dk1"/>
                </a:solidFill>
              </a:rPr>
              <a:t>Neutron</a:t>
            </a:r>
            <a:r>
              <a:rPr lang="en" sz="2600">
                <a:solidFill>
                  <a:schemeClr val="dk1"/>
                </a:solidFill>
              </a:rPr>
              <a:t>, </a:t>
            </a:r>
            <a:r>
              <a:rPr i="1" lang="en" sz="2600">
                <a:solidFill>
                  <a:schemeClr val="dk1"/>
                </a:solidFill>
              </a:rPr>
              <a:t>Horizon</a:t>
            </a:r>
            <a:r>
              <a:rPr lang="en" sz="2600">
                <a:solidFill>
                  <a:schemeClr val="dk1"/>
                </a:solidFill>
              </a:rPr>
              <a:t>, </a:t>
            </a:r>
            <a:r>
              <a:rPr i="1" lang="en" sz="2600">
                <a:solidFill>
                  <a:schemeClr val="dk1"/>
                </a:solidFill>
              </a:rPr>
              <a:t>Keystone</a:t>
            </a:r>
            <a:r>
              <a:rPr lang="en" sz="2600">
                <a:solidFill>
                  <a:schemeClr val="dk1"/>
                </a:solidFill>
              </a:rPr>
              <a:t>, </a:t>
            </a:r>
            <a:r>
              <a:rPr i="1" lang="en" sz="2600">
                <a:solidFill>
                  <a:schemeClr val="dk1"/>
                </a:solidFill>
              </a:rPr>
              <a:t>RabbitMQ</a:t>
            </a:r>
            <a:r>
              <a:rPr lang="en" sz="2600">
                <a:solidFill>
                  <a:schemeClr val="dk1"/>
                </a:solidFill>
              </a:rPr>
              <a:t>,</a:t>
            </a:r>
            <a:r>
              <a:rPr i="1" lang="en" sz="2600">
                <a:solidFill>
                  <a:schemeClr val="dk1"/>
                </a:solidFill>
              </a:rPr>
              <a:t>Glance</a:t>
            </a:r>
            <a:r>
              <a:rPr lang="en" sz="2600">
                <a:solidFill>
                  <a:schemeClr val="dk1"/>
                </a:solidFill>
              </a:rPr>
              <a:t>, </a:t>
            </a:r>
            <a:r>
              <a:rPr i="1" lang="en" sz="2600">
                <a:solidFill>
                  <a:schemeClr val="dk1"/>
                </a:solidFill>
              </a:rPr>
              <a:t>Ceilometer </a:t>
            </a:r>
            <a:r>
              <a:rPr lang="en" sz="2600">
                <a:solidFill>
                  <a:schemeClr val="dk1"/>
                </a:solidFill>
              </a:rPr>
              <a:t>and </a:t>
            </a:r>
            <a:r>
              <a:rPr i="1" lang="en" sz="2600">
                <a:solidFill>
                  <a:schemeClr val="dk1"/>
                </a:solidFill>
              </a:rPr>
              <a:t>Heat</a:t>
            </a:r>
            <a:r>
              <a:rPr lang="en" sz="2600">
                <a:solidFill>
                  <a:schemeClr val="dk1"/>
                </a:solidFill>
              </a:rPr>
              <a:t>.</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457200" y="0"/>
            <a:ext cx="8229600" cy="7524599"/>
          </a:xfrm>
          <a:prstGeom prst="rect">
            <a:avLst/>
          </a:prstGeom>
        </p:spPr>
        <p:txBody>
          <a:bodyPr anchorCtr="0" anchor="t" bIns="91425" lIns="91425" rIns="91425" tIns="91425">
            <a:noAutofit/>
          </a:bodyPr>
          <a:lstStyle/>
          <a:p>
            <a:pPr indent="-228600" lvl="0" marL="457200" rtl="0">
              <a:spcBef>
                <a:spcPts val="0"/>
              </a:spcBef>
              <a:buSzPct val="100000"/>
            </a:pPr>
            <a:r>
              <a:rPr lang="en" sz="2400">
                <a:solidFill>
                  <a:schemeClr val="dk1"/>
                </a:solidFill>
              </a:rPr>
              <a:t>This project primarily deals with Neutron which is the SDN(Openflow) component of the Openstack and RabbitMQ which is the messaging part.</a:t>
            </a:r>
          </a:p>
          <a:p>
            <a:pPr indent="-228600" lvl="0" marL="457200" rtl="0">
              <a:spcBef>
                <a:spcPts val="0"/>
              </a:spcBef>
              <a:buClr>
                <a:schemeClr val="dk1"/>
              </a:buClr>
              <a:buSzPct val="100000"/>
            </a:pPr>
            <a:r>
              <a:rPr b="1" lang="en" sz="2400">
                <a:solidFill>
                  <a:schemeClr val="dk1"/>
                </a:solidFill>
              </a:rPr>
              <a:t>Neutron</a:t>
            </a:r>
            <a:r>
              <a:rPr lang="en" sz="2400">
                <a:solidFill>
                  <a:schemeClr val="dk1"/>
                </a:solidFill>
              </a:rPr>
              <a:t> is an OpenStack project to provide "networking as a service" between interface devices (e.g., vNICs) managed by other Openstack services (e.g., nova). </a:t>
            </a:r>
          </a:p>
          <a:p>
            <a:pPr indent="-228600" lvl="0" marL="457200" rtl="0">
              <a:spcBef>
                <a:spcPts val="0"/>
              </a:spcBef>
              <a:buClr>
                <a:schemeClr val="dk1"/>
              </a:buClr>
              <a:buSzPct val="100000"/>
            </a:pPr>
            <a:r>
              <a:rPr lang="en" sz="2400">
                <a:solidFill>
                  <a:schemeClr val="dk1"/>
                </a:solidFill>
              </a:rPr>
              <a:t>The </a:t>
            </a:r>
            <a:r>
              <a:rPr b="1" lang="en" sz="2400">
                <a:solidFill>
                  <a:schemeClr val="dk1"/>
                </a:solidFill>
              </a:rPr>
              <a:t>Open vSwitch plug-in </a:t>
            </a:r>
            <a:r>
              <a:rPr lang="en" sz="2400">
                <a:solidFill>
                  <a:schemeClr val="dk1"/>
                </a:solidFill>
              </a:rPr>
              <a:t>is one of the most popular core plug-ins. Open vSwitch configurations consists of bridges and ports. </a:t>
            </a:r>
          </a:p>
          <a:p>
            <a:pPr indent="-228600" lvl="0" marL="457200" rtl="0">
              <a:spcBef>
                <a:spcPts val="0"/>
              </a:spcBef>
              <a:buSzPct val="100000"/>
            </a:pPr>
            <a:r>
              <a:rPr b="1" lang="en" sz="2400">
                <a:solidFill>
                  <a:srgbClr val="000000"/>
                </a:solidFill>
              </a:rPr>
              <a:t>RabbitMQ</a:t>
            </a:r>
            <a:r>
              <a:rPr lang="en" sz="2400"/>
              <a:t>- </a:t>
            </a:r>
            <a:r>
              <a:rPr lang="en" sz="2400">
                <a:solidFill>
                  <a:srgbClr val="000000"/>
                </a:solidFill>
              </a:rPr>
              <a:t>RabbitMQ is the default</a:t>
            </a:r>
            <a:r>
              <a:rPr lang="en" sz="2400"/>
              <a:t> </a:t>
            </a:r>
            <a:r>
              <a:rPr lang="en" sz="2400">
                <a:solidFill>
                  <a:schemeClr val="dk1"/>
                </a:solidFill>
              </a:rPr>
              <a:t>open source message broker software (sometimes called message-oriented middleware) that implements the Advanced Message Queuing Protocol (AMQP). The RabbitMQ server is written in the Erlang programming language and is built on the Open Telecom Platform framework for clustering and failover.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7504"/>
            <a:ext cx="8229600" cy="1392900"/>
          </a:xfrm>
          <a:prstGeom prst="rect">
            <a:avLst/>
          </a:prstGeom>
        </p:spPr>
        <p:txBody>
          <a:bodyPr anchorCtr="0" anchor="b" bIns="91425" lIns="91425" rIns="91425" tIns="91425">
            <a:noAutofit/>
          </a:bodyPr>
          <a:lstStyle/>
          <a:p>
            <a:pPr algn="ctr">
              <a:spcBef>
                <a:spcPts val="0"/>
              </a:spcBef>
              <a:buNone/>
            </a:pPr>
            <a:r>
              <a:rPr lang="en"/>
              <a:t>Routing Algorithms</a:t>
            </a:r>
          </a:p>
        </p:txBody>
      </p:sp>
      <p:pic>
        <p:nvPicPr>
          <p:cNvPr id="168" name="Shape 168"/>
          <p:cNvPicPr preferRelativeResize="0"/>
          <p:nvPr/>
        </p:nvPicPr>
        <p:blipFill>
          <a:blip r:embed="rId3">
            <a:alphaModFix/>
          </a:blip>
          <a:stretch>
            <a:fillRect/>
          </a:stretch>
        </p:blipFill>
        <p:spPr>
          <a:xfrm>
            <a:off x="3121300" y="1812537"/>
            <a:ext cx="5668975" cy="3640624"/>
          </a:xfrm>
          <a:prstGeom prst="rect">
            <a:avLst/>
          </a:prstGeom>
          <a:noFill/>
          <a:ln>
            <a:noFill/>
          </a:ln>
        </p:spPr>
      </p:pic>
      <p:sp>
        <p:nvSpPr>
          <p:cNvPr id="169" name="Shape 169"/>
          <p:cNvSpPr txBox="1"/>
          <p:nvPr/>
        </p:nvSpPr>
        <p:spPr>
          <a:xfrm>
            <a:off x="141775" y="1686150"/>
            <a:ext cx="2881800" cy="4795800"/>
          </a:xfrm>
          <a:prstGeom prst="rect">
            <a:avLst/>
          </a:prstGeom>
          <a:noFill/>
          <a:ln>
            <a:noFill/>
          </a:ln>
        </p:spPr>
        <p:txBody>
          <a:bodyPr anchorCtr="0" anchor="t" bIns="91425" lIns="91425" rIns="91425" tIns="91425">
            <a:noAutofit/>
          </a:bodyPr>
          <a:lstStyle/>
          <a:p>
            <a:pPr indent="-393700" lvl="0" marL="457200" rtl="0">
              <a:spcBef>
                <a:spcPts val="0"/>
              </a:spcBef>
              <a:buSzPct val="100000"/>
              <a:buFont typeface="Georgia"/>
              <a:buAutoNum type="arabicPeriod"/>
            </a:pPr>
            <a:r>
              <a:rPr lang="en" sz="2600">
                <a:latin typeface="Georgia"/>
                <a:ea typeface="Georgia"/>
                <a:cs typeface="Georgia"/>
                <a:sym typeface="Georgia"/>
              </a:rPr>
              <a:t>Link State Algorithm</a:t>
            </a:r>
          </a:p>
          <a:p>
            <a:pPr lvl="0" rtl="0">
              <a:spcBef>
                <a:spcPts val="0"/>
              </a:spcBef>
              <a:buNone/>
            </a:pPr>
            <a:r>
              <a:t/>
            </a:r>
            <a:endParaRPr sz="2600">
              <a:latin typeface="Georgia"/>
              <a:ea typeface="Georgia"/>
              <a:cs typeface="Georgia"/>
              <a:sym typeface="Georgia"/>
            </a:endParaRPr>
          </a:p>
          <a:p>
            <a:pPr indent="-393700" lvl="0" marL="457200" rtl="0">
              <a:spcBef>
                <a:spcPts val="0"/>
              </a:spcBef>
              <a:buSzPct val="100000"/>
              <a:buFont typeface="Georgia"/>
              <a:buAutoNum type="arabicPeriod"/>
            </a:pPr>
            <a:r>
              <a:rPr lang="en" sz="2600">
                <a:latin typeface="Georgia"/>
                <a:ea typeface="Georgia"/>
                <a:cs typeface="Georgia"/>
                <a:sym typeface="Georgia"/>
              </a:rPr>
              <a:t>Distance Vector Algorithm</a:t>
            </a:r>
          </a:p>
          <a:p>
            <a:pPr lvl="0" rtl="0">
              <a:spcBef>
                <a:spcPts val="0"/>
              </a:spcBef>
              <a:buNone/>
            </a:pPr>
            <a:r>
              <a:t/>
            </a:r>
            <a:endParaRPr sz="2600">
              <a:latin typeface="Georgia"/>
              <a:ea typeface="Georgia"/>
              <a:cs typeface="Georgia"/>
              <a:sym typeface="Georgia"/>
            </a:endParaRPr>
          </a:p>
          <a:p>
            <a:pPr indent="-393700" lvl="0" marL="457200">
              <a:spcBef>
                <a:spcPts val="0"/>
              </a:spcBef>
              <a:buSzPct val="100000"/>
              <a:buFont typeface="Georgia"/>
              <a:buAutoNum type="arabicPeriod"/>
            </a:pPr>
            <a:r>
              <a:rPr lang="en" sz="2600">
                <a:latin typeface="Georgia"/>
                <a:ea typeface="Georgia"/>
                <a:cs typeface="Georgia"/>
                <a:sym typeface="Georgia"/>
              </a:rPr>
              <a:t>Spanning Tree Protocol</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78245"/>
            <a:ext cx="8229600" cy="1392900"/>
          </a:xfrm>
          <a:prstGeom prst="rect">
            <a:avLst/>
          </a:prstGeom>
        </p:spPr>
        <p:txBody>
          <a:bodyPr anchorCtr="0" anchor="b" bIns="91425" lIns="91425" rIns="91425" tIns="91425">
            <a:noAutofit/>
          </a:bodyPr>
          <a:lstStyle/>
          <a:p>
            <a:pPr algn="ctr">
              <a:spcBef>
                <a:spcPts val="0"/>
              </a:spcBef>
              <a:buNone/>
            </a:pPr>
            <a:r>
              <a:rPr lang="en" sz="3600"/>
              <a:t>Distance Vector Algorithm</a:t>
            </a:r>
          </a:p>
        </p:txBody>
      </p:sp>
      <p:sp>
        <p:nvSpPr>
          <p:cNvPr id="175" name="Shape 175"/>
          <p:cNvSpPr txBox="1"/>
          <p:nvPr>
            <p:ph idx="1" type="body"/>
          </p:nvPr>
        </p:nvSpPr>
        <p:spPr>
          <a:xfrm>
            <a:off x="457200" y="1314649"/>
            <a:ext cx="8229600" cy="4837200"/>
          </a:xfrm>
          <a:prstGeom prst="rect">
            <a:avLst/>
          </a:prstGeom>
        </p:spPr>
        <p:txBody>
          <a:bodyPr anchorCtr="0" anchor="t" bIns="91425" lIns="91425" rIns="91425" tIns="91425">
            <a:noAutofit/>
          </a:bodyPr>
          <a:lstStyle/>
          <a:p>
            <a:pPr indent="-228600" lvl="0" marL="457200" rtl="0">
              <a:spcBef>
                <a:spcPts val="0"/>
              </a:spcBef>
              <a:buSzPct val="100000"/>
            </a:pPr>
            <a:r>
              <a:rPr lang="en" sz="2600"/>
              <a:t>Distance-vector protocols are based on calculating the  the next hop address and the  cost to reach a certain node. </a:t>
            </a:r>
          </a:p>
          <a:p>
            <a:pPr indent="-228600" lvl="0" marL="457200" rtl="0">
              <a:spcBef>
                <a:spcPts val="0"/>
              </a:spcBef>
              <a:buSzPct val="100000"/>
            </a:pPr>
            <a:r>
              <a:rPr lang="en" sz="2600"/>
              <a:t>The </a:t>
            </a:r>
            <a:r>
              <a:rPr b="1" lang="en" sz="2600"/>
              <a:t>least cost route</a:t>
            </a:r>
            <a:r>
              <a:rPr lang="en" sz="2600"/>
              <a:t> between any two nodes is the route with minimum distance. </a:t>
            </a:r>
          </a:p>
          <a:p>
            <a:pPr indent="-228600" lvl="0" marL="457200" rtl="0">
              <a:spcBef>
                <a:spcPts val="0"/>
              </a:spcBef>
              <a:buSzPct val="100000"/>
            </a:pPr>
            <a:r>
              <a:rPr lang="en" sz="2600"/>
              <a:t>Each node maintains a </a:t>
            </a:r>
            <a:r>
              <a:rPr b="1" lang="en" sz="2600"/>
              <a:t>vector table</a:t>
            </a:r>
            <a:r>
              <a:rPr lang="en" sz="2600"/>
              <a:t> of minimum distance to every node.</a:t>
            </a:r>
          </a:p>
          <a:p>
            <a:pPr lvl="0" rtl="0">
              <a:spcBef>
                <a:spcPts val="0"/>
              </a:spcBef>
              <a:buNone/>
            </a:pPr>
            <a:r>
              <a:rPr lang="en" sz="2600"/>
              <a:t>The cost of reaching a destination is calculated using various route metrics like</a:t>
            </a:r>
          </a:p>
          <a:p>
            <a:pPr indent="-393700" lvl="0" marL="914400" rtl="0">
              <a:spcBef>
                <a:spcPts val="0"/>
              </a:spcBef>
              <a:buSzPct val="100000"/>
              <a:buAutoNum type="arabicPeriod"/>
            </a:pPr>
            <a:r>
              <a:rPr b="1" lang="en" sz="2600"/>
              <a:t>RIP</a:t>
            </a:r>
            <a:r>
              <a:rPr lang="en" sz="2600"/>
              <a:t> uses the hop count of the destination</a:t>
            </a:r>
          </a:p>
          <a:p>
            <a:pPr indent="-393700" lvl="0" marL="914400">
              <a:spcBef>
                <a:spcPts val="0"/>
              </a:spcBef>
              <a:buSzPct val="100000"/>
              <a:buAutoNum type="arabicPeriod"/>
            </a:pPr>
            <a:r>
              <a:rPr b="1" lang="en" sz="2600"/>
              <a:t>IGRP </a:t>
            </a:r>
            <a:r>
              <a:rPr lang="en" sz="2600"/>
              <a:t>takes into account other information such as node delay and available bandwidth.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Link State Algorithm</a:t>
            </a:r>
          </a:p>
        </p:txBody>
      </p:sp>
      <p:sp>
        <p:nvSpPr>
          <p:cNvPr id="181" name="Shape 181"/>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228600" lvl="0" marL="457200" rtl="0">
              <a:spcBef>
                <a:spcPts val="0"/>
              </a:spcBef>
              <a:buSzPct val="100000"/>
            </a:pPr>
            <a:r>
              <a:rPr lang="en" sz="2400">
                <a:solidFill>
                  <a:schemeClr val="dk1"/>
                </a:solidFill>
              </a:rPr>
              <a:t>Every node constructs a </a:t>
            </a:r>
            <a:r>
              <a:rPr i="1" lang="en" sz="2400">
                <a:solidFill>
                  <a:schemeClr val="dk1"/>
                </a:solidFill>
              </a:rPr>
              <a:t>map</a:t>
            </a:r>
            <a:r>
              <a:rPr lang="en" sz="2400">
                <a:solidFill>
                  <a:schemeClr val="dk1"/>
                </a:solidFill>
              </a:rPr>
              <a:t> of the connectivity to the network, in the form of a graph, showing which nodes are connected to which other nodes. </a:t>
            </a:r>
          </a:p>
          <a:p>
            <a:pPr indent="-228600" lvl="0" marL="457200" rtl="0">
              <a:spcBef>
                <a:spcPts val="0"/>
              </a:spcBef>
              <a:buSzPct val="100000"/>
            </a:pPr>
            <a:r>
              <a:rPr lang="en" sz="2400">
                <a:solidFill>
                  <a:schemeClr val="dk1"/>
                </a:solidFill>
              </a:rPr>
              <a:t>Each node then independently calculates the next best logical </a:t>
            </a:r>
            <a:r>
              <a:rPr i="1" lang="en" sz="2400">
                <a:solidFill>
                  <a:schemeClr val="dk1"/>
                </a:solidFill>
              </a:rPr>
              <a:t>path</a:t>
            </a:r>
            <a:r>
              <a:rPr lang="en" sz="2400">
                <a:solidFill>
                  <a:schemeClr val="dk1"/>
                </a:solidFill>
              </a:rPr>
              <a:t> from it to every possible destination in the network. </a:t>
            </a:r>
          </a:p>
          <a:p>
            <a:pPr indent="-228600" lvl="0" marL="457200" rtl="0">
              <a:spcBef>
                <a:spcPts val="0"/>
              </a:spcBef>
              <a:buSzPct val="100000"/>
            </a:pPr>
            <a:r>
              <a:rPr lang="en" sz="2400">
                <a:solidFill>
                  <a:schemeClr val="dk1"/>
                </a:solidFill>
              </a:rPr>
              <a:t>The collection of best paths will then form the node's routing table</a:t>
            </a:r>
            <a:r>
              <a:rPr lang="en" sz="2400"/>
              <a:t>.</a:t>
            </a:r>
          </a:p>
          <a:p>
            <a:pPr indent="-228600" lvl="0" marL="457200">
              <a:spcBef>
                <a:spcPts val="0"/>
              </a:spcBef>
              <a:buSzPct val="100000"/>
            </a:pPr>
            <a:r>
              <a:rPr lang="en" sz="2400">
                <a:solidFill>
                  <a:schemeClr val="dk1"/>
                </a:solidFill>
              </a:rPr>
              <a:t>Examples of link-state routing protocols include open shortest path first (OSPF) and intermediate system to intermediate system (IS-IS).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7504"/>
            <a:ext cx="8229600" cy="1392900"/>
          </a:xfrm>
          <a:prstGeom prst="rect">
            <a:avLst/>
          </a:prstGeom>
        </p:spPr>
        <p:txBody>
          <a:bodyPr anchorCtr="0" anchor="b" bIns="91425" lIns="91425" rIns="91425" tIns="91425">
            <a:noAutofit/>
          </a:bodyPr>
          <a:lstStyle/>
          <a:p>
            <a:pPr>
              <a:spcBef>
                <a:spcPts val="0"/>
              </a:spcBef>
              <a:buNone/>
            </a:pPr>
            <a:r>
              <a:rPr lang="en"/>
              <a:t>Spanning Tree Protocol</a:t>
            </a:r>
          </a:p>
        </p:txBody>
      </p:sp>
      <p:sp>
        <p:nvSpPr>
          <p:cNvPr id="187" name="Shape 187"/>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228600" lvl="0" marL="457200" rtl="0">
              <a:spcBef>
                <a:spcPts val="0"/>
              </a:spcBef>
              <a:buSzPct val="100000"/>
            </a:pPr>
            <a:r>
              <a:rPr lang="en" sz="2400">
                <a:solidFill>
                  <a:schemeClr val="dk1"/>
                </a:solidFill>
              </a:rPr>
              <a:t>Using the spanning tree algorithm, STP provides path redundancy while preventing undesirable loops in a network that are created by multiple active paths between stations. </a:t>
            </a:r>
          </a:p>
          <a:p>
            <a:pPr indent="-228600" lvl="0" marL="457200" rtl="0">
              <a:spcBef>
                <a:spcPts val="0"/>
              </a:spcBef>
              <a:buSzPct val="100000"/>
            </a:pPr>
            <a:r>
              <a:rPr lang="en" sz="2400">
                <a:solidFill>
                  <a:schemeClr val="dk1"/>
                </a:solidFill>
              </a:rPr>
              <a:t>Loops occur when there are alternate routes between hosts. </a:t>
            </a:r>
          </a:p>
          <a:p>
            <a:pPr indent="-228600" lvl="0" marL="457200">
              <a:spcBef>
                <a:spcPts val="0"/>
              </a:spcBef>
              <a:buClr>
                <a:schemeClr val="dk1"/>
              </a:buClr>
              <a:buSzPct val="100000"/>
            </a:pPr>
            <a:r>
              <a:rPr lang="en" sz="2400">
                <a:solidFill>
                  <a:schemeClr val="dk1"/>
                </a:solidFill>
              </a:rPr>
              <a:t>To establish path redundancy, STP creates a tree that spans all of the switches in an extended network, forcing redundant paths into a standby, or blocked, state.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7504"/>
            <a:ext cx="8229600" cy="1392900"/>
          </a:xfrm>
          <a:prstGeom prst="rect">
            <a:avLst/>
          </a:prstGeom>
        </p:spPr>
        <p:txBody>
          <a:bodyPr anchorCtr="0" anchor="b" bIns="91425" lIns="91425" rIns="91425" tIns="91425">
            <a:noAutofit/>
          </a:bodyPr>
          <a:lstStyle/>
          <a:p>
            <a:pPr algn="ctr">
              <a:spcBef>
                <a:spcPts val="0"/>
              </a:spcBef>
              <a:buNone/>
            </a:pPr>
            <a:r>
              <a:rPr lang="en"/>
              <a:t>Approach</a:t>
            </a:r>
          </a:p>
        </p:txBody>
      </p:sp>
      <p:sp>
        <p:nvSpPr>
          <p:cNvPr id="193" name="Shape 193"/>
          <p:cNvSpPr txBox="1"/>
          <p:nvPr>
            <p:ph idx="1" type="body"/>
          </p:nvPr>
        </p:nvSpPr>
        <p:spPr>
          <a:xfrm>
            <a:off x="457200" y="1730374"/>
            <a:ext cx="8229600" cy="4837200"/>
          </a:xfrm>
          <a:prstGeom prst="rect">
            <a:avLst/>
          </a:prstGeom>
        </p:spPr>
        <p:txBody>
          <a:bodyPr anchorCtr="0" anchor="t" bIns="91425" lIns="91425" rIns="91425" tIns="91425">
            <a:noAutofit/>
          </a:bodyPr>
          <a:lstStyle/>
          <a:p>
            <a:pPr indent="-228600" lvl="0" marL="457200" rtl="0">
              <a:spcBef>
                <a:spcPts val="0"/>
              </a:spcBef>
            </a:pPr>
            <a:r>
              <a:rPr lang="en"/>
              <a:t>Install Openstack using devstack and Hadoop.</a:t>
            </a:r>
          </a:p>
          <a:p>
            <a:pPr indent="-228600" lvl="0" marL="457200" rtl="0">
              <a:spcBef>
                <a:spcPts val="0"/>
              </a:spcBef>
            </a:pPr>
            <a:r>
              <a:rPr lang="en"/>
              <a:t>Get the Hadoop jobs running.</a:t>
            </a:r>
          </a:p>
          <a:p>
            <a:pPr indent="-228600" lvl="0" marL="457200" rtl="0">
              <a:spcBef>
                <a:spcPts val="0"/>
              </a:spcBef>
            </a:pPr>
            <a:r>
              <a:rPr lang="en"/>
              <a:t>Dig into the Neutron and RabbitMQ components of openstack.</a:t>
            </a:r>
          </a:p>
          <a:p>
            <a:pPr indent="-228600" lvl="0" marL="457200">
              <a:spcBef>
                <a:spcPts val="0"/>
              </a:spcBef>
            </a:pPr>
            <a:r>
              <a:rPr lang="en"/>
              <a:t>Implement suitable routing algorithms for the hadoop nodes in the cluster.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10545"/>
            <a:ext cx="8229600" cy="1392900"/>
          </a:xfrm>
          <a:prstGeom prst="rect">
            <a:avLst/>
          </a:prstGeom>
        </p:spPr>
        <p:txBody>
          <a:bodyPr anchorCtr="0" anchor="b" bIns="91425" lIns="91425" rIns="91425" tIns="91425">
            <a:noAutofit/>
          </a:bodyPr>
          <a:lstStyle/>
          <a:p>
            <a:pPr algn="ctr">
              <a:spcBef>
                <a:spcPts val="0"/>
              </a:spcBef>
              <a:buNone/>
            </a:pPr>
            <a:r>
              <a:rPr lang="en"/>
              <a:t>Bibliography</a:t>
            </a:r>
          </a:p>
        </p:txBody>
      </p:sp>
      <p:sp>
        <p:nvSpPr>
          <p:cNvPr id="199" name="Shape 199"/>
          <p:cNvSpPr txBox="1"/>
          <p:nvPr>
            <p:ph idx="1" type="body"/>
          </p:nvPr>
        </p:nvSpPr>
        <p:spPr>
          <a:xfrm>
            <a:off x="457200" y="1098749"/>
            <a:ext cx="8229600" cy="4837200"/>
          </a:xfrm>
          <a:prstGeom prst="rect">
            <a:avLst/>
          </a:prstGeom>
        </p:spPr>
        <p:txBody>
          <a:bodyPr anchorCtr="0" anchor="t" bIns="91425" lIns="91425" rIns="91425" tIns="91425">
            <a:noAutofit/>
          </a:bodyPr>
          <a:lstStyle/>
          <a:p>
            <a:pPr indent="-228600" lvl="0" marL="457200" rtl="0">
              <a:spcBef>
                <a:spcPts val="0"/>
              </a:spcBef>
              <a:buSzPct val="100000"/>
            </a:pPr>
            <a:r>
              <a:rPr lang="en" sz="2600"/>
              <a:t>Openstack-</a:t>
            </a:r>
            <a:r>
              <a:rPr lang="en" sz="2600" u="sng">
                <a:solidFill>
                  <a:schemeClr val="hlink"/>
                </a:solidFill>
                <a:hlinkClick r:id="rId3"/>
              </a:rPr>
              <a:t>www.openstack.org</a:t>
            </a:r>
          </a:p>
          <a:p>
            <a:pPr indent="-228600" lvl="0" marL="457200" rtl="0">
              <a:spcBef>
                <a:spcPts val="0"/>
              </a:spcBef>
              <a:buSzPct val="100000"/>
            </a:pPr>
            <a:r>
              <a:rPr lang="en" sz="2600"/>
              <a:t>Devstack-</a:t>
            </a:r>
            <a:r>
              <a:rPr lang="en" sz="2600" u="sng">
                <a:solidFill>
                  <a:schemeClr val="hlink"/>
                </a:solidFill>
                <a:hlinkClick r:id="rId4"/>
              </a:rPr>
              <a:t>www.devstack.org</a:t>
            </a:r>
          </a:p>
          <a:p>
            <a:pPr indent="-228600" lvl="0" marL="457200" rtl="0">
              <a:spcBef>
                <a:spcPts val="0"/>
              </a:spcBef>
              <a:buSzPct val="100000"/>
            </a:pPr>
            <a:r>
              <a:rPr lang="en" sz="2600"/>
              <a:t>Hadoop-hadoop.apache.org</a:t>
            </a:r>
          </a:p>
          <a:p>
            <a:pPr indent="-228600" lvl="0" marL="457200" rtl="0">
              <a:spcBef>
                <a:spcPts val="0"/>
              </a:spcBef>
              <a:buSzPct val="100000"/>
            </a:pPr>
            <a:r>
              <a:rPr lang="en" sz="2600"/>
              <a:t>ask.openstack.org</a:t>
            </a:r>
          </a:p>
          <a:p>
            <a:pPr lvl="0" rtl="0">
              <a:spcBef>
                <a:spcPts val="0"/>
              </a:spcBef>
              <a:buNone/>
            </a:pPr>
            <a:r>
              <a:rPr b="1" lang="en" sz="2600"/>
              <a:t>Research Papers:</a:t>
            </a:r>
          </a:p>
          <a:p>
            <a:pPr lvl="0" rtl="0">
              <a:spcBef>
                <a:spcPts val="0"/>
              </a:spcBef>
              <a:buClr>
                <a:schemeClr val="dk1"/>
              </a:buClr>
              <a:buSzPct val="68750"/>
              <a:buFont typeface="Arial"/>
              <a:buNone/>
            </a:pPr>
            <a:r>
              <a:rPr lang="en" sz="1600"/>
              <a:t>Overcoming Networking Bottlenecks of Hadoop MapReduce Jobs</a:t>
            </a:r>
          </a:p>
          <a:p>
            <a:pPr lvl="0" rtl="0">
              <a:spcBef>
                <a:spcPts val="0"/>
              </a:spcBef>
              <a:buNone/>
            </a:pPr>
            <a:r>
              <a:rPr lang="en" sz="1600"/>
              <a:t>William Clay Moody - wcm@clemson.edu  December 4, 2012 </a:t>
            </a:r>
            <a:r>
              <a:rPr lang="en" sz="1600" u="sng">
                <a:solidFill>
                  <a:schemeClr val="hlink"/>
                </a:solidFill>
                <a:hlinkClick r:id="rId5"/>
              </a:rPr>
              <a:t>http://www.chinacloud.cn/upload/2012-12/12122409238948.pdf</a:t>
            </a:r>
          </a:p>
          <a:p>
            <a:pPr lvl="0" rtl="0">
              <a:lnSpc>
                <a:spcPct val="115000"/>
              </a:lnSpc>
              <a:spcBef>
                <a:spcPts val="0"/>
              </a:spcBef>
              <a:buNone/>
            </a:pPr>
            <a:r>
              <a:t/>
            </a:r>
            <a:endParaRPr sz="1600"/>
          </a:p>
          <a:p>
            <a:pPr lvl="0" rtl="0">
              <a:lnSpc>
                <a:spcPct val="115000"/>
              </a:lnSpc>
              <a:spcBef>
                <a:spcPts val="0"/>
              </a:spcBef>
              <a:buClr>
                <a:schemeClr val="dk1"/>
              </a:buClr>
              <a:buSzPct val="68750"/>
              <a:buFont typeface="Arial"/>
              <a:buNone/>
            </a:pPr>
            <a:r>
              <a:rPr lang="en" sz="1600"/>
              <a:t>Performance Issues of Heterogeneous Hadoop Clusters in Cloud Computing</a:t>
            </a:r>
          </a:p>
          <a:p>
            <a:pPr lvl="0" rtl="0">
              <a:lnSpc>
                <a:spcPct val="115000"/>
              </a:lnSpc>
              <a:spcBef>
                <a:spcPts val="0"/>
              </a:spcBef>
              <a:buNone/>
            </a:pPr>
            <a:r>
              <a:rPr lang="en" sz="1600" u="sng">
                <a:solidFill>
                  <a:schemeClr val="hlink"/>
                </a:solidFill>
                <a:hlinkClick r:id="rId6"/>
              </a:rPr>
              <a:t>http://arxiv.org/abs/1207.0894</a:t>
            </a:r>
          </a:p>
          <a:p>
            <a:pPr lvl="0" rtl="0">
              <a:lnSpc>
                <a:spcPct val="115000"/>
              </a:lnSpc>
              <a:spcBef>
                <a:spcPts val="0"/>
              </a:spcBef>
              <a:buNone/>
            </a:pPr>
            <a:r>
              <a:t/>
            </a:r>
            <a:endParaRPr sz="1600"/>
          </a:p>
          <a:p>
            <a:pPr lvl="0" rtl="0">
              <a:lnSpc>
                <a:spcPct val="115000"/>
              </a:lnSpc>
              <a:spcBef>
                <a:spcPts val="0"/>
              </a:spcBef>
              <a:buClr>
                <a:schemeClr val="dk1"/>
              </a:buClr>
              <a:buSzPct val="68750"/>
              <a:buFont typeface="Arial"/>
              <a:buNone/>
            </a:pPr>
            <a:r>
              <a:rPr lang="en" sz="1600"/>
              <a:t>Meta-data driven data ingestion using MapReduce framework</a:t>
            </a:r>
          </a:p>
          <a:p>
            <a:pPr lvl="0" rtl="0">
              <a:lnSpc>
                <a:spcPct val="115000"/>
              </a:lnSpc>
              <a:spcBef>
                <a:spcPts val="0"/>
              </a:spcBef>
              <a:buNone/>
            </a:pPr>
            <a:r>
              <a:rPr lang="en" sz="1600" u="sng">
                <a:solidFill>
                  <a:schemeClr val="hlink"/>
                </a:solidFill>
                <a:hlinkClick r:id="rId7"/>
              </a:rPr>
              <a:t>https://www.google.co.in/patents/EP2653968A2?cl=en&amp;dq=hadoop+mapreduce&amp;hl=en&amp;sa=X&amp;ei=o2WGUpygFIToiAfHi4CIAw&amp;ved=0CFMQ6AEwAw</a:t>
            </a:r>
          </a:p>
          <a:p>
            <a:pPr lvl="0" rtl="0">
              <a:lnSpc>
                <a:spcPct val="115000"/>
              </a:lnSpc>
              <a:spcBef>
                <a:spcPts val="0"/>
              </a:spcBef>
              <a:buNone/>
            </a:pPr>
            <a:r>
              <a:t/>
            </a:r>
            <a:endParaRPr sz="1600"/>
          </a:p>
          <a:p>
            <a:pPr lvl="0" rtl="0">
              <a:lnSpc>
                <a:spcPct val="115000"/>
              </a:lnSpc>
              <a:spcBef>
                <a:spcPts val="0"/>
              </a:spcBef>
              <a:buNone/>
            </a:pPr>
            <a:r>
              <a:rPr lang="en" sz="1600"/>
              <a:t>AND A FEW MORE…</a:t>
            </a:r>
          </a:p>
          <a:p>
            <a:pPr lvl="0" rtl="0">
              <a:lnSpc>
                <a:spcPct val="115000"/>
              </a:lnSpc>
              <a:spcBef>
                <a:spcPts val="0"/>
              </a:spcBef>
              <a:buClr>
                <a:schemeClr val="dk1"/>
              </a:buClr>
              <a:buFont typeface="Arial"/>
              <a:buNone/>
            </a:pPr>
            <a:r>
              <a:t/>
            </a:r>
            <a:endParaRPr sz="1600"/>
          </a:p>
          <a:p>
            <a:pPr lvl="0" rtl="0">
              <a:lnSpc>
                <a:spcPct val="115000"/>
              </a:lnSpc>
              <a:spcBef>
                <a:spcPts val="0"/>
              </a:spcBef>
              <a:buClr>
                <a:schemeClr val="dk1"/>
              </a:buClr>
              <a:buFont typeface="Arial"/>
              <a:buNone/>
            </a:pPr>
            <a:r>
              <a:t/>
            </a:r>
            <a:endParaRPr sz="2000"/>
          </a:p>
          <a:p>
            <a:pPr lvl="0" rtl="0">
              <a:lnSpc>
                <a:spcPct val="115000"/>
              </a:lnSpc>
              <a:spcBef>
                <a:spcPts val="0"/>
              </a:spcBef>
              <a:buNone/>
            </a:pPr>
            <a:r>
              <a:t/>
            </a:r>
            <a:endParaRPr sz="2000"/>
          </a:p>
          <a:p>
            <a:pPr lvl="0" rtl="0">
              <a:lnSpc>
                <a:spcPct val="115000"/>
              </a:lnSpc>
              <a:spcBef>
                <a:spcPts val="0"/>
              </a:spcBef>
              <a:buClr>
                <a:schemeClr val="dk1"/>
              </a:buClr>
              <a:buFont typeface="Arial"/>
              <a:buNone/>
            </a:pPr>
            <a:r>
              <a:t/>
            </a:r>
            <a:endParaRPr sz="2000"/>
          </a:p>
          <a:p>
            <a:pPr lvl="0" rtl="0">
              <a:lnSpc>
                <a:spcPct val="115000"/>
              </a:lnSpc>
              <a:spcBef>
                <a:spcPts val="0"/>
              </a:spcBef>
              <a:buClr>
                <a:schemeClr val="dk1"/>
              </a:buClr>
              <a:buFont typeface="Arial"/>
              <a:buNone/>
            </a:pPr>
            <a:r>
              <a:t/>
            </a:r>
            <a:endParaRPr sz="2000"/>
          </a:p>
          <a:p>
            <a:pPr lvl="0" rtl="0">
              <a:lnSpc>
                <a:spcPct val="115000"/>
              </a:lnSpc>
              <a:spcBef>
                <a:spcPts val="0"/>
              </a:spcBef>
              <a:buNone/>
            </a:pPr>
            <a:r>
              <a:t/>
            </a:r>
            <a:endParaRPr sz="20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457200" y="0"/>
            <a:ext cx="8229600" cy="65675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lgn="ctr">
              <a:spcBef>
                <a:spcPts val="0"/>
              </a:spcBef>
              <a:buNone/>
            </a:pPr>
            <a:r>
              <a:rPr lang="en" sz="4500"/>
              <a:t>Thank you!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7504"/>
            <a:ext cx="8229600" cy="1392900"/>
          </a:xfrm>
          <a:prstGeom prst="rect">
            <a:avLst/>
          </a:prstGeom>
        </p:spPr>
        <p:txBody>
          <a:bodyPr anchorCtr="0" anchor="b" bIns="91425" lIns="91425" rIns="91425" tIns="91425">
            <a:noAutofit/>
          </a:bodyPr>
          <a:lstStyle/>
          <a:p>
            <a:pPr algn="ctr">
              <a:spcBef>
                <a:spcPts val="0"/>
              </a:spcBef>
              <a:buNone/>
            </a:pPr>
            <a:r>
              <a:rPr lang="en" sz="3600"/>
              <a:t>Problem Statement </a:t>
            </a:r>
          </a:p>
        </p:txBody>
      </p:sp>
      <p:sp>
        <p:nvSpPr>
          <p:cNvPr id="111" name="Shape 111"/>
          <p:cNvSpPr txBox="1"/>
          <p:nvPr>
            <p:ph idx="1" type="body"/>
          </p:nvPr>
        </p:nvSpPr>
        <p:spPr>
          <a:xfrm>
            <a:off x="533400" y="1806575"/>
            <a:ext cx="8229600" cy="4087799"/>
          </a:xfrm>
          <a:prstGeom prst="rect">
            <a:avLst/>
          </a:prstGeom>
        </p:spPr>
        <p:txBody>
          <a:bodyPr anchorCtr="0" anchor="t" bIns="91425" lIns="91425" rIns="91425" tIns="91425">
            <a:noAutofit/>
          </a:bodyPr>
          <a:lstStyle/>
          <a:p>
            <a:pPr indent="0" lvl="0" marL="0" rtl="0" algn="ctr">
              <a:spcBef>
                <a:spcPts val="0"/>
              </a:spcBef>
              <a:buNone/>
            </a:pPr>
            <a:r>
              <a:rPr lang="en" sz="2600"/>
              <a:t>Effective Message Passing on Hadoop. </a:t>
            </a:r>
          </a:p>
          <a:p>
            <a:pPr lvl="0" rtl="0">
              <a:spcBef>
                <a:spcPts val="0"/>
              </a:spcBef>
              <a:buNone/>
            </a:pPr>
            <a:r>
              <a:t/>
            </a:r>
            <a:endParaRPr sz="2600"/>
          </a:p>
          <a:p>
            <a:pPr indent="-228600" lvl="0" marL="457200" rtl="0">
              <a:spcBef>
                <a:spcPts val="0"/>
              </a:spcBef>
              <a:buSzPct val="100000"/>
            </a:pPr>
            <a:r>
              <a:rPr lang="en" sz="2600"/>
              <a:t>Hadoop is a popular open-source cloud computing platform that provides a software programming framework called MapReduce and the distributed filesystem, HDFS, which are useful for analyzing a large data set.</a:t>
            </a:r>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lvl="0" rtl="0">
              <a:spcBef>
                <a:spcPts val="0"/>
              </a:spcBef>
              <a:buNone/>
            </a:pPr>
            <a:r>
              <a:t/>
            </a:r>
            <a:endParaRPr sz="2600"/>
          </a:p>
          <a:p>
            <a:pPr>
              <a:spcBef>
                <a:spcPts val="0"/>
              </a:spcBef>
              <a:buNone/>
            </a:pPr>
            <a:r>
              <a:t/>
            </a:r>
            <a:endParaRPr sz="26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457200" y="263524"/>
            <a:ext cx="8229600" cy="4837200"/>
          </a:xfrm>
          <a:prstGeom prst="rect">
            <a:avLst/>
          </a:prstGeom>
        </p:spPr>
        <p:txBody>
          <a:bodyPr anchorCtr="0" anchor="t" bIns="91425" lIns="91425" rIns="91425" tIns="91425">
            <a:noAutofit/>
          </a:bodyPr>
          <a:lstStyle/>
          <a:p>
            <a:pPr indent="-228600" lvl="0" marL="457200" rtl="0">
              <a:spcBef>
                <a:spcPts val="0"/>
              </a:spcBef>
            </a:pPr>
            <a:r>
              <a:rPr lang="en"/>
              <a:t>Message passing amongst the slave nodes and between the master and the slave nodes can lead to tremendous network traffic,bottlenecks and latencies if not optimised.</a:t>
            </a:r>
          </a:p>
          <a:p>
            <a:pPr lvl="0" rtl="0">
              <a:spcBef>
                <a:spcPts val="0"/>
              </a:spcBef>
              <a:buNone/>
            </a:pPr>
            <a:r>
              <a:t/>
            </a:r>
            <a:endParaRPr/>
          </a:p>
          <a:p>
            <a:pPr indent="-228600" lvl="0" marL="457200" rtl="0">
              <a:spcBef>
                <a:spcPts val="0"/>
              </a:spcBef>
            </a:pPr>
            <a:r>
              <a:rPr lang="en"/>
              <a:t>Therefore, in this project ,we attempt to optimise the network routes using a Software Defined Network(SDN) approach to obtain scalability for a large data set by harnessing MapReduce and HDFS.</a:t>
            </a: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55870"/>
            <a:ext cx="8229600" cy="1392900"/>
          </a:xfrm>
          <a:prstGeom prst="rect">
            <a:avLst/>
          </a:prstGeom>
        </p:spPr>
        <p:txBody>
          <a:bodyPr anchorCtr="0" anchor="b" bIns="91425" lIns="91425" rIns="91425" tIns="91425">
            <a:noAutofit/>
          </a:bodyPr>
          <a:lstStyle/>
          <a:p>
            <a:pPr algn="ctr">
              <a:spcBef>
                <a:spcPts val="0"/>
              </a:spcBef>
              <a:buNone/>
            </a:pPr>
            <a:r>
              <a:rPr lang="en" sz="3600"/>
              <a:t>Hadoop Map Reduce Overview</a:t>
            </a:r>
          </a:p>
        </p:txBody>
      </p:sp>
      <p:sp>
        <p:nvSpPr>
          <p:cNvPr id="122" name="Shape 122"/>
          <p:cNvSpPr txBox="1"/>
          <p:nvPr>
            <p:ph idx="1" type="body"/>
          </p:nvPr>
        </p:nvSpPr>
        <p:spPr>
          <a:xfrm>
            <a:off x="457200" y="1137025"/>
            <a:ext cx="8229600" cy="5540099"/>
          </a:xfrm>
          <a:prstGeom prst="rect">
            <a:avLst/>
          </a:prstGeom>
        </p:spPr>
        <p:txBody>
          <a:bodyPr anchorCtr="0" anchor="t" bIns="91425" lIns="91425" rIns="91425" tIns="91425">
            <a:noAutofit/>
          </a:bodyPr>
          <a:lstStyle/>
          <a:p>
            <a:pPr lvl="0" rtl="0">
              <a:spcBef>
                <a:spcPts val="0"/>
              </a:spcBef>
              <a:buNone/>
            </a:pPr>
            <a:r>
              <a:rPr b="1" lang="en" sz="2400"/>
              <a:t>Hadoop MapReduce:</a:t>
            </a:r>
            <a:r>
              <a:rPr lang="en" sz="2400"/>
              <a:t> A parallel programming paradigm for implementing data computation. </a:t>
            </a:r>
          </a:p>
          <a:p>
            <a:pPr lvl="0" rtl="0">
              <a:spcBef>
                <a:spcPts val="0"/>
              </a:spcBef>
              <a:buNone/>
            </a:pPr>
            <a:r>
              <a:rPr b="1" lang="en" sz="2400"/>
              <a:t>Hadoop Distributed File System</a:t>
            </a:r>
            <a:r>
              <a:rPr lang="en" sz="2400"/>
              <a:t> is a Network file system. </a:t>
            </a:r>
          </a:p>
          <a:p>
            <a:pPr lvl="0" rtl="0">
              <a:spcBef>
                <a:spcPts val="0"/>
              </a:spcBef>
              <a:buNone/>
            </a:pPr>
            <a:r>
              <a:rPr lang="en" sz="2400"/>
              <a:t>The </a:t>
            </a:r>
            <a:r>
              <a:rPr b="1" lang="en" sz="2400"/>
              <a:t>HDFS consists of</a:t>
            </a:r>
            <a:r>
              <a:rPr lang="en" sz="2400"/>
              <a:t> : </a:t>
            </a:r>
          </a:p>
          <a:p>
            <a:pPr indent="-228600" lvl="0" marL="914400" rtl="0">
              <a:spcBef>
                <a:spcPts val="0"/>
              </a:spcBef>
              <a:buSzPct val="100000"/>
            </a:pPr>
            <a:r>
              <a:rPr b="1" lang="en" sz="2400"/>
              <a:t>NameNode</a:t>
            </a:r>
            <a:r>
              <a:rPr lang="en" sz="2400"/>
              <a:t> - Single Management node that maintains the metadata </a:t>
            </a:r>
          </a:p>
          <a:p>
            <a:pPr indent="-228600" lvl="0" marL="914400" rtl="0">
              <a:spcBef>
                <a:spcPts val="0"/>
              </a:spcBef>
              <a:buSzPct val="100000"/>
            </a:pPr>
            <a:r>
              <a:rPr b="1" lang="en" sz="2400"/>
              <a:t>DataNode</a:t>
            </a:r>
            <a:r>
              <a:rPr lang="en" sz="2400"/>
              <a:t> - Contain Data in large block sizes of 64 MB. </a:t>
            </a:r>
          </a:p>
          <a:p>
            <a:pPr indent="-228600" lvl="0" marL="914400" rtl="0">
              <a:spcBef>
                <a:spcPts val="0"/>
              </a:spcBef>
              <a:buSzPct val="100000"/>
            </a:pPr>
            <a:r>
              <a:rPr b="1" lang="en" sz="2400"/>
              <a:t>JobTracker </a:t>
            </a:r>
            <a:r>
              <a:rPr lang="en" sz="2400"/>
              <a:t>is responsible for delegating the specific map and reduce task for clusters. </a:t>
            </a:r>
          </a:p>
          <a:p>
            <a:pPr indent="-228600" lvl="1" marL="1828800" rtl="0">
              <a:spcBef>
                <a:spcPts val="0"/>
              </a:spcBef>
              <a:buSzPct val="80000"/>
            </a:pPr>
            <a:r>
              <a:rPr lang="en"/>
              <a:t>Keeps track of time. </a:t>
            </a:r>
          </a:p>
          <a:p>
            <a:pPr indent="-228600" lvl="0" marL="914400" rtl="0">
              <a:spcBef>
                <a:spcPts val="0"/>
              </a:spcBef>
              <a:buSzPct val="100000"/>
            </a:pPr>
            <a:r>
              <a:rPr b="1" lang="en" sz="2400"/>
              <a:t>TaskTrackers</a:t>
            </a:r>
            <a:r>
              <a:rPr lang="en" sz="2400"/>
              <a:t> are computation nodes. </a:t>
            </a:r>
          </a:p>
          <a:p>
            <a:pPr lvl="0" rtl="0">
              <a:spcBef>
                <a:spcPts val="0"/>
              </a:spcBef>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7504"/>
            <a:ext cx="8229600" cy="1392900"/>
          </a:xfrm>
          <a:prstGeom prst="rect">
            <a:avLst/>
          </a:prstGeom>
        </p:spPr>
        <p:txBody>
          <a:bodyPr anchorCtr="0" anchor="b" bIns="91425" lIns="91425" rIns="91425" tIns="91425">
            <a:noAutofit/>
          </a:bodyPr>
          <a:lstStyle/>
          <a:p>
            <a:pPr algn="ctr">
              <a:spcBef>
                <a:spcPts val="0"/>
              </a:spcBef>
              <a:buNone/>
            </a:pPr>
            <a:r>
              <a:rPr lang="en" sz="3600"/>
              <a:t>JobTracker &amp; TaskTracker</a:t>
            </a:r>
          </a:p>
        </p:txBody>
      </p:sp>
      <p:pic>
        <p:nvPicPr>
          <p:cNvPr id="128" name="Shape 128"/>
          <p:cNvPicPr preferRelativeResize="0"/>
          <p:nvPr/>
        </p:nvPicPr>
        <p:blipFill>
          <a:blip r:embed="rId3">
            <a:alphaModFix/>
          </a:blip>
          <a:stretch>
            <a:fillRect/>
          </a:stretch>
        </p:blipFill>
        <p:spPr>
          <a:xfrm>
            <a:off x="1738862" y="2075375"/>
            <a:ext cx="5666275" cy="40159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419100" y="762000"/>
            <a:ext cx="8305800" cy="5334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1557400" y="1210500"/>
            <a:ext cx="6690900" cy="4888200"/>
          </a:xfrm>
          <a:prstGeom prst="rect">
            <a:avLst/>
          </a:prstGeom>
          <a:noFill/>
          <a:ln>
            <a:noFill/>
          </a:ln>
        </p:spPr>
      </p:pic>
      <p:sp>
        <p:nvSpPr>
          <p:cNvPr id="139" name="Shape 139"/>
          <p:cNvSpPr txBox="1"/>
          <p:nvPr>
            <p:ph type="title"/>
          </p:nvPr>
        </p:nvSpPr>
        <p:spPr>
          <a:xfrm>
            <a:off x="457200" y="-273545"/>
            <a:ext cx="8229600" cy="1392900"/>
          </a:xfrm>
          <a:prstGeom prst="rect">
            <a:avLst/>
          </a:prstGeom>
        </p:spPr>
        <p:txBody>
          <a:bodyPr anchorCtr="0" anchor="b" bIns="91425" lIns="91425" rIns="91425" tIns="91425">
            <a:noAutofit/>
          </a:bodyPr>
          <a:lstStyle/>
          <a:p>
            <a:pPr lvl="0" rtl="0" algn="ctr">
              <a:spcBef>
                <a:spcPts val="0"/>
              </a:spcBef>
              <a:buNone/>
            </a:pPr>
            <a:r>
              <a:rPr lang="en" sz="3600"/>
              <a:t>MapReduce Job</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180470"/>
            <a:ext cx="8229600" cy="1392900"/>
          </a:xfrm>
          <a:prstGeom prst="rect">
            <a:avLst/>
          </a:prstGeom>
        </p:spPr>
        <p:txBody>
          <a:bodyPr anchorCtr="0" anchor="b" bIns="91425" lIns="91425" rIns="91425" tIns="91425">
            <a:noAutofit/>
          </a:bodyPr>
          <a:lstStyle/>
          <a:p>
            <a:pPr algn="ctr">
              <a:spcBef>
                <a:spcPts val="0"/>
              </a:spcBef>
              <a:buNone/>
            </a:pPr>
            <a:r>
              <a:rPr lang="en" sz="3600"/>
              <a:t>Network Bottlenecks and Latency</a:t>
            </a:r>
          </a:p>
        </p:txBody>
      </p:sp>
      <p:sp>
        <p:nvSpPr>
          <p:cNvPr id="145" name="Shape 145"/>
          <p:cNvSpPr txBox="1"/>
          <p:nvPr>
            <p:ph idx="1" type="body"/>
          </p:nvPr>
        </p:nvSpPr>
        <p:spPr>
          <a:xfrm>
            <a:off x="457200" y="1414549"/>
            <a:ext cx="8229600" cy="48372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Network Latency</a:t>
            </a:r>
          </a:p>
          <a:p>
            <a:pPr indent="-381000" lvl="1" marL="914400" rtl="0">
              <a:spcBef>
                <a:spcPts val="0"/>
              </a:spcBef>
              <a:buSzPct val="80000"/>
              <a:buAutoNum type="alphaLcPeriod"/>
            </a:pPr>
            <a:r>
              <a:rPr lang="en"/>
              <a:t>Why its caused:</a:t>
            </a:r>
          </a:p>
          <a:p>
            <a:pPr indent="-381000" lvl="2" marL="1371600" rtl="0">
              <a:spcBef>
                <a:spcPts val="0"/>
              </a:spcBef>
              <a:buSzPct val="80000"/>
              <a:buAutoNum type="romanLcPeriod"/>
            </a:pPr>
            <a:r>
              <a:rPr lang="en"/>
              <a:t>At times of failure - Jobs are reassigned. </a:t>
            </a:r>
          </a:p>
          <a:p>
            <a:pPr indent="-381000" lvl="2" marL="1371600" rtl="0">
              <a:spcBef>
                <a:spcPts val="0"/>
              </a:spcBef>
              <a:buSzPct val="80000"/>
              <a:buAutoNum type="romanLcPeriod"/>
            </a:pPr>
            <a:r>
              <a:rPr lang="en"/>
              <a:t>If jobs are busy, can affect the time complexity. </a:t>
            </a:r>
          </a:p>
          <a:p>
            <a:pPr indent="-228600" lvl="1" marL="914400" rtl="0">
              <a:spcBef>
                <a:spcPts val="0"/>
              </a:spcBef>
              <a:buAutoNum type="alphaLcPeriod"/>
            </a:pPr>
            <a:r>
              <a:rPr lang="en"/>
              <a:t>Possible Solution: </a:t>
            </a:r>
          </a:p>
          <a:p>
            <a:pPr indent="-228600" lvl="2" marL="1371600" rtl="0">
              <a:spcBef>
                <a:spcPts val="0"/>
              </a:spcBef>
              <a:buAutoNum type="romanLcPeriod"/>
            </a:pPr>
            <a:r>
              <a:rPr lang="en"/>
              <a:t>Implement Buffers.</a:t>
            </a:r>
          </a:p>
          <a:p>
            <a:pPr indent="-228600" lvl="2" marL="1371600" rtl="0">
              <a:spcBef>
                <a:spcPts val="0"/>
              </a:spcBef>
              <a:buAutoNum type="romanLcPeriod"/>
            </a:pPr>
            <a:r>
              <a:rPr lang="en"/>
              <a:t>Effective job scheduling.</a:t>
            </a:r>
          </a:p>
          <a:p>
            <a:pPr indent="-228600" lvl="3" marL="1828800" rtl="0">
              <a:spcBef>
                <a:spcPts val="0"/>
              </a:spcBef>
              <a:buAutoNum type="arabicPeriod"/>
            </a:pPr>
            <a:r>
              <a:rPr lang="en"/>
              <a:t>Priority queues.</a:t>
            </a:r>
          </a:p>
          <a:p>
            <a:pPr indent="-381000" lvl="0" marL="457200" rtl="0">
              <a:spcBef>
                <a:spcPts val="0"/>
              </a:spcBef>
              <a:buSzPct val="100000"/>
              <a:buAutoNum type="arabicPeriod"/>
            </a:pPr>
            <a:r>
              <a:rPr lang="en" sz="2400"/>
              <a:t>Distance between nodes </a:t>
            </a:r>
          </a:p>
          <a:p>
            <a:pPr indent="-228600" lvl="1" marL="914400" rtl="0">
              <a:spcBef>
                <a:spcPts val="0"/>
              </a:spcBef>
              <a:buAutoNum type="alphaLcPeriod"/>
            </a:pPr>
            <a:r>
              <a:rPr lang="en"/>
              <a:t>Possible Solution: </a:t>
            </a:r>
          </a:p>
          <a:p>
            <a:pPr indent="-228600" lvl="2" marL="1371600" rtl="0">
              <a:spcBef>
                <a:spcPts val="0"/>
              </a:spcBef>
              <a:buAutoNum type="romanLcPeriod"/>
            </a:pPr>
            <a:r>
              <a:rPr lang="en"/>
              <a:t>SDN based network routing.</a:t>
            </a:r>
          </a:p>
          <a:p>
            <a:pPr indent="-228600" lvl="2" marL="1371600" rtl="0">
              <a:spcBef>
                <a:spcPts val="0"/>
              </a:spcBef>
              <a:buAutoNum type="romanLcPeriod"/>
            </a:pPr>
            <a:r>
              <a:rPr lang="en"/>
              <a:t>Implement routing algorithms. </a:t>
            </a:r>
          </a:p>
          <a:p>
            <a:pPr indent="0" lvl="0" mar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457200" y="1010399"/>
            <a:ext cx="8229600" cy="4837200"/>
          </a:xfrm>
          <a:prstGeom prst="rect">
            <a:avLst/>
          </a:prstGeom>
        </p:spPr>
        <p:txBody>
          <a:bodyPr anchorCtr="0" anchor="t" bIns="91425" lIns="91425" rIns="91425" tIns="91425">
            <a:noAutofit/>
          </a:bodyPr>
          <a:lstStyle/>
          <a:p>
            <a:pPr lvl="0" rtl="0">
              <a:spcBef>
                <a:spcPts val="0"/>
              </a:spcBef>
              <a:buNone/>
            </a:pPr>
            <a:r>
              <a:rPr b="1" lang="en"/>
              <a:t>Rack-Awareness</a:t>
            </a:r>
          </a:p>
          <a:p>
            <a:pPr lvl="0" rtl="0">
              <a:spcBef>
                <a:spcPts val="0"/>
              </a:spcBef>
              <a:buNone/>
            </a:pPr>
            <a:r>
              <a:rPr lang="en" sz="2400"/>
              <a:t>Allows you to manually define the rack numbers to which the slave belongs to. Communication between the NameNode and the DataNode is essential. </a:t>
            </a:r>
          </a:p>
          <a:p>
            <a:pPr lvl="0" rtl="0">
              <a:spcBef>
                <a:spcPts val="0"/>
              </a:spcBef>
              <a:buNone/>
            </a:pPr>
            <a:r>
              <a:rPr b="1" lang="en" sz="2400"/>
              <a:t>Why do we need it? </a:t>
            </a:r>
          </a:p>
          <a:p>
            <a:pPr indent="-381000" lvl="0" marL="457200" rtl="0">
              <a:spcBef>
                <a:spcPts val="0"/>
              </a:spcBef>
              <a:buSzPct val="100000"/>
              <a:buAutoNum type="arabicPeriod"/>
            </a:pPr>
            <a:r>
              <a:rPr lang="en" sz="2400"/>
              <a:t>Data loss prevention </a:t>
            </a:r>
          </a:p>
          <a:p>
            <a:pPr indent="-381000" lvl="0" marL="457200" rtl="0">
              <a:spcBef>
                <a:spcPts val="0"/>
              </a:spcBef>
              <a:buSzPct val="100000"/>
              <a:buAutoNum type="arabicPeriod"/>
            </a:pPr>
            <a:r>
              <a:rPr lang="en" sz="2400"/>
              <a:t>Network Performance - Scalability.</a:t>
            </a:r>
          </a:p>
          <a:p>
            <a:pPr lvl="0" rtl="0">
              <a:spcBef>
                <a:spcPts val="0"/>
              </a:spcBef>
              <a:buNone/>
            </a:pPr>
            <a:r>
              <a:rPr b="1" lang="en" sz="2400"/>
              <a:t>Disadvantages</a:t>
            </a:r>
            <a:r>
              <a:rPr lang="en" sz="2400"/>
              <a:t>: </a:t>
            </a:r>
          </a:p>
          <a:p>
            <a:pPr lvl="0" rtl="0">
              <a:spcBef>
                <a:spcPts val="0"/>
              </a:spcBef>
              <a:buNone/>
            </a:pPr>
            <a:r>
              <a:rPr lang="en" sz="2400"/>
              <a:t>1. Manual labour. </a:t>
            </a:r>
          </a:p>
          <a:p>
            <a:pPr lvl="0" rtl="0">
              <a:spcBef>
                <a:spcPts val="0"/>
              </a:spcBef>
              <a:buNone/>
            </a:pPr>
            <a:r>
              <a:rPr b="1" lang="en" sz="2400"/>
              <a:t>Solution</a:t>
            </a:r>
            <a:r>
              <a:rPr lang="en" sz="2400"/>
              <a:t>: </a:t>
            </a:r>
          </a:p>
          <a:p>
            <a:pPr lvl="0" rtl="0">
              <a:spcBef>
                <a:spcPts val="0"/>
              </a:spcBef>
              <a:buNone/>
            </a:pPr>
            <a:r>
              <a:rPr lang="en" sz="2400"/>
              <a:t>Use an OpenFlow network where the Name Node could query the OpenFlow Controller about the Node’s topology. </a:t>
            </a:r>
          </a:p>
        </p:txBody>
      </p:sp>
      <p:sp>
        <p:nvSpPr>
          <p:cNvPr id="151" name="Shape 151"/>
          <p:cNvSpPr txBox="1"/>
          <p:nvPr>
            <p:ph type="title"/>
          </p:nvPr>
        </p:nvSpPr>
        <p:spPr>
          <a:xfrm>
            <a:off x="457200" y="-180470"/>
            <a:ext cx="8229600" cy="1392900"/>
          </a:xfrm>
          <a:prstGeom prst="rect">
            <a:avLst/>
          </a:prstGeom>
        </p:spPr>
        <p:txBody>
          <a:bodyPr anchorCtr="0" anchor="b" bIns="91425" lIns="91425" rIns="91425" tIns="91425">
            <a:noAutofit/>
          </a:bodyPr>
          <a:lstStyle/>
          <a:p>
            <a:pPr lvl="0" rtl="0" algn="ctr">
              <a:spcBef>
                <a:spcPts val="0"/>
              </a:spcBef>
              <a:buNone/>
            </a:pPr>
            <a:r>
              <a:rPr lang="en" sz="3600"/>
              <a:t>Bottlenecks Continued…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