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4E85C4-F23F-4E81-BFBF-CC1533E29123}" type="datetimeFigureOut">
              <a:rPr lang="en-US" smtClean="0"/>
              <a:t>3/28/2013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79AA84-8B6A-4814-A04F-935415CBF495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85C4-F23F-4E81-BFBF-CC1533E29123}" type="datetimeFigureOut">
              <a:rPr lang="en-US" smtClean="0"/>
              <a:t>3/28/2013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9AA84-8B6A-4814-A04F-935415CBF495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85C4-F23F-4E81-BFBF-CC1533E29123}" type="datetimeFigureOut">
              <a:rPr lang="en-US" smtClean="0"/>
              <a:t>3/28/2013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9AA84-8B6A-4814-A04F-935415CBF495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85C4-F23F-4E81-BFBF-CC1533E29123}" type="datetimeFigureOut">
              <a:rPr lang="en-US" smtClean="0"/>
              <a:t>3/28/2013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9AA84-8B6A-4814-A04F-935415CBF49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85C4-F23F-4E81-BFBF-CC1533E29123}" type="datetimeFigureOut">
              <a:rPr lang="en-US" smtClean="0"/>
              <a:t>3/28/2013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9AA84-8B6A-4814-A04F-935415CBF49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85C4-F23F-4E81-BFBF-CC1533E29123}" type="datetimeFigureOut">
              <a:rPr lang="en-US" smtClean="0"/>
              <a:t>3/28/2013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9AA84-8B6A-4814-A04F-935415CBF4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85C4-F23F-4E81-BFBF-CC1533E29123}" type="datetimeFigureOut">
              <a:rPr lang="en-US" smtClean="0"/>
              <a:t>3/28/2013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9AA84-8B6A-4814-A04F-935415CBF495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85C4-F23F-4E81-BFBF-CC1533E29123}" type="datetimeFigureOut">
              <a:rPr lang="en-US" smtClean="0"/>
              <a:t>3/28/2013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9AA84-8B6A-4814-A04F-935415CBF495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85C4-F23F-4E81-BFBF-CC1533E29123}" type="datetimeFigureOut">
              <a:rPr lang="en-US" smtClean="0"/>
              <a:t>3/28/2013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9AA84-8B6A-4814-A04F-935415CBF4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85C4-F23F-4E81-BFBF-CC1533E29123}" type="datetimeFigureOut">
              <a:rPr lang="en-US" smtClean="0"/>
              <a:t>3/28/2013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9AA84-8B6A-4814-A04F-935415CBF4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85C4-F23F-4E81-BFBF-CC1533E29123}" type="datetimeFigureOut">
              <a:rPr lang="en-US" smtClean="0"/>
              <a:t>3/28/2013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9AA84-8B6A-4814-A04F-935415CBF4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34E85C4-F23F-4E81-BFBF-CC1533E29123}" type="datetimeFigureOut">
              <a:rPr lang="en-US" smtClean="0"/>
              <a:t>3/28/2013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679AA84-8B6A-4814-A04F-935415CBF4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http://elearning.tvm.tcs.co.in/ooaduml_new/ooaduml/ooadimages/collaboration.jpg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838200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Unified Modeling Language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	(UML)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55673" y="498535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From Group -6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3785021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Presenting by</a:t>
            </a:r>
          </a:p>
          <a:p>
            <a:r>
              <a:rPr lang="en-US" sz="2400" dirty="0"/>
              <a:t>	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Shreya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Chippagiri</a:t>
            </a:r>
            <a:r>
              <a:rPr lang="en-US" sz="2400" b="1" dirty="0" smtClean="0"/>
              <a:t> </a:t>
            </a:r>
            <a:r>
              <a:rPr lang="en-US" sz="2400" b="1" dirty="0" smtClean="0"/>
              <a:t>and </a:t>
            </a:r>
            <a:r>
              <a:rPr lang="en-US" sz="2400" b="1" dirty="0" err="1" smtClean="0"/>
              <a:t>Aravindan</a:t>
            </a:r>
            <a:r>
              <a:rPr lang="en-US" sz="2400" b="1" dirty="0" smtClean="0"/>
              <a:t> M  </a:t>
            </a:r>
            <a:r>
              <a:rPr lang="en-US" sz="2400" b="1" dirty="0" smtClean="0"/>
              <a:t> 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676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6096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for Class Diagram:</a:t>
            </a:r>
          </a:p>
          <a:p>
            <a:endParaRPr lang="en-US" dirty="0"/>
          </a:p>
        </p:txBody>
      </p:sp>
      <p:pic>
        <p:nvPicPr>
          <p:cNvPr id="5122" name="Picture 2" descr="C:\Users\deepa\Desktop\classDiagramInherita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32" y="1447800"/>
            <a:ext cx="7806768" cy="472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53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show the interaction of objects with respect to time</a:t>
            </a:r>
          </a:p>
          <a:p>
            <a:r>
              <a:rPr lang="en-GB" dirty="0"/>
              <a:t>Sequence diagrams have two axes</a:t>
            </a:r>
            <a:endParaRPr lang="en-US" dirty="0"/>
          </a:p>
          <a:p>
            <a:pPr lvl="1"/>
            <a:r>
              <a:rPr lang="en-GB" dirty="0"/>
              <a:t>horizontal axis represents the objects involved in a sequence. </a:t>
            </a:r>
            <a:endParaRPr lang="en-US" dirty="0"/>
          </a:p>
          <a:p>
            <a:pPr lvl="1"/>
            <a:r>
              <a:rPr lang="en-GB" dirty="0"/>
              <a:t>vertical axis represents the passage of time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71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6" t="26868" r="21881" b="7590"/>
          <a:stretch>
            <a:fillRect/>
          </a:stretch>
        </p:blipFill>
        <p:spPr bwMode="auto">
          <a:xfrm>
            <a:off x="807080" y="1066800"/>
            <a:ext cx="7193920" cy="505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0" y="512434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for Sequence Diagram: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8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Shows </a:t>
            </a:r>
            <a:r>
              <a:rPr lang="en-GB" dirty="0"/>
              <a:t>the interaction of the objects and also the group of all messages sent or received by an object. </a:t>
            </a:r>
          </a:p>
          <a:p>
            <a:r>
              <a:rPr lang="en-GB" dirty="0" smtClean="0"/>
              <a:t>Allows </a:t>
            </a:r>
            <a:r>
              <a:rPr lang="en-GB" dirty="0"/>
              <a:t>us to see the complete set of services that an object must provide.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Collaboration </a:t>
            </a:r>
            <a:r>
              <a:rPr lang="en-GB" dirty="0" smtClean="0"/>
              <a:t>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earning.tvm.tcs.co.in/ooaduml_new/ooaduml/ooadimages/collaboration.jpg"/>
          <p:cNvPicPr>
            <a:picLocks noGrp="1" noChangeAspect="1" noChangeArrowheads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60437"/>
            <a:ext cx="8119893" cy="521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3810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for Collaboration Diagram: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7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statechart diagram shows the behavior of classes in response to external stimuli </a:t>
            </a:r>
          </a:p>
          <a:p>
            <a:r>
              <a:rPr lang="en-US" dirty="0"/>
              <a:t>This diagram models the dynamic flow of control from state to state within a system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Statechart Diagram</a:t>
            </a:r>
          </a:p>
        </p:txBody>
      </p:sp>
    </p:spTree>
    <p:extLst>
      <p:ext uri="{BB962C8B-B14F-4D97-AF65-F5344CB8AC3E}">
        <p14:creationId xmlns:p14="http://schemas.microsoft.com/office/powerpoint/2010/main" val="234225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7620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Basic Statechart Diagram Symbols and Notations :</a:t>
            </a:r>
            <a:endParaRPr lang="en-US" sz="2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954424" y="1600200"/>
            <a:ext cx="2895600" cy="4343400"/>
            <a:chOff x="990600" y="1600200"/>
            <a:chExt cx="2743200" cy="3676650"/>
          </a:xfrm>
        </p:grpSpPr>
        <p:pic>
          <p:nvPicPr>
            <p:cNvPr id="6" name="Picture 4" descr="state"/>
            <p:cNvPicPr>
              <a:picLocks noChangeAspect="1" noChangeArrowheads="1"/>
            </p:cNvPicPr>
            <p:nvPr>
              <p:ph sz="half" idx="1"/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90600" y="1600200"/>
              <a:ext cx="2668588" cy="652463"/>
            </a:xfrm>
            <a:noFill/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" name="Picture 5" descr="transiti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2590800"/>
              <a:ext cx="2590800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initial stat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3962400"/>
              <a:ext cx="228600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7" descr="finalt stat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4876800"/>
              <a:ext cx="2286000" cy="40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 9"/>
          <p:cNvSpPr/>
          <p:nvPr/>
        </p:nvSpPr>
        <p:spPr>
          <a:xfrm>
            <a:off x="3886200" y="1676400"/>
            <a:ext cx="4572000" cy="535531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b="1" dirty="0" smtClean="0"/>
              <a:t>States represent situations during the life of an object 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4038600" y="2965140"/>
            <a:ext cx="4419600" cy="5355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dirty="0" smtClean="0"/>
              <a:t>A solid arrow represents the path between different states of an object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038600" y="4307064"/>
            <a:ext cx="44196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A filled circle followed by an arrow represents the object's initial state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17818" y="5328736"/>
            <a:ext cx="4440382" cy="7571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dirty="0" smtClean="0"/>
              <a:t>An arrow pointing to a filled circle nested inside another circle represents the object's final state.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8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5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Is a Modeling language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Language defines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 smtClean="0"/>
              <a:t>Syntax – Symbols and rules for using them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 smtClean="0"/>
              <a:t>Semantics – What these symbols represent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UML is a graphical language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Picture models provide better feel of system  (a picture is worth a thousand words).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Language to express different types of models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UML?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3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UML can be used to</a:t>
            </a:r>
          </a:p>
          <a:p>
            <a:pPr lvl="1"/>
            <a:r>
              <a:rPr lang="en-US" dirty="0"/>
              <a:t>Visualize (Graphical Notation)</a:t>
            </a:r>
          </a:p>
          <a:p>
            <a:pPr lvl="1"/>
            <a:r>
              <a:rPr lang="en-US" dirty="0"/>
              <a:t>Specify (Complete and Unambiguous)</a:t>
            </a:r>
          </a:p>
          <a:p>
            <a:pPr lvl="1"/>
            <a:r>
              <a:rPr lang="en-US" dirty="0"/>
              <a:t>Construct (Code </a:t>
            </a:r>
            <a:r>
              <a:rPr lang="en-US" dirty="0" smtClean="0"/>
              <a:t>Generation)</a:t>
            </a:r>
          </a:p>
          <a:p>
            <a:pPr lvl="1"/>
            <a:r>
              <a:rPr lang="en-US" sz="2000" dirty="0" smtClean="0"/>
              <a:t>UML </a:t>
            </a:r>
            <a:r>
              <a:rPr lang="en-US" sz="2000" dirty="0"/>
              <a:t>is a language for constructing new as well as </a:t>
            </a:r>
            <a:r>
              <a:rPr lang="en-US" sz="2000" dirty="0" smtClean="0"/>
              <a:t>understanding </a:t>
            </a:r>
            <a:r>
              <a:rPr lang="en-US" sz="2000" dirty="0"/>
              <a:t>existing </a:t>
            </a:r>
            <a:r>
              <a:rPr lang="en-US" sz="2000" dirty="0" smtClean="0"/>
              <a:t>system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In software work more than 70% of time spent on analyzing existing systems</a:t>
            </a:r>
          </a:p>
          <a:p>
            <a:pPr lvl="1"/>
            <a:endParaRPr lang="en-US" sz="2000" dirty="0"/>
          </a:p>
          <a:p>
            <a:pPr marL="41148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6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pic>
        <p:nvPicPr>
          <p:cNvPr id="4" name="Content Placeholder 3" descr="Uml_diagram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133600"/>
            <a:ext cx="8229599" cy="399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0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Notation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05634"/>
            <a:ext cx="3810000" cy="336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514600"/>
            <a:ext cx="3748087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24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sz="2000" dirty="0"/>
              <a:t>capturing</a:t>
            </a:r>
            <a:r>
              <a:rPr lang="en-US" dirty="0"/>
              <a:t> the functional requirements of a system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		Notations: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763253"/>
              </p:ext>
            </p:extLst>
          </p:nvPr>
        </p:nvGraphicFramePr>
        <p:xfrm>
          <a:off x="4191000" y="2895600"/>
          <a:ext cx="3733800" cy="3502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Bitmap Image" r:id="rId3" imgW="3381847" imgH="3172268" progId="PBrush">
                  <p:embed/>
                </p:oleObj>
              </mc:Choice>
              <mc:Fallback>
                <p:oleObj name="Bitmap Image" r:id="rId3" imgW="3381847" imgH="3172268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895600"/>
                        <a:ext cx="3733800" cy="35027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885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90600"/>
            <a:ext cx="6858000" cy="5416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0" y="4572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for use case diagram: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76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Acts as the first step in solution process – understand the ‘situation’ better</a:t>
            </a:r>
          </a:p>
          <a:p>
            <a:r>
              <a:rPr lang="en-US" dirty="0"/>
              <a:t>Allows us to focus on important functionalities related to end user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Use Cases</a:t>
            </a:r>
            <a:endParaRPr lang="en-US" dirty="0"/>
          </a:p>
        </p:txBody>
      </p:sp>
      <p:pic>
        <p:nvPicPr>
          <p:cNvPr id="4098" name="Picture 2" descr="C:\Users\deepa\Desktop\thumbs_up_bci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208" y="3909093"/>
            <a:ext cx="2641966" cy="211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76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grpSp>
        <p:nvGrpSpPr>
          <p:cNvPr id="91" name="Group 90"/>
          <p:cNvGrpSpPr/>
          <p:nvPr/>
        </p:nvGrpSpPr>
        <p:grpSpPr>
          <a:xfrm>
            <a:off x="631824" y="2023227"/>
            <a:ext cx="8364110" cy="4447421"/>
            <a:chOff x="287338" y="1631950"/>
            <a:chExt cx="8710618" cy="4838700"/>
          </a:xfrm>
        </p:grpSpPr>
        <p:sp>
          <p:nvSpPr>
            <p:cNvPr id="92" name="Text Box 3"/>
            <p:cNvSpPr txBox="1">
              <a:spLocks noChangeArrowheads="1"/>
            </p:cNvSpPr>
            <p:nvPr/>
          </p:nvSpPr>
          <p:spPr bwMode="auto">
            <a:xfrm>
              <a:off x="1169988" y="1631950"/>
              <a:ext cx="2849562" cy="411163"/>
            </a:xfrm>
            <a:prstGeom prst="rect">
              <a:avLst/>
            </a:prstGeom>
            <a:noFill/>
            <a:ln w="27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defTabSz="828675">
                <a:tabLst>
                  <a:tab pos="657225" algn="l"/>
                  <a:tab pos="1312863" algn="l"/>
                  <a:tab pos="1970088" algn="l"/>
                  <a:tab pos="262731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14338" defTabSz="828675">
                <a:tabLst>
                  <a:tab pos="657225" algn="l"/>
                  <a:tab pos="1312863" algn="l"/>
                  <a:tab pos="1970088" algn="l"/>
                  <a:tab pos="262731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828675" defTabSz="828675">
                <a:tabLst>
                  <a:tab pos="657225" algn="l"/>
                  <a:tab pos="1312863" algn="l"/>
                  <a:tab pos="1970088" algn="l"/>
                  <a:tab pos="262731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244600" defTabSz="828675">
                <a:tabLst>
                  <a:tab pos="657225" algn="l"/>
                  <a:tab pos="1312863" algn="l"/>
                  <a:tab pos="1970088" algn="l"/>
                  <a:tab pos="262731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658938" defTabSz="828675">
                <a:tabLst>
                  <a:tab pos="657225" algn="l"/>
                  <a:tab pos="1312863" algn="l"/>
                  <a:tab pos="1970088" algn="l"/>
                  <a:tab pos="262731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  <a:tab pos="1970088" algn="l"/>
                  <a:tab pos="262731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  <a:tab pos="1970088" algn="l"/>
                  <a:tab pos="262731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  <a:tab pos="1970088" algn="l"/>
                  <a:tab pos="262731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  <a:tab pos="1970088" algn="l"/>
                  <a:tab pos="262731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2500" b="1">
                  <a:solidFill>
                    <a:srgbClr val="000000"/>
                  </a:solidFill>
                  <a:latin typeface="Times New Roman" pitchFamily="18" charset="0"/>
                </a:rPr>
                <a:t>CLASS</a:t>
              </a:r>
            </a:p>
          </p:txBody>
        </p:sp>
        <p:sp>
          <p:nvSpPr>
            <p:cNvPr id="93" name="Text Box 4"/>
            <p:cNvSpPr txBox="1">
              <a:spLocks noChangeArrowheads="1"/>
            </p:cNvSpPr>
            <p:nvPr/>
          </p:nvSpPr>
          <p:spPr bwMode="auto">
            <a:xfrm>
              <a:off x="4456113" y="1646238"/>
              <a:ext cx="17748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736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828675"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14338" defTabSz="828675"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828675" defTabSz="828675"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244600" defTabSz="828675"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658938" defTabSz="828675"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2200">
                  <a:solidFill>
                    <a:srgbClr val="000000"/>
                  </a:solidFill>
                  <a:latin typeface="Times New Roman" pitchFamily="18" charset="0"/>
                </a:rPr>
                <a:t>Class Name</a:t>
              </a:r>
            </a:p>
          </p:txBody>
        </p:sp>
        <p:sp>
          <p:nvSpPr>
            <p:cNvPr id="94" name="Text Box 5"/>
            <p:cNvSpPr txBox="1">
              <a:spLocks noChangeArrowheads="1"/>
            </p:cNvSpPr>
            <p:nvPr/>
          </p:nvSpPr>
          <p:spPr bwMode="auto">
            <a:xfrm>
              <a:off x="4918075" y="3014663"/>
              <a:ext cx="3916654" cy="736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736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828675"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14338" defTabSz="828675"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828675" defTabSz="828675"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244600" defTabSz="828675"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658938" defTabSz="828675"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2200" dirty="0">
                  <a:solidFill>
                    <a:srgbClr val="000000"/>
                  </a:solidFill>
                  <a:latin typeface="Times New Roman" pitchFamily="18" charset="0"/>
                </a:rPr>
                <a:t>Composition relationship</a:t>
              </a:r>
            </a:p>
            <a:p>
              <a:pPr eaLnBrk="1"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2200" dirty="0">
                  <a:solidFill>
                    <a:srgbClr val="000000"/>
                  </a:solidFill>
                  <a:latin typeface="Times New Roman" pitchFamily="18" charset="0"/>
                </a:rPr>
                <a:t>Class 1 is composed of a Class 2</a:t>
              </a:r>
            </a:p>
          </p:txBody>
        </p:sp>
        <p:grpSp>
          <p:nvGrpSpPr>
            <p:cNvPr id="95" name="Group 6"/>
            <p:cNvGrpSpPr>
              <a:grpSpLocks/>
            </p:cNvGrpSpPr>
            <p:nvPr/>
          </p:nvGrpSpPr>
          <p:grpSpPr bwMode="auto">
            <a:xfrm>
              <a:off x="287338" y="3152775"/>
              <a:ext cx="4202112" cy="384175"/>
              <a:chOff x="203" y="2505"/>
              <a:chExt cx="2919" cy="267"/>
            </a:xfrm>
          </p:grpSpPr>
          <p:sp>
            <p:nvSpPr>
              <p:cNvPr id="118" name="Line 7"/>
              <p:cNvSpPr>
                <a:spLocks noChangeShapeType="1"/>
              </p:cNvSpPr>
              <p:nvPr/>
            </p:nvSpPr>
            <p:spPr bwMode="auto">
              <a:xfrm>
                <a:off x="1113" y="2669"/>
                <a:ext cx="1102" cy="0"/>
              </a:xfrm>
              <a:prstGeom prst="line">
                <a:avLst/>
              </a:prstGeom>
              <a:noFill/>
              <a:ln w="27305">
                <a:solidFill>
                  <a:srgbClr val="000000"/>
                </a:solidFill>
                <a:round/>
                <a:headEnd type="diamond"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AutoShape 8"/>
              <p:cNvSpPr>
                <a:spLocks noChangeArrowheads="1"/>
              </p:cNvSpPr>
              <p:nvPr/>
            </p:nvSpPr>
            <p:spPr bwMode="auto">
              <a:xfrm>
                <a:off x="203" y="2505"/>
                <a:ext cx="842" cy="247"/>
              </a:xfrm>
              <a:prstGeom prst="roundRect">
                <a:avLst>
                  <a:gd name="adj" fmla="val 255"/>
                </a:avLst>
              </a:prstGeom>
              <a:noFill/>
              <a:ln w="27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 algn="ctr" defTabSz="828675" eaLnBrk="1">
                  <a:buClr>
                    <a:srgbClr val="000000"/>
                  </a:buClr>
                  <a:buSzPct val="45000"/>
                  <a:buFont typeface="StarSymbol" charset="0"/>
                  <a:buNone/>
                  <a:tabLst>
                    <a:tab pos="657225" algn="l"/>
                  </a:tabLst>
                </a:pPr>
                <a:r>
                  <a:rPr lang="en-GB" sz="2200">
                    <a:solidFill>
                      <a:srgbClr val="000000"/>
                    </a:solidFill>
                    <a:latin typeface="Times New Roman" pitchFamily="18" charset="0"/>
                  </a:rPr>
                  <a:t>Class 1</a:t>
                </a:r>
              </a:p>
            </p:txBody>
          </p:sp>
          <p:sp>
            <p:nvSpPr>
              <p:cNvPr id="120" name="AutoShape 9"/>
              <p:cNvSpPr>
                <a:spLocks noChangeArrowheads="1"/>
              </p:cNvSpPr>
              <p:nvPr/>
            </p:nvSpPr>
            <p:spPr bwMode="auto">
              <a:xfrm>
                <a:off x="2275" y="2525"/>
                <a:ext cx="847" cy="247"/>
              </a:xfrm>
              <a:prstGeom prst="roundRect">
                <a:avLst>
                  <a:gd name="adj" fmla="val 255"/>
                </a:avLst>
              </a:prstGeom>
              <a:noFill/>
              <a:ln w="27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 algn="ctr" defTabSz="828675" eaLnBrk="1">
                  <a:buClr>
                    <a:srgbClr val="000000"/>
                  </a:buClr>
                  <a:buSzPct val="45000"/>
                  <a:buFont typeface="StarSymbol" charset="0"/>
                  <a:buNone/>
                  <a:tabLst>
                    <a:tab pos="657225" algn="l"/>
                  </a:tabLst>
                </a:pPr>
                <a:r>
                  <a:rPr lang="en-GB" sz="2200">
                    <a:solidFill>
                      <a:srgbClr val="000000"/>
                    </a:solidFill>
                    <a:latin typeface="Times New Roman" pitchFamily="18" charset="0"/>
                  </a:rPr>
                  <a:t>Class 2</a:t>
                </a:r>
              </a:p>
            </p:txBody>
          </p:sp>
        </p:grpSp>
        <p:sp>
          <p:nvSpPr>
            <p:cNvPr id="96" name="Text Box 10"/>
            <p:cNvSpPr txBox="1">
              <a:spLocks noChangeArrowheads="1"/>
            </p:cNvSpPr>
            <p:nvPr/>
          </p:nvSpPr>
          <p:spPr bwMode="auto">
            <a:xfrm>
              <a:off x="4209838" y="5254625"/>
              <a:ext cx="4788118" cy="736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736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828675"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  <a:tab pos="39401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14338" defTabSz="828675"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  <a:tab pos="39401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828675" defTabSz="828675"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  <a:tab pos="39401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244600" defTabSz="828675"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  <a:tab pos="39401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658938" defTabSz="828675"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  <a:tab pos="39401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  <a:tab pos="39401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  <a:tab pos="39401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  <a:tab pos="39401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  <a:tab pos="39401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2200" dirty="0">
                  <a:solidFill>
                    <a:srgbClr val="000000"/>
                  </a:solidFill>
                  <a:latin typeface="Times New Roman" pitchFamily="18" charset="0"/>
                </a:rPr>
                <a:t>Inheritance relationship</a:t>
              </a:r>
            </a:p>
            <a:p>
              <a:pPr eaLnBrk="1"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2200" dirty="0">
                  <a:solidFill>
                    <a:srgbClr val="000000"/>
                  </a:solidFill>
                  <a:latin typeface="Times New Roman" pitchFamily="18" charset="0"/>
                </a:rPr>
                <a:t>Class 2 and Class 3 derive from Class 1</a:t>
              </a:r>
            </a:p>
          </p:txBody>
        </p:sp>
        <p:sp>
          <p:nvSpPr>
            <p:cNvPr id="97" name="Text Box 11"/>
            <p:cNvSpPr txBox="1">
              <a:spLocks noChangeArrowheads="1"/>
            </p:cNvSpPr>
            <p:nvPr/>
          </p:nvSpPr>
          <p:spPr bwMode="auto">
            <a:xfrm>
              <a:off x="2624138" y="2392363"/>
              <a:ext cx="565150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736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828675"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14338" defTabSz="828675"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828675" defTabSz="828675"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244600" defTabSz="828675"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658938" defTabSz="828675"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2500" b="1">
                  <a:solidFill>
                    <a:srgbClr val="000000"/>
                  </a:solidFill>
                  <a:latin typeface="Times New Roman" pitchFamily="18" charset="0"/>
                </a:rPr>
                <a:t>#</a:t>
              </a:r>
              <a:endParaRPr lang="en-GB" sz="22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8" name="Text Box 12"/>
            <p:cNvSpPr txBox="1">
              <a:spLocks noChangeArrowheads="1"/>
            </p:cNvSpPr>
            <p:nvPr/>
          </p:nvSpPr>
          <p:spPr bwMode="auto">
            <a:xfrm>
              <a:off x="4227513" y="2212975"/>
              <a:ext cx="3989387" cy="663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736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828675"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  <a:tab pos="39401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14338" defTabSz="828675"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  <a:tab pos="39401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828675" defTabSz="828675"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  <a:tab pos="39401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244600" defTabSz="828675"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  <a:tab pos="39401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658938" defTabSz="828675"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  <a:tab pos="39401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  <a:tab pos="39401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  <a:tab pos="39401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  <a:tab pos="39401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  <a:tab pos="39401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2200">
                  <a:solidFill>
                    <a:srgbClr val="000000"/>
                  </a:solidFill>
                  <a:latin typeface="Times New Roman" pitchFamily="18" charset="0"/>
                </a:rPr>
                <a:t>Number of links each class object may contain</a:t>
              </a:r>
            </a:p>
          </p:txBody>
        </p:sp>
        <p:sp>
          <p:nvSpPr>
            <p:cNvPr id="99" name="Text Box 13"/>
            <p:cNvSpPr txBox="1">
              <a:spLocks noChangeArrowheads="1"/>
            </p:cNvSpPr>
            <p:nvPr/>
          </p:nvSpPr>
          <p:spPr bwMode="auto">
            <a:xfrm>
              <a:off x="1762125" y="2552700"/>
              <a:ext cx="415925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736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2200">
                  <a:solidFill>
                    <a:srgbClr val="000000"/>
                  </a:solidFill>
                  <a:latin typeface="Times New Roman" pitchFamily="18" charset="0"/>
                </a:rPr>
                <a:t>	</a:t>
              </a:r>
            </a:p>
          </p:txBody>
        </p:sp>
        <p:grpSp>
          <p:nvGrpSpPr>
            <p:cNvPr id="100" name="Group 14"/>
            <p:cNvGrpSpPr>
              <a:grpSpLocks/>
            </p:cNvGrpSpPr>
            <p:nvPr/>
          </p:nvGrpSpPr>
          <p:grpSpPr bwMode="auto">
            <a:xfrm>
              <a:off x="631825" y="4652963"/>
              <a:ext cx="3563938" cy="1817687"/>
              <a:chOff x="439" y="3142"/>
              <a:chExt cx="2475" cy="1262"/>
            </a:xfrm>
          </p:grpSpPr>
          <p:sp>
            <p:nvSpPr>
              <p:cNvPr id="107" name="AutoShape 15"/>
              <p:cNvSpPr>
                <a:spLocks noChangeArrowheads="1"/>
              </p:cNvSpPr>
              <p:nvPr/>
            </p:nvSpPr>
            <p:spPr bwMode="auto">
              <a:xfrm>
                <a:off x="1246" y="3142"/>
                <a:ext cx="841" cy="247"/>
              </a:xfrm>
              <a:prstGeom prst="roundRect">
                <a:avLst>
                  <a:gd name="adj" fmla="val 255"/>
                </a:avLst>
              </a:prstGeom>
              <a:noFill/>
              <a:ln w="27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 algn="ctr" defTabSz="828675" eaLnBrk="1">
                  <a:buClr>
                    <a:srgbClr val="000000"/>
                  </a:buClr>
                  <a:buSzPct val="45000"/>
                  <a:buFont typeface="StarSymbol" charset="0"/>
                  <a:buNone/>
                  <a:tabLst>
                    <a:tab pos="657225" algn="l"/>
                  </a:tabLst>
                </a:pPr>
                <a:r>
                  <a:rPr lang="en-GB" sz="2200">
                    <a:solidFill>
                      <a:srgbClr val="000000"/>
                    </a:solidFill>
                    <a:latin typeface="Times New Roman" pitchFamily="18" charset="0"/>
                  </a:rPr>
                  <a:t>Class 1</a:t>
                </a:r>
              </a:p>
            </p:txBody>
          </p:sp>
          <p:sp>
            <p:nvSpPr>
              <p:cNvPr id="108" name="AutoShape 16"/>
              <p:cNvSpPr>
                <a:spLocks noChangeArrowheads="1"/>
              </p:cNvSpPr>
              <p:nvPr/>
            </p:nvSpPr>
            <p:spPr bwMode="auto">
              <a:xfrm>
                <a:off x="439" y="4157"/>
                <a:ext cx="841" cy="247"/>
              </a:xfrm>
              <a:prstGeom prst="roundRect">
                <a:avLst>
                  <a:gd name="adj" fmla="val 255"/>
                </a:avLst>
              </a:prstGeom>
              <a:noFill/>
              <a:ln w="27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 algn="ctr" defTabSz="828675" eaLnBrk="1">
                  <a:buClr>
                    <a:srgbClr val="000000"/>
                  </a:buClr>
                  <a:buSzPct val="45000"/>
                  <a:buFont typeface="StarSymbol" charset="0"/>
                  <a:buNone/>
                  <a:tabLst>
                    <a:tab pos="657225" algn="l"/>
                  </a:tabLst>
                </a:pPr>
                <a:r>
                  <a:rPr lang="en-GB" sz="2200">
                    <a:solidFill>
                      <a:srgbClr val="000000"/>
                    </a:solidFill>
                    <a:latin typeface="Times New Roman" pitchFamily="18" charset="0"/>
                  </a:rPr>
                  <a:t>Class 2</a:t>
                </a:r>
              </a:p>
            </p:txBody>
          </p:sp>
          <p:sp>
            <p:nvSpPr>
              <p:cNvPr id="109" name="AutoShape 17"/>
              <p:cNvSpPr>
                <a:spLocks noChangeArrowheads="1"/>
              </p:cNvSpPr>
              <p:nvPr/>
            </p:nvSpPr>
            <p:spPr bwMode="auto">
              <a:xfrm>
                <a:off x="2073" y="4157"/>
                <a:ext cx="841" cy="247"/>
              </a:xfrm>
              <a:prstGeom prst="roundRect">
                <a:avLst>
                  <a:gd name="adj" fmla="val 255"/>
                </a:avLst>
              </a:prstGeom>
              <a:noFill/>
              <a:ln w="27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 algn="ctr" defTabSz="828675" eaLnBrk="1">
                  <a:buClr>
                    <a:srgbClr val="000000"/>
                  </a:buClr>
                  <a:buSzPct val="45000"/>
                  <a:buFont typeface="StarSymbol" charset="0"/>
                  <a:buNone/>
                  <a:tabLst>
                    <a:tab pos="657225" algn="l"/>
                  </a:tabLst>
                </a:pPr>
                <a:r>
                  <a:rPr lang="en-GB" sz="2200">
                    <a:solidFill>
                      <a:srgbClr val="000000"/>
                    </a:solidFill>
                    <a:latin typeface="Times New Roman" pitchFamily="18" charset="0"/>
                  </a:rPr>
                  <a:t>Class 3</a:t>
                </a:r>
              </a:p>
            </p:txBody>
          </p:sp>
          <p:sp>
            <p:nvSpPr>
              <p:cNvPr id="110" name="Line 18"/>
              <p:cNvSpPr>
                <a:spLocks noChangeShapeType="1"/>
              </p:cNvSpPr>
              <p:nvPr/>
            </p:nvSpPr>
            <p:spPr bwMode="auto">
              <a:xfrm>
                <a:off x="1676" y="3581"/>
                <a:ext cx="0" cy="33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19"/>
              <p:cNvSpPr>
                <a:spLocks noChangeShapeType="1"/>
              </p:cNvSpPr>
              <p:nvPr/>
            </p:nvSpPr>
            <p:spPr bwMode="auto">
              <a:xfrm flipV="1">
                <a:off x="866" y="3926"/>
                <a:ext cx="1" cy="2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20"/>
              <p:cNvSpPr>
                <a:spLocks noChangeShapeType="1"/>
              </p:cNvSpPr>
              <p:nvPr/>
            </p:nvSpPr>
            <p:spPr bwMode="auto">
              <a:xfrm flipV="1">
                <a:off x="2495" y="3926"/>
                <a:ext cx="1" cy="2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21"/>
              <p:cNvSpPr>
                <a:spLocks noChangeShapeType="1"/>
              </p:cNvSpPr>
              <p:nvPr/>
            </p:nvSpPr>
            <p:spPr bwMode="auto">
              <a:xfrm>
                <a:off x="873" y="3929"/>
                <a:ext cx="163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4" name="Group 22"/>
              <p:cNvGrpSpPr>
                <a:grpSpLocks/>
              </p:cNvGrpSpPr>
              <p:nvPr/>
            </p:nvGrpSpPr>
            <p:grpSpPr bwMode="auto">
              <a:xfrm>
                <a:off x="1628" y="3437"/>
                <a:ext cx="96" cy="144"/>
                <a:chOff x="1639" y="3437"/>
                <a:chExt cx="96" cy="144"/>
              </a:xfrm>
            </p:grpSpPr>
            <p:sp>
              <p:nvSpPr>
                <p:cNvPr id="115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1639" y="3437"/>
                  <a:ext cx="4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" name="Line 24"/>
                <p:cNvSpPr>
                  <a:spLocks noChangeShapeType="1"/>
                </p:cNvSpPr>
                <p:nvPr/>
              </p:nvSpPr>
              <p:spPr bwMode="auto">
                <a:xfrm>
                  <a:off x="1685" y="3437"/>
                  <a:ext cx="4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Line 25"/>
                <p:cNvSpPr>
                  <a:spLocks noChangeShapeType="1"/>
                </p:cNvSpPr>
                <p:nvPr/>
              </p:nvSpPr>
              <p:spPr bwMode="auto">
                <a:xfrm>
                  <a:off x="1639" y="3581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1" name="Group 26"/>
            <p:cNvGrpSpPr>
              <a:grpSpLocks/>
            </p:cNvGrpSpPr>
            <p:nvPr/>
          </p:nvGrpSpPr>
          <p:grpSpPr bwMode="auto">
            <a:xfrm>
              <a:off x="287338" y="4021138"/>
              <a:ext cx="4202112" cy="376237"/>
              <a:chOff x="204" y="2564"/>
              <a:chExt cx="2918" cy="261"/>
            </a:xfrm>
          </p:grpSpPr>
          <p:sp>
            <p:nvSpPr>
              <p:cNvPr id="103" name="Line 27"/>
              <p:cNvSpPr>
                <a:spLocks noChangeShapeType="1"/>
              </p:cNvSpPr>
              <p:nvPr/>
            </p:nvSpPr>
            <p:spPr bwMode="auto">
              <a:xfrm>
                <a:off x="1171" y="2669"/>
                <a:ext cx="1102" cy="0"/>
              </a:xfrm>
              <a:prstGeom prst="line">
                <a:avLst/>
              </a:prstGeom>
              <a:noFill/>
              <a:ln w="27305">
                <a:solidFill>
                  <a:srgbClr val="000000"/>
                </a:solidFill>
                <a:round/>
                <a:headEnd type="none"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AutoShape 28"/>
              <p:cNvSpPr>
                <a:spLocks noChangeArrowheads="1"/>
              </p:cNvSpPr>
              <p:nvPr/>
            </p:nvSpPr>
            <p:spPr bwMode="auto">
              <a:xfrm>
                <a:off x="204" y="2564"/>
                <a:ext cx="841" cy="247"/>
              </a:xfrm>
              <a:prstGeom prst="roundRect">
                <a:avLst>
                  <a:gd name="adj" fmla="val 255"/>
                </a:avLst>
              </a:prstGeom>
              <a:noFill/>
              <a:ln w="27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 algn="ctr" defTabSz="828675" eaLnBrk="1">
                  <a:buClr>
                    <a:srgbClr val="000000"/>
                  </a:buClr>
                  <a:buSzPct val="45000"/>
                  <a:buFont typeface="StarSymbol" charset="0"/>
                  <a:buNone/>
                  <a:tabLst>
                    <a:tab pos="657225" algn="l"/>
                  </a:tabLst>
                </a:pPr>
                <a:r>
                  <a:rPr lang="en-GB" sz="2200">
                    <a:solidFill>
                      <a:srgbClr val="000000"/>
                    </a:solidFill>
                    <a:latin typeface="Times New Roman" pitchFamily="18" charset="0"/>
                  </a:rPr>
                  <a:t>Class 1</a:t>
                </a:r>
              </a:p>
            </p:txBody>
          </p:sp>
          <p:sp>
            <p:nvSpPr>
              <p:cNvPr id="105" name="AutoShape 29"/>
              <p:cNvSpPr>
                <a:spLocks noChangeArrowheads="1"/>
              </p:cNvSpPr>
              <p:nvPr/>
            </p:nvSpPr>
            <p:spPr bwMode="auto">
              <a:xfrm>
                <a:off x="2275" y="2578"/>
                <a:ext cx="847" cy="247"/>
              </a:xfrm>
              <a:prstGeom prst="roundRect">
                <a:avLst>
                  <a:gd name="adj" fmla="val 255"/>
                </a:avLst>
              </a:prstGeom>
              <a:noFill/>
              <a:ln w="27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 algn="ctr" defTabSz="828675" eaLnBrk="1">
                  <a:buClr>
                    <a:srgbClr val="000000"/>
                  </a:buClr>
                  <a:buSzPct val="45000"/>
                  <a:buFont typeface="StarSymbol" charset="0"/>
                  <a:buNone/>
                  <a:tabLst>
                    <a:tab pos="657225" algn="l"/>
                  </a:tabLst>
                </a:pPr>
                <a:r>
                  <a:rPr lang="en-GB" sz="2200">
                    <a:solidFill>
                      <a:srgbClr val="000000"/>
                    </a:solidFill>
                    <a:latin typeface="Times New Roman" pitchFamily="18" charset="0"/>
                  </a:rPr>
                  <a:t>Class 2</a:t>
                </a:r>
              </a:p>
            </p:txBody>
          </p:sp>
          <p:sp>
            <p:nvSpPr>
              <p:cNvPr id="106" name="Rectangle 30"/>
              <p:cNvSpPr>
                <a:spLocks noChangeArrowheads="1"/>
              </p:cNvSpPr>
              <p:nvPr/>
            </p:nvSpPr>
            <p:spPr bwMode="auto">
              <a:xfrm rot="2700000">
                <a:off x="1064" y="2620"/>
                <a:ext cx="98" cy="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" name="Text Box 31"/>
            <p:cNvSpPr txBox="1">
              <a:spLocks noChangeArrowheads="1"/>
            </p:cNvSpPr>
            <p:nvPr/>
          </p:nvSpPr>
          <p:spPr bwMode="auto">
            <a:xfrm>
              <a:off x="4779963" y="3913188"/>
              <a:ext cx="3536950" cy="661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736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828675"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14338" defTabSz="828675"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828675" defTabSz="828675"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244600" defTabSz="828675"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658938" defTabSz="828675"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2200" dirty="0">
                  <a:solidFill>
                    <a:srgbClr val="000000"/>
                  </a:solidFill>
                  <a:latin typeface="Times New Roman" pitchFamily="18" charset="0"/>
                </a:rPr>
                <a:t>Aggregation</a:t>
              </a:r>
            </a:p>
            <a:p>
              <a:pPr eaLnBrk="1"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2200" dirty="0">
                  <a:solidFill>
                    <a:srgbClr val="000000"/>
                  </a:solidFill>
                  <a:latin typeface="Times New Roman" pitchFamily="18" charset="0"/>
                </a:rPr>
                <a:t>A collection of other classes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703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211</TotalTime>
  <Words>393</Words>
  <Application>Microsoft Office PowerPoint</Application>
  <PresentationFormat>On-screen Show (4:3)</PresentationFormat>
  <Paragraphs>68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Hardcover</vt:lpstr>
      <vt:lpstr>Bitmap Image</vt:lpstr>
      <vt:lpstr>Unified Modeling Language      (UML)</vt:lpstr>
      <vt:lpstr>What is UML?</vt:lpstr>
      <vt:lpstr>Usage of UML</vt:lpstr>
      <vt:lpstr>UML Diagrams</vt:lpstr>
      <vt:lpstr>UML Notation</vt:lpstr>
      <vt:lpstr>Use Case Diagram</vt:lpstr>
      <vt:lpstr>PowerPoint Presentation</vt:lpstr>
      <vt:lpstr>Benefits of Use Cases</vt:lpstr>
      <vt:lpstr>Class Diagram</vt:lpstr>
      <vt:lpstr>PowerPoint Presentation</vt:lpstr>
      <vt:lpstr>Sequence Diagram</vt:lpstr>
      <vt:lpstr>PowerPoint Presentation</vt:lpstr>
      <vt:lpstr>Collaboration Diagram</vt:lpstr>
      <vt:lpstr>PowerPoint Presentation</vt:lpstr>
      <vt:lpstr>Statechart Diagram</vt:lpstr>
      <vt:lpstr>PowerPoint Presentation</vt:lpstr>
      <vt:lpstr>Activity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UML-Unified Modeling Language</dc:title>
  <dc:creator>deepa</dc:creator>
  <cp:lastModifiedBy>deepa</cp:lastModifiedBy>
  <cp:revision>19</cp:revision>
  <dcterms:created xsi:type="dcterms:W3CDTF">2013-03-28T16:29:48Z</dcterms:created>
  <dcterms:modified xsi:type="dcterms:W3CDTF">2013-03-28T20:01:39Z</dcterms:modified>
</cp:coreProperties>
</file>