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hSaOWnA9bsOHhahE3tc5Oh3Ee1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78ff17456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78ff1745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78ff17456e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78ff17456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78ff17456e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78ff1745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1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1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1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1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15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9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kaggle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376335" y="301268"/>
            <a:ext cx="9144000" cy="1574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rebuchet MS"/>
              <a:buNone/>
            </a:pPr>
            <a:r>
              <a:rPr lang="en-US">
                <a:solidFill>
                  <a:schemeClr val="dk1"/>
                </a:solidFill>
              </a:rPr>
              <a:t>Used Cars Price Prediction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used-cars-price-prediction · GitHub Topics · GitHub" id="144" name="Google Shape;14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1010" y="2099388"/>
            <a:ext cx="8537512" cy="4590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/>
          <p:nvPr>
            <p:ph type="title"/>
          </p:nvPr>
        </p:nvSpPr>
        <p:spPr>
          <a:xfrm>
            <a:off x="677334" y="674914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PCA</a:t>
            </a:r>
            <a:endParaRPr/>
          </a:p>
        </p:txBody>
      </p:sp>
      <p:sp>
        <p:nvSpPr>
          <p:cNvPr id="200" name="Google Shape;200;p10"/>
          <p:cNvSpPr txBox="1"/>
          <p:nvPr>
            <p:ph idx="1" type="body"/>
          </p:nvPr>
        </p:nvSpPr>
        <p:spPr>
          <a:xfrm>
            <a:off x="677334" y="1684556"/>
            <a:ext cx="9231776" cy="1940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424192" lvl="0" marL="342900" rtl="0" algn="just">
              <a:spcBef>
                <a:spcPts val="1000"/>
              </a:spcBef>
              <a:spcAft>
                <a:spcPts val="0"/>
              </a:spcAft>
              <a:buSzPct val="100000"/>
              <a:buChar char="►"/>
            </a:pPr>
            <a:r>
              <a:rPr lang="en-US" sz="108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Applying One Hot Encoder the categorical columns.</a:t>
            </a:r>
            <a:endParaRPr sz="108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3392" lvl="0" marL="342900" rtl="0" algn="just">
              <a:spcBef>
                <a:spcPts val="0"/>
              </a:spcBef>
              <a:spcAft>
                <a:spcPts val="0"/>
              </a:spcAft>
              <a:buSzPct val="100000"/>
              <a:buChar char="►"/>
            </a:pPr>
            <a:r>
              <a:rPr lang="en-US" sz="108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train test split, we are applying PCA to select only the significant values that will affect our target variable.</a:t>
            </a:r>
            <a:endParaRPr sz="10880"/>
          </a:p>
          <a:p>
            <a:pPr indent="-373392" lvl="0" marL="342900" rtl="0" algn="just">
              <a:spcBef>
                <a:spcPts val="1000"/>
              </a:spcBef>
              <a:spcAft>
                <a:spcPts val="0"/>
              </a:spcAft>
              <a:buSzPct val="100000"/>
              <a:buChar char="►"/>
            </a:pPr>
            <a:r>
              <a:rPr lang="en-US" sz="108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applying PCA we have 35000 rows and 685 columns.</a:t>
            </a:r>
            <a:endParaRPr sz="1088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0660" lvl="0" marL="34290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/>
          <p:nvPr>
            <p:ph type="title"/>
          </p:nvPr>
        </p:nvSpPr>
        <p:spPr>
          <a:xfrm>
            <a:off x="332102" y="534955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600"/>
              <a:buFont typeface="Trebuchet MS"/>
              <a:buNone/>
            </a:pPr>
            <a:r>
              <a:rPr lang="en-US" sz="3600">
                <a:solidFill>
                  <a:srgbClr val="92D050"/>
                </a:solidFill>
              </a:rPr>
              <a:t>Building machine learning model </a:t>
            </a:r>
            <a:br>
              <a:rPr lang="en-US" sz="3600">
                <a:solidFill>
                  <a:schemeClr val="dk1"/>
                </a:solidFill>
              </a:rPr>
            </a:br>
            <a:endParaRPr/>
          </a:p>
        </p:txBody>
      </p:sp>
      <p:sp>
        <p:nvSpPr>
          <p:cNvPr id="206" name="Google Shape;206;p11"/>
          <p:cNvSpPr txBox="1"/>
          <p:nvPr>
            <p:ph idx="1" type="body"/>
          </p:nvPr>
        </p:nvSpPr>
        <p:spPr>
          <a:xfrm>
            <a:off x="332102" y="1423470"/>
            <a:ext cx="10211490" cy="489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had trained several Machine Learning models and compare their results.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b="0" i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Considered Models</a:t>
            </a:r>
            <a:r>
              <a:rPr b="0" i="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Lasso Regression , Ridge regression , Random Forest, catboost, XGBoost, Neural Network.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0" i="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b="1" i="1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Evaluation:</a:t>
            </a:r>
            <a:endParaRPr b="1" i="1" sz="32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720"/>
              <a:buNone/>
            </a:pPr>
            <a:r>
              <a:t/>
            </a:r>
            <a:endParaRPr b="1" i="1" sz="9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b="0" i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Metrics</a:t>
            </a:r>
            <a:r>
              <a:rPr b="0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Absolute Error (MAE), Mean Squared Error (RMSE), r2 score. </a:t>
            </a:r>
            <a:endParaRPr/>
          </a:p>
          <a:p>
            <a:pPr indent="-200660" lvl="0" marL="34290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0" i="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0660" lvl="0" marL="34290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0" i="0"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/>
          <p:nvPr>
            <p:ph idx="1" type="body"/>
          </p:nvPr>
        </p:nvSpPr>
        <p:spPr>
          <a:xfrm>
            <a:off x="556035" y="751668"/>
            <a:ext cx="9185100" cy="22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b="1" i="1" lang="en-US" sz="2400" u="sng">
                <a:latin typeface="Arial"/>
                <a:ea typeface="Arial"/>
                <a:cs typeface="Arial"/>
                <a:sym typeface="Arial"/>
              </a:rPr>
              <a:t>Model Selection: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and compare different regression models, such as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Lasso 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regression, Ridge regression, Random forest, catboost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XGBoost,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identify the most suitable one.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b="0" i="1"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b="1" i="1"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i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Model 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b="1" i="1"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b="1" i="1"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9268" lvl="0" marL="3429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b="1" i="1"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850" y="3121700"/>
            <a:ext cx="7760998" cy="35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78ff17456e_0_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b="1" i="1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ETL</a:t>
            </a:r>
            <a:endParaRPr/>
          </a:p>
        </p:txBody>
      </p:sp>
      <p:sp>
        <p:nvSpPr>
          <p:cNvPr id="218" name="Google Shape;218;g278ff17456e_0_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042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32"/>
              <a:buChar char="►"/>
            </a:pPr>
            <a:r>
              <a:rPr lang="en-US" sz="24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applied ETL using Hadoop</a:t>
            </a:r>
            <a:endParaRPr sz="24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042" lvl="0" marL="3429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132"/>
              <a:buChar char="►"/>
            </a:pPr>
            <a:r>
              <a:rPr lang="en-US" sz="24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putting the dataset csv file on HDFS using -put command</a:t>
            </a:r>
            <a:endParaRPr sz="24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6842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32"/>
              <a:buChar char="►"/>
            </a:pPr>
            <a:r>
              <a:rPr lang="en-US" sz="24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table in Hive with same </a:t>
            </a:r>
            <a:r>
              <a:rPr lang="en-US" sz="24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r>
              <a:rPr lang="en-US" sz="24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original dataset and loading the dataset from HDFS to Hive table </a:t>
            </a:r>
            <a:endParaRPr sz="1890"/>
          </a:p>
          <a:p>
            <a:pPr indent="-386842" lvl="0" marL="3429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132"/>
              <a:buChar char="►"/>
            </a:pPr>
            <a:r>
              <a:rPr lang="en-US" sz="24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Connecting Pyspark to Hive and accessing table to perform transformation onto it</a:t>
            </a:r>
            <a:endParaRPr sz="1890"/>
          </a:p>
          <a:p>
            <a:pPr indent="0" lvl="0" marL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24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0660" lvl="0" marL="3429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24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890"/>
          </a:p>
          <a:p>
            <a:pPr indent="0" lvl="0" marL="3429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4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24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0660" lvl="0" marL="3429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24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8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89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"/>
          <p:cNvSpPr txBox="1"/>
          <p:nvPr>
            <p:ph type="title"/>
          </p:nvPr>
        </p:nvSpPr>
        <p:spPr>
          <a:xfrm>
            <a:off x="677334" y="54630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Conclusion </a:t>
            </a:r>
            <a:endParaRPr/>
          </a:p>
        </p:txBody>
      </p:sp>
      <p:sp>
        <p:nvSpPr>
          <p:cNvPr id="224" name="Google Shape;224;p13"/>
          <p:cNvSpPr txBox="1"/>
          <p:nvPr>
            <p:ph idx="1" type="body"/>
          </p:nvPr>
        </p:nvSpPr>
        <p:spPr>
          <a:xfrm>
            <a:off x="677334" y="1488613"/>
            <a:ext cx="9126234" cy="4162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preprocessing of data. The null entries and missing values were removed from the dataset and the categorical variables were also processed using One Hot Encoding technique.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r2_score of Neural network was 0.85 which is good as compare to other models and predictions were quite close to selling prices.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78ff17456e_1_5"/>
          <p:cNvSpPr txBox="1"/>
          <p:nvPr>
            <p:ph type="title"/>
          </p:nvPr>
        </p:nvSpPr>
        <p:spPr>
          <a:xfrm>
            <a:off x="320650" y="204275"/>
            <a:ext cx="8596800" cy="90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Analysis </a:t>
            </a:r>
            <a:endParaRPr/>
          </a:p>
        </p:txBody>
      </p:sp>
      <p:sp>
        <p:nvSpPr>
          <p:cNvPr id="230" name="Google Shape;230;g278ff17456e_1_5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g278ff17456e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75" y="1111300"/>
            <a:ext cx="11879650" cy="560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8ff17456e_1_0"/>
          <p:cNvSpPr txBox="1"/>
          <p:nvPr>
            <p:ph type="title"/>
          </p:nvPr>
        </p:nvSpPr>
        <p:spPr>
          <a:xfrm>
            <a:off x="3441550" y="2358900"/>
            <a:ext cx="5962500" cy="256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/>
              <a:t>THANK YOU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1054446" y="527223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en-US" sz="4400"/>
              <a:t>Overview</a:t>
            </a:r>
            <a:endParaRPr sz="4400"/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1001089" y="1532068"/>
            <a:ext cx="10515600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dk1"/>
                </a:solidFill>
              </a:rPr>
              <a:t>Problem statement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dk1"/>
                </a:solidFill>
              </a:rPr>
              <a:t>Aim and Objective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dk1"/>
                </a:solidFill>
              </a:rPr>
              <a:t>Dataset Overview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dk1"/>
                </a:solidFill>
              </a:rPr>
              <a:t>Data cleaning and Preprocessing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dk1"/>
                </a:solidFill>
              </a:rPr>
              <a:t>EDA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dk1"/>
                </a:solidFill>
              </a:rPr>
              <a:t>Feature Selection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dk1"/>
                </a:solidFill>
              </a:rPr>
              <a:t>PCA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dk1"/>
                </a:solidFill>
              </a:rPr>
              <a:t>Building machine learning model 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Overview Icon #129835 - Free Icons Library" id="151" name="Google Shape;15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310" y="625152"/>
            <a:ext cx="574779" cy="54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Problem statement </a:t>
            </a:r>
            <a:endParaRPr/>
          </a:p>
        </p:txBody>
      </p:sp>
      <p:sp>
        <p:nvSpPr>
          <p:cNvPr id="157" name="Google Shape;157;p3"/>
          <p:cNvSpPr txBox="1"/>
          <p:nvPr>
            <p:ph idx="1" type="body"/>
          </p:nvPr>
        </p:nvSpPr>
        <p:spPr>
          <a:xfrm>
            <a:off x="612019" y="1638075"/>
            <a:ext cx="9110480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560"/>
              <a:buChar char="►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cars Price prediction using various Machine Learning and Deep learning Algorithms and comparing the evaluation metrics for all.</a:t>
            </a:r>
            <a:endParaRPr/>
          </a:p>
          <a:p>
            <a:pPr indent="-251459" lvl="0" marL="34290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>
            <p:ph type="title"/>
          </p:nvPr>
        </p:nvSpPr>
        <p:spPr>
          <a:xfrm>
            <a:off x="838200" y="8503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 sz="4900"/>
              <a:t>Aim </a:t>
            </a:r>
            <a:br>
              <a:rPr lang="en-US"/>
            </a:br>
            <a:endParaRPr/>
          </a:p>
        </p:txBody>
      </p:sp>
      <p:sp>
        <p:nvSpPr>
          <p:cNvPr id="163" name="Google Shape;163;p4"/>
          <p:cNvSpPr txBox="1"/>
          <p:nvPr>
            <p:ph idx="1" type="body"/>
          </p:nvPr>
        </p:nvSpPr>
        <p:spPr>
          <a:xfrm>
            <a:off x="688910" y="1900270"/>
            <a:ext cx="903358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560"/>
              <a:buChar char="►"/>
            </a:pPr>
            <a:r>
              <a:rPr b="0" i="0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develop an accurate and reliable machine learning model for predicting used car prices based on various features such as make, model and year.</a:t>
            </a:r>
            <a:endParaRPr sz="4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/>
          <p:nvPr>
            <p:ph type="title"/>
          </p:nvPr>
        </p:nvSpPr>
        <p:spPr>
          <a:xfrm>
            <a:off x="518714" y="541176"/>
            <a:ext cx="8596668" cy="858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b="1" i="0" lang="en-US" sz="4400">
                <a:latin typeface="Arial"/>
                <a:ea typeface="Arial"/>
                <a:cs typeface="Arial"/>
                <a:sym typeface="Arial"/>
              </a:rPr>
              <a:t>Dataset Overview</a:t>
            </a:r>
            <a:endParaRPr sz="4400"/>
          </a:p>
        </p:txBody>
      </p:sp>
      <p:sp>
        <p:nvSpPr>
          <p:cNvPr id="169" name="Google Shape;169;p5"/>
          <p:cNvSpPr txBox="1"/>
          <p:nvPr>
            <p:ph idx="1" type="body"/>
          </p:nvPr>
        </p:nvSpPr>
        <p:spPr>
          <a:xfrm>
            <a:off x="518714" y="1091682"/>
            <a:ext cx="9427720" cy="4970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0340" lvl="0" marL="342900" rtl="0" algn="just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b="0" i="0" sz="32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2560"/>
              <a:buChar char="►"/>
            </a:pPr>
            <a:r>
              <a:rPr b="0" i="1" lang="en-US" sz="3200" u="sng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Source </a:t>
            </a:r>
            <a:r>
              <a:rPr b="0" i="0" lang="en-US" sz="3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3200" u="sng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www.kaggle.com</a:t>
            </a:r>
            <a:endParaRPr b="0" i="0" sz="32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2560"/>
              <a:buChar char="►"/>
            </a:pPr>
            <a:r>
              <a:rPr i="1" lang="en-US" sz="32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: Model, Make, Mileage, Vin, City, State, Year, Price. </a:t>
            </a:r>
            <a:endParaRPr b="0" i="0" sz="32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2560"/>
              <a:buChar char="►"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0" i="0" lang="en-US" sz="3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are using the dataset on used car sales from all over the United States, available on Kaggle. This dataset consists of over 8 Lakh+ rows and 8 columns in total.</a:t>
            </a:r>
            <a:endParaRPr/>
          </a:p>
          <a:p>
            <a:pPr indent="-180340" lvl="0" marL="342900" rtl="0" algn="just"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b="0" i="0" sz="32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340" lvl="0" marL="342900" rtl="0" algn="just"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b="0" i="0" sz="32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0980" lvl="0" marL="34290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0" i="0" sz="24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>
            <p:ph type="title"/>
          </p:nvPr>
        </p:nvSpPr>
        <p:spPr>
          <a:xfrm>
            <a:off x="677334" y="292359"/>
            <a:ext cx="8596668" cy="939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en-US" sz="4400"/>
              <a:t>Data cleaning and preprocessing</a:t>
            </a:r>
            <a:endParaRPr sz="4400"/>
          </a:p>
        </p:txBody>
      </p:sp>
      <p:sp>
        <p:nvSpPr>
          <p:cNvPr id="175" name="Google Shape;175;p6"/>
          <p:cNvSpPr txBox="1"/>
          <p:nvPr>
            <p:ph idx="1" type="body"/>
          </p:nvPr>
        </p:nvSpPr>
        <p:spPr>
          <a:xfrm>
            <a:off x="677334" y="1408922"/>
            <a:ext cx="9353074" cy="4562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116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Char char="►"/>
            </a:pPr>
            <a:r>
              <a:rPr b="0" i="0" lang="en-US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Dropping the column which has no significance.</a:t>
            </a:r>
            <a:endParaRPr sz="2800"/>
          </a:p>
          <a:p>
            <a:pPr indent="-391160" lvl="0" marL="3429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►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Checking duplicate values (rows)</a:t>
            </a:r>
            <a:r>
              <a:rPr b="0" i="0" lang="en-US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/>
          </a:p>
          <a:p>
            <a:pPr indent="-391160" lvl="0" marL="3429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►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Removing the duplicate rows from the dataset.</a:t>
            </a:r>
            <a:endParaRPr sz="2800"/>
          </a:p>
          <a:p>
            <a:pPr indent="-391160" lvl="0" marL="3429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►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 the missing values.</a:t>
            </a:r>
            <a:endParaRPr sz="2800"/>
          </a:p>
          <a:p>
            <a:pPr indent="-391160" lvl="0" marL="3429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►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 the unique number of values that are present in the categorical columns.</a:t>
            </a:r>
            <a:endParaRPr sz="2800"/>
          </a:p>
          <a:p>
            <a:pPr indent="-391160" lvl="0" marL="3429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►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 encoding the categorical variables as to find out correlation.</a:t>
            </a:r>
            <a:endParaRPr sz="2800"/>
          </a:p>
          <a:p>
            <a:pPr indent="-391160" lvl="0" marL="3429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►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Applying Standard Scaler on the columns Year and Mileage.</a:t>
            </a:r>
            <a:endParaRPr sz="2800"/>
          </a:p>
          <a:p>
            <a:pPr indent="-391160" lvl="0" marL="3429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►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Removing outlier from the scaled data using z score. </a:t>
            </a:r>
            <a:endParaRPr sz="2800"/>
          </a:p>
          <a:p>
            <a:pPr indent="0" lvl="0" marL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800"/>
          </a:p>
          <a:p>
            <a:pPr indent="-213359" lvl="0" marL="3429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1996" lvl="0" marL="3429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96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1996" lvl="0" marL="3429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96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1996" lvl="0" marL="3429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96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1996" lvl="0" marL="3429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96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1996" lvl="0" marL="3429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96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256540" lvl="0" marL="3429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640"/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654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64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/>
          <p:nvPr>
            <p:ph type="title"/>
          </p:nvPr>
        </p:nvSpPr>
        <p:spPr>
          <a:xfrm>
            <a:off x="677334" y="447903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181" name="Google Shape;181;p7"/>
          <p:cNvSpPr txBox="1"/>
          <p:nvPr>
            <p:ph idx="1" type="body"/>
          </p:nvPr>
        </p:nvSpPr>
        <p:spPr>
          <a:xfrm>
            <a:off x="677334" y="1414140"/>
            <a:ext cx="9166462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check the correlation between all the columns present.</a:t>
            </a:r>
            <a:endParaRPr/>
          </a:p>
          <a:p>
            <a:pPr indent="-200660" lvl="0" marL="34290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82" name="Google Shape;182;p7"/>
          <p:cNvPicPr preferRelativeResize="0"/>
          <p:nvPr/>
        </p:nvPicPr>
        <p:blipFill rotWithShape="1">
          <a:blip r:embed="rId3">
            <a:alphaModFix/>
          </a:blip>
          <a:srcRect b="0" l="0" r="0" t="1438"/>
          <a:stretch/>
        </p:blipFill>
        <p:spPr>
          <a:xfrm>
            <a:off x="1701935" y="2123265"/>
            <a:ext cx="6518333" cy="4492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/>
        </p:nvSpPr>
        <p:spPr>
          <a:xfrm>
            <a:off x="460964" y="4357396"/>
            <a:ext cx="99146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8"/>
          <p:cNvSpPr txBox="1"/>
          <p:nvPr>
            <p:ph idx="1" type="body"/>
          </p:nvPr>
        </p:nvSpPr>
        <p:spPr>
          <a:xfrm>
            <a:off x="395649" y="783772"/>
            <a:ext cx="9550783" cy="4040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i="1" lang="en-US" sz="1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1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 from correlation matrix: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1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 ‘Year’ has a mild positive correlation with target Price</a:t>
            </a:r>
            <a:endParaRPr/>
          </a:p>
          <a:p>
            <a:pPr indent="-342900" lvl="0" marL="342900" rtl="0" algn="just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SzPct val="80000"/>
              <a:buChar char="►"/>
            </a:pPr>
            <a:r>
              <a:rPr lang="en-US" sz="1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 ‘Mileage’ has a mild negative correlation with Price</a:t>
            </a:r>
            <a:endParaRPr/>
          </a:p>
          <a:p>
            <a:pPr indent="-342900" lvl="0" marL="342900" rtl="0" algn="just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SzPct val="80000"/>
              <a:buChar char="►"/>
            </a:pPr>
            <a:r>
              <a:rPr lang="en-US" sz="1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 Make and Model have low positive correlation with target Price.</a:t>
            </a:r>
            <a:endParaRPr/>
          </a:p>
          <a:p>
            <a:pPr indent="-342900" lvl="0" marL="342900" rtl="0" algn="just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SzPct val="80000"/>
              <a:buChar char="►"/>
            </a:pPr>
            <a:r>
              <a:rPr lang="en-US" sz="1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Columns City and State have trivial correlation with the target column price.</a:t>
            </a:r>
            <a:endParaRPr/>
          </a:p>
          <a:p>
            <a:pPr indent="-320040" lvl="0" marL="342900" rtl="0" algn="l">
              <a:spcBef>
                <a:spcPts val="18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Feature Selection </a:t>
            </a:r>
            <a:endParaRPr/>
          </a:p>
        </p:txBody>
      </p:sp>
      <p:sp>
        <p:nvSpPr>
          <p:cNvPr id="194" name="Google Shape;194;p9"/>
          <p:cNvSpPr txBox="1"/>
          <p:nvPr>
            <p:ph idx="1" type="body"/>
          </p:nvPr>
        </p:nvSpPr>
        <p:spPr>
          <a:xfrm>
            <a:off x="677334" y="1488613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First, we had dropped ‘City’ and ‘State’ from the dataset, because they show weak correlation with response variable i.e. price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b="0" i="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 Features: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Model, Make, Mileage, Year. </a:t>
            </a:r>
            <a:endParaRPr/>
          </a:p>
          <a:p>
            <a:pPr indent="-200660" lvl="0" marL="342900" rtl="0" algn="just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2023-08-28T02:16:51Z</dcterms:created>
  <dc:creator>rinkydarade98@gmail.com</dc:creator>
</cp:coreProperties>
</file>