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5143500" type="screen16x9"/>
  <p:notesSz cx="6858000" cy="9144000"/>
  <p:embeddedFontLs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edium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 Devagiri" initials="SD" lastIdx="1" clrIdx="0">
    <p:extLst>
      <p:ext uri="{19B8F6BF-5375-455C-9EA6-DF929625EA0E}">
        <p15:presenceInfo xmlns:p15="http://schemas.microsoft.com/office/powerpoint/2012/main" userId="2329d6aa3036ac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1B377-FBFC-441F-9836-5FDA145AB5E2}">
  <a:tblStyle styleId="{2BA1B377-FBFC-441F-9836-5FDA145AB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b38143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b38143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fc88c91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fc88c91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fb38143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fb38143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b38143e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b38143e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7" name="Google Shape;67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0" name="Google Shape;30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8" name="Google Shape;48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articula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ctionary.cambridge.org/dictionary/english/pa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824000" y="1613820"/>
            <a:ext cx="42555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/>
              <a:t>ANALYSIS ON RESTAURANTS</a:t>
            </a:r>
            <a:endParaRPr sz="320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824000" y="2837100"/>
            <a:ext cx="5268600" cy="17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SHREYA DEVAGIRI               119        01FE20BCS019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ABHISHEK PATIL                  147        01FE20BCS047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ATHAR MUJTABA                153        01FE20BCS054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HRISHIKESH VASTRAD       156        01FE20BCS057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									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83750" y="214325"/>
            <a:ext cx="251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88" y="214325"/>
            <a:ext cx="2428826" cy="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622092"/>
            <a:ext cx="8520600" cy="271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800"/>
              <a:buNone/>
            </a:pPr>
            <a:endParaRPr sz="20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1F36C-0F10-257A-136D-86E325CA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7485"/>
            <a:ext cx="9144000" cy="39360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Columns: -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URL, PAGENO, TIMING and RATING_TYPE are dropped as they are no use to our analysis.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Elimination of Null Values present in dataset.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Null values present in NAME, CITY, REGION are dropped.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present in RATING And VOTES can’t be replaced by mean, median or by frequency hence it should be dropped.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Flooring and Capping method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Removal of outliers in our data set the boxplot looks like this  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5" y="2050575"/>
            <a:ext cx="2054675" cy="1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075" y="2045800"/>
            <a:ext cx="2215225" cy="1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300" y="2107075"/>
            <a:ext cx="2215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173500"/>
            <a:ext cx="8520600" cy="744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After cleaning the data matrix: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t="3035"/>
          <a:stretch/>
        </p:blipFill>
        <p:spPr>
          <a:xfrm>
            <a:off x="155350" y="715425"/>
            <a:ext cx="8520600" cy="43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150475" y="836850"/>
            <a:ext cx="26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Matrix representing clean data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From the given dataset we have selected top 10 cities with maximum number of Restaurants because we have 29 states in India and analysing all 29 states respectively would be a larger data.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Hence Top 10 cities are selected i.e. </a:t>
            </a:r>
            <a:r>
              <a:rPr lang="en" sz="2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Chandigarh, Jaipur, Ahmedabad, Kolkata, Chennai, Hyderabad, Pune , Bengaluru,Mumbai,Delhi.</a:t>
            </a:r>
            <a:endParaRPr sz="2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56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Number of Restaurants Distribution State wise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025" y="1162725"/>
            <a:ext cx="3954961" cy="38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0"/>
          <p:cNvCxnSpPr/>
          <p:nvPr/>
        </p:nvCxnSpPr>
        <p:spPr>
          <a:xfrm rot="10800000">
            <a:off x="2092525" y="1788375"/>
            <a:ext cx="1486500" cy="6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30"/>
          <p:cNvSpPr txBox="1"/>
          <p:nvPr/>
        </p:nvSpPr>
        <p:spPr>
          <a:xfrm>
            <a:off x="1447150" y="1484538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Delhi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050800" y="36022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Maharashtra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30"/>
          <p:cNvCxnSpPr>
            <a:endCxn id="200" idx="3"/>
          </p:cNvCxnSpPr>
          <p:nvPr/>
        </p:nvCxnSpPr>
        <p:spPr>
          <a:xfrm flipH="1">
            <a:off x="2240000" y="3272200"/>
            <a:ext cx="1162500" cy="5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1318025" y="4187500"/>
            <a:ext cx="12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Karnataka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 flipH="1">
            <a:off x="2304550" y="3668650"/>
            <a:ext cx="1198200" cy="5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30"/>
          <p:cNvSpPr txBox="1"/>
          <p:nvPr/>
        </p:nvSpPr>
        <p:spPr>
          <a:xfrm>
            <a:off x="3806925" y="45720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Tamil Nadu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30"/>
          <p:cNvCxnSpPr/>
          <p:nvPr/>
        </p:nvCxnSpPr>
        <p:spPr>
          <a:xfrm>
            <a:off x="3696225" y="4267800"/>
            <a:ext cx="51630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30"/>
          <p:cNvSpPr txBox="1"/>
          <p:nvPr/>
        </p:nvSpPr>
        <p:spPr>
          <a:xfrm>
            <a:off x="4470600" y="34751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Hyderabad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30"/>
          <p:cNvCxnSpPr>
            <a:stCxn id="206" idx="1"/>
          </p:cNvCxnSpPr>
          <p:nvPr/>
        </p:nvCxnSpPr>
        <p:spPr>
          <a:xfrm rot="10800000">
            <a:off x="3788400" y="3548900"/>
            <a:ext cx="682200" cy="1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30"/>
          <p:cNvSpPr txBox="1"/>
          <p:nvPr/>
        </p:nvSpPr>
        <p:spPr>
          <a:xfrm>
            <a:off x="4286250" y="1631550"/>
            <a:ext cx="13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West Bengal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 rot="10800000" flipH="1">
            <a:off x="4608875" y="2000350"/>
            <a:ext cx="101400" cy="9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30"/>
          <p:cNvSpPr txBox="1"/>
          <p:nvPr/>
        </p:nvSpPr>
        <p:spPr>
          <a:xfrm>
            <a:off x="949425" y="2640125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Gujarat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30"/>
          <p:cNvCxnSpPr>
            <a:endCxn id="210" idx="3"/>
          </p:cNvCxnSpPr>
          <p:nvPr/>
        </p:nvCxnSpPr>
        <p:spPr>
          <a:xfrm rot="10800000">
            <a:off x="1742025" y="2840225"/>
            <a:ext cx="1226100" cy="1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0"/>
          <p:cNvSpPr txBox="1"/>
          <p:nvPr/>
        </p:nvSpPr>
        <p:spPr>
          <a:xfrm>
            <a:off x="1050800" y="2090850"/>
            <a:ext cx="105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Rajasthan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 rot="10800000">
            <a:off x="1954225" y="2339200"/>
            <a:ext cx="1050900" cy="2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244925" y="193900"/>
            <a:ext cx="8297100" cy="461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EXPLORATORY DATA ANALYSIS WITH VISUALIZATIONS.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775" y="1055799"/>
            <a:ext cx="5868050" cy="39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347000" y="655600"/>
            <a:ext cx="656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TOP 10 CITIES WITH NUMBER OF RESTAURANT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1.City that pays the highest commission price to Zomato for delivering the food.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Restaurants with good rating and how well they can advertise.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restaurant type.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Famous restaurants Chains in Metro Cities.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 </a:t>
            </a: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various cities price varying based upon the rating category.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 In metropolitan cities and in non-metropolitan cities how does it vary with price.</a:t>
            </a:r>
            <a:endParaRPr sz="21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76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rgbClr val="212121"/>
                </a:solidFill>
              </a:rPr>
              <a:t>1.</a:t>
            </a:r>
            <a:r>
              <a:rPr lang="en" sz="2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City that pays the highest commission price to Zomato for delivering the food</a:t>
            </a:r>
            <a:endParaRPr sz="2200"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200"/>
            <a:ext cx="7323394" cy="365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INFERENCE:-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85090" lvl="0" indent="-342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Delhi pays the highest commission price to Zomato they pay 11 lakhs Rs/-</a:t>
            </a:r>
            <a:endParaRPr/>
          </a:p>
          <a:p>
            <a:pPr marL="342900" marR="85090" lvl="0" indent="-342900" algn="l" rtl="0">
              <a:lnSpc>
                <a:spcPct val="124000"/>
              </a:lnSpc>
              <a:spcBef>
                <a:spcPts val="1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Mumbai is the second highest commission price payer to Zomato they pay 10 lakhs Rs/-</a:t>
            </a:r>
            <a:endParaRPr/>
          </a:p>
          <a:p>
            <a:pPr marL="342900" marR="85090" lvl="0" indent="-342900" algn="l" rtl="0">
              <a:lnSpc>
                <a:spcPct val="124000"/>
              </a:lnSpc>
              <a:spcBef>
                <a:spcPts val="150"/>
              </a:spcBef>
              <a:spcAft>
                <a:spcPts val="150"/>
              </a:spcAft>
              <a:buSzPts val="1800"/>
              <a:buFont typeface="Arial"/>
              <a:buChar char="•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Chandigarh pay’s the lowest commission price to Zomato they pay 1 lakh Rs/-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CONTENT:-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DOMAIN UNDERSTANDING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 UNDERSTANDING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2. Restaurants with good rating and how well they can advertise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5663975" y="1708875"/>
            <a:ext cx="2775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INFERENCE:-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graph we can say that during their peak time restaurant can send the advertisement to the customers through the food delivery applications or by using any other resources.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" y="1017800"/>
            <a:ext cx="5242276" cy="3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restaurant type.</a:t>
            </a:r>
            <a:b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428625" y="1153200"/>
            <a:ext cx="846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00" y="1334125"/>
            <a:ext cx="3531750" cy="34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4612825" y="1622650"/>
            <a:ext cx="31329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INFERENCE:-</a:t>
            </a:r>
            <a:endParaRPr sz="20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Restaurants in Top Cities are of type Quick bites i.e. of 48% and Casual Dining i.e. of 23% and Delivery i.e. of 15%.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 dirty="0">
                <a:solidFill>
                  <a:srgbClr val="212121"/>
                </a:solidFill>
              </a:rPr>
              <a:t>4. </a:t>
            </a:r>
            <a:r>
              <a:rPr lang="en" sz="2200" dirty="0">
                <a:solidFill>
                  <a:srgbClr val="000000"/>
                </a:solidFill>
              </a:rPr>
              <a:t>Most Famous Restaurants Chains in Metro Cities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254" name="Google Shape;254;p36"/>
          <p:cNvSpPr txBox="1"/>
          <p:nvPr/>
        </p:nvSpPr>
        <p:spPr>
          <a:xfrm>
            <a:off x="6913700" y="1810600"/>
            <a:ext cx="2087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INFERENCE:-</a:t>
            </a:r>
            <a:endParaRPr sz="1500" b="1" i="0" u="sng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New Shanti Sagar and  Donne Biriyani Mane has maximum number of outlets in Bengaluru i.e. totally 8 outlets across Bengaluru.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4" y="1017800"/>
            <a:ext cx="6939650" cy="36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27" y="349977"/>
            <a:ext cx="6470875" cy="4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6913700" y="1810600"/>
            <a:ext cx="2087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INFERENCE:-</a:t>
            </a:r>
            <a:endParaRPr sz="1500" b="1" i="0" u="sng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Punjabi Tadka has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maximum number of outlets in Delhi i.e. totally 18 outlets and second is Apni Rasoi with 13 outlets across Delhi.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0" y="121775"/>
            <a:ext cx="6317100" cy="42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6913700" y="1810600"/>
            <a:ext cx="2087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INFERENCE:-</a:t>
            </a:r>
            <a:endParaRPr sz="1500" b="1" i="0" u="sng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Radha Krishna has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maximum number of outlets in Mumbai i.e. totally 11 outlets and second is China Town with 8 outlets across Mumbai.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 various cities price varying based upon the rating category.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4767950" y="1479775"/>
            <a:ext cx="3386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 dirty="0">
                <a:latin typeface="Times New Roman"/>
                <a:ea typeface="Times New Roman"/>
                <a:cs typeface="Times New Roman"/>
                <a:sym typeface="Times New Roman"/>
              </a:rPr>
              <a:t>Inference: -</a:t>
            </a:r>
            <a:endParaRPr sz="20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 Chennai the price of the food cost nearly 392 Rs/- which is the lowest among the metropolitan cities.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In Mumbai the price of the food cost nearly 472 Rs/- which is the costliest among the metropolitan cities.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 Hydreabad the food is good and the price is also less compared to other cities. </a:t>
            </a: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1000788"/>
            <a:ext cx="41529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214325"/>
            <a:ext cx="8520600" cy="80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rgbClr val="212121"/>
                </a:solidFill>
              </a:rPr>
              <a:t>6.In metropolitan cities and in non-metropolitan cities how does it vary with price.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500" y="1081775"/>
            <a:ext cx="7113125" cy="3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INFERENCE:-</a:t>
            </a:r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the above bar graph the red bar represents the metropolitan cities where as the blue bar one represents the non-metropolitan cities, we can see that price of food is more in metropolitan cities compared to non-metropolitan cities.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CONCLUSION:-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The city that paid the highest commission price to Zomato app for delivering the food from their restaurant to the customers.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The restaurant can use their peak time the time at which the sales of restaurant is more and whenever it’s their peak time they can send a notification to their customers and attract new customers with good advertising of their restaurant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The major type of restaurant in Metropolitan cities is Quick Bites.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Number of food chains in Bengaluru, Mumbai and Delhi.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In cities price varies based upon the rating category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 In metropolitan and in non-metropolitan cities price of the food varies.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88DB-1A9A-BF7B-73D4-CB10DC4A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0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2DB1-943F-E2A8-827A-CD566D71A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53600" y="1275675"/>
            <a:ext cx="8378700" cy="16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54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 of day by day growing restaurant business in different cities with respect to rating, votes, price and cuisine category.</a:t>
            </a:r>
            <a:endParaRPr sz="30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DOMAIN UNDERSTANDING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11700" y="1112375"/>
            <a:ext cx="8520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foodservice industry has thrived in the early 250 BC in India. There are indeed so many aphorisms about the blooming of restaurant services.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Food is a big part of the Indian culture. Whether it’s an everyday meal prepared lovingly for the family or special celebratory culinary treats made during festivals – food has always been something that Indians have bonded over.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Consumers are seeking newer ways to both eat in and eat out and restaurant majors, especially in the organized market, are responding to these trends fast.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E222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E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restaurant has an online food ordering system is software that allows restaurant businesses to accept and manage orders placed via a website or mobile app which has led them to lot of profits  </a:t>
            </a:r>
            <a:endParaRPr sz="2000">
              <a:solidFill>
                <a:srgbClr val="3E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1600"/>
              </a:spcAft>
              <a:buClr>
                <a:srgbClr val="3E222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E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can look up for nearby restaurants, services and order food based upon that.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000"/>
              <a:buFont typeface="Roboto Medium"/>
              <a:buAutoNum type="arabicPeriod"/>
            </a:pPr>
            <a:r>
              <a:rPr lang="en" sz="2000">
                <a:solidFill>
                  <a:srgbClr val="5F63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India Dataset:  </a:t>
            </a:r>
            <a:endParaRPr sz="2000">
              <a:solidFill>
                <a:srgbClr val="5F63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consists data of major cities of India.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contains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105623 X 19.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5F63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 Restaurant Metro Dataset: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❖"/>
            </a:pPr>
            <a:r>
              <a:rPr lang="en" sz="200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consists data of metro cities of India (</a:t>
            </a:r>
            <a:r>
              <a:rPr lang="en" sz="2000">
                <a:solidFill>
                  <a:srgbClr val="15151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Ahmedabad, Bangalore, Chennai,  Delhi, Hyderabad,  Kolkata, Mumbai, Pune, Surat)</a:t>
            </a:r>
            <a:endParaRPr sz="200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❖"/>
            </a:pPr>
            <a:r>
              <a:rPr lang="en" sz="200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8691 X 15.</a:t>
            </a:r>
            <a:endParaRPr sz="200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</a:t>
            </a:r>
            <a:endParaRPr sz="220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u="sng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 u="sng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554500" y="1348879"/>
          <a:ext cx="8050350" cy="3457776"/>
        </p:xfrm>
        <a:graphic>
          <a:graphicData uri="http://schemas.openxmlformats.org/drawingml/2006/table">
            <a:tbl>
              <a:tblPr>
                <a:noFill/>
                <a:tableStyleId>{2BA1B377-FBFC-441F-9836-5FDA145AB5E2}</a:tableStyleId>
              </a:tblPr>
              <a:tblGrid>
                <a:gridCol w="26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 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Restaurant name.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5151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Restaurant belongs to that particular city.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particular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area or 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part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the city.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5151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Of Food Item.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VOTES</a:t>
                      </a:r>
                      <a:endParaRPr sz="16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Customers voted for this restaurant.</a:t>
                      </a:r>
                      <a:endParaRPr sz="1600">
                        <a:solidFill>
                          <a:srgbClr val="15151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CONTINUED: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952500" y="1125008"/>
          <a:ext cx="7239000" cy="4046802"/>
        </p:xfrm>
        <a:graphic>
          <a:graphicData uri="http://schemas.openxmlformats.org/drawingml/2006/table">
            <a:tbl>
              <a:tblPr>
                <a:noFill/>
                <a:tableStyleId>{2BA1B377-FBFC-441F-9836-5FDA145AB5E2}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5151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 CATEGORY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5151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food.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 TYPE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Restaurant.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Categorical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 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specifies on which page the restaurant is available.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Timing of Restaurant.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the scale of 1-5</a:t>
                      </a:r>
                      <a:endParaRPr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customers have rated the restaurant.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 Data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 TYPE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defines whether the restaurant is Bad, Good and Average.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CONTINUED:</a:t>
            </a:r>
            <a:endParaRPr sz="22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199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0"/>
          <p:cNvGraphicFramePr/>
          <p:nvPr>
            <p:extLst>
              <p:ext uri="{D42A27DB-BD31-4B8C-83A1-F6EECF244321}">
                <p14:modId xmlns:p14="http://schemas.microsoft.com/office/powerpoint/2010/main" val="3801986961"/>
              </p:ext>
            </p:extLst>
          </p:nvPr>
        </p:nvGraphicFramePr>
        <p:xfrm>
          <a:off x="952500" y="1102017"/>
          <a:ext cx="7239000" cy="4065501"/>
        </p:xfrm>
        <a:graphic>
          <a:graphicData uri="http://schemas.openxmlformats.org/drawingml/2006/table">
            <a:tbl>
              <a:tblPr>
                <a:noFill/>
                <a:tableStyleId>{2BA1B377-FBFC-441F-9836-5FDA145AB5E2}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5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MEN_EMPLOYEE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men working in the restaurant.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 Data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WOMEN_EMPLOYEE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women working in the restaurant.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 Data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9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DELIVERED_FOOD_APPROX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food packets delivered from that restaurant in a month.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 Data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4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DELIVERY_TIME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taken for delivering  the food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9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PEAK TIME</a:t>
                      </a:r>
                      <a:endParaRPr sz="16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time at which restaurant has maximum profit 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Data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Integration 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Restaurant India Dataset and Metropolitan Dataset contains the same attributes we can merge them to form a single dataset.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merging the data set the shape of the dataset is 1</a:t>
            </a:r>
            <a:r>
              <a:rPr lang="en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14319 rows × 18 columns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peak time we should consider only consider the hour.</a:t>
            </a:r>
          </a:p>
          <a:p>
            <a:pPr>
              <a:buClr>
                <a:srgbClr val="000000"/>
              </a:buClr>
              <a:buFont typeface="Arial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Standardization: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-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Conversion of Rating and Votes are in object which should be converted into numeric.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Merged data contains missing values and it’s matrix is:-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1337</Words>
  <Application>Microsoft Office PowerPoint</Application>
  <PresentationFormat>On-screen Show (16:9)</PresentationFormat>
  <Paragraphs>166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Roboto</vt:lpstr>
      <vt:lpstr>Nunito</vt:lpstr>
      <vt:lpstr>Times New Roman</vt:lpstr>
      <vt:lpstr>Roboto Medium</vt:lpstr>
      <vt:lpstr>Arial</vt:lpstr>
      <vt:lpstr>Geometric</vt:lpstr>
      <vt:lpstr>ANALYSIS ON RESTAURANTS</vt:lpstr>
      <vt:lpstr>CONTENT:-</vt:lpstr>
      <vt:lpstr>PROBLEM STATEMENT </vt:lpstr>
      <vt:lpstr>DOMAIN UNDERSTANDING</vt:lpstr>
      <vt:lpstr>DATASETS:</vt:lpstr>
      <vt:lpstr>ATTRIBUTES  </vt:lpstr>
      <vt:lpstr>ATTRIBUTES CONTINUED:</vt:lpstr>
      <vt:lpstr>ATTRIBUTES CONTINUED:</vt:lpstr>
      <vt:lpstr>Data Integration </vt:lpstr>
      <vt:lpstr>Data Preprocessing</vt:lpstr>
      <vt:lpstr>Data Cleaning</vt:lpstr>
      <vt:lpstr>OUTLIERS</vt:lpstr>
      <vt:lpstr>After cleaning the data matrix:</vt:lpstr>
      <vt:lpstr>From the given dataset we have selected top 10 cities with maximum number of Restaurants because we have 29 states in India and analysing all 29 states respectively would be a larger data. Hence Top 10 cities are selected i.e. Chandigarh, Jaipur, Ahmedabad, Kolkata, Chennai, Hyderabad, Pune , Bengaluru,Mumbai,Delhi.      </vt:lpstr>
      <vt:lpstr>Number of Restaurants Distribution State wise</vt:lpstr>
      <vt:lpstr>PowerPoint Presentation</vt:lpstr>
      <vt:lpstr>QUESTIONS:</vt:lpstr>
      <vt:lpstr>1. City that pays the highest commission price to Zomato for delivering the food</vt:lpstr>
      <vt:lpstr>INFERENCE:-</vt:lpstr>
      <vt:lpstr>2. Restaurants with good rating and how well they can advertise</vt:lpstr>
      <vt:lpstr>3. Distribution of restaurant type. </vt:lpstr>
      <vt:lpstr>4. Most Famous Restaurants Chains in Metro Cities </vt:lpstr>
      <vt:lpstr>PowerPoint Presentation</vt:lpstr>
      <vt:lpstr>PowerPoint Presentation</vt:lpstr>
      <vt:lpstr>5.  In various cities price varying based upon the rating category. </vt:lpstr>
      <vt:lpstr>6.In metropolitan cities and in non-metropolitan cities how does it vary with price.</vt:lpstr>
      <vt:lpstr>INFERENCE:-</vt:lpstr>
      <vt:lpstr>CONCLUSION:-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RESTAURANTS</dc:title>
  <cp:lastModifiedBy>Shreya Devagiri</cp:lastModifiedBy>
  <cp:revision>2</cp:revision>
  <dcterms:modified xsi:type="dcterms:W3CDTF">2022-06-03T09:50:05Z</dcterms:modified>
</cp:coreProperties>
</file>