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Book Antiqua" panose="02040602050305030304" pitchFamily="18"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EE9DFB-AAC5-4223-BEDF-F2BE947AA48D}">
  <a:tblStyle styleId="{24EE9DFB-AAC5-4223-BEDF-F2BE947AA48D}"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3"/>
          <p:cNvGraphicFramePr/>
          <p:nvPr>
            <p:extLst>
              <p:ext uri="{D42A27DB-BD31-4B8C-83A1-F6EECF244321}">
                <p14:modId xmlns:p14="http://schemas.microsoft.com/office/powerpoint/2010/main" val="3686680003"/>
              </p:ext>
            </p:extLst>
          </p:nvPr>
        </p:nvGraphicFramePr>
        <p:xfrm>
          <a:off x="28738" y="1059301"/>
          <a:ext cx="9078475" cy="4084200"/>
        </p:xfrm>
        <a:graphic>
          <a:graphicData uri="http://schemas.openxmlformats.org/drawingml/2006/table">
            <a:tbl>
              <a:tblPr>
                <a:noFill/>
                <a:tableStyleId>{24EE9DFB-AAC5-4223-BEDF-F2BE947AA48D}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982475">
                  <a:extLst>
                    <a:ext uri="{9D8B030D-6E8A-4147-A177-3AD203B41FA5}">
                      <a16:colId xmlns:a16="http://schemas.microsoft.com/office/drawing/2014/main" val="20002"/>
                    </a:ext>
                  </a:extLst>
                </a:gridCol>
              </a:tblGrid>
              <a:tr h="4084200">
                <a:tc>
                  <a:txBody>
                    <a:bodyPr/>
                    <a:lstStyle/>
                    <a:p>
                      <a:pPr marL="0" lvl="0" indent="0" algn="l" rtl="0">
                        <a:spcBef>
                          <a:spcPts val="0"/>
                        </a:spcBef>
                        <a:spcAft>
                          <a:spcPts val="0"/>
                        </a:spcAft>
                        <a:buNone/>
                      </a:pPr>
                      <a:r>
                        <a:rPr lang="en" sz="1100" b="1" strike="noStrike" dirty="0">
                          <a:solidFill>
                            <a:schemeClr val="dk1"/>
                          </a:solidFill>
                          <a:latin typeface="Times New Roman"/>
                          <a:ea typeface="Times New Roman"/>
                          <a:cs typeface="Times New Roman"/>
                          <a:sym typeface="Times New Roman"/>
                        </a:rPr>
                        <a:t>Problem Domain</a:t>
                      </a:r>
                      <a:r>
                        <a:rPr lang="en" sz="900" b="1" strike="noStrike" dirty="0">
                          <a:solidFill>
                            <a:schemeClr val="dk1"/>
                          </a:solidFill>
                          <a:latin typeface="Times New Roman"/>
                          <a:ea typeface="Times New Roman"/>
                          <a:cs typeface="Times New Roman"/>
                          <a:sym typeface="Times New Roman"/>
                        </a:rPr>
                        <a:t>: </a:t>
                      </a:r>
                    </a:p>
                    <a:p>
                      <a:pPr marL="0" lvl="0" indent="0" algn="l" rtl="0">
                        <a:spcBef>
                          <a:spcPts val="0"/>
                        </a:spcBef>
                        <a:spcAft>
                          <a:spcPts val="0"/>
                        </a:spcAft>
                        <a:buNone/>
                      </a:pPr>
                      <a:r>
                        <a:rPr lang="en" sz="1100" dirty="0">
                          <a:latin typeface="Times New Roman"/>
                          <a:ea typeface="Times New Roman"/>
                          <a:cs typeface="Times New Roman"/>
                          <a:sym typeface="Times New Roman"/>
                        </a:rPr>
                        <a:t>Data Analytics/AI and ML</a:t>
                      </a:r>
                      <a:endParaRPr sz="1100" b="1" dirty="0">
                        <a:latin typeface="Times New Roman"/>
                        <a:ea typeface="Times New Roman"/>
                        <a:cs typeface="Times New Roman"/>
                        <a:sym typeface="Times New Roman"/>
                      </a:endParaRPr>
                    </a:p>
                    <a:p>
                      <a:pPr marL="0" lvl="0" indent="0" algn="l" rtl="0">
                        <a:spcBef>
                          <a:spcPts val="0"/>
                        </a:spcBef>
                        <a:spcAft>
                          <a:spcPts val="0"/>
                        </a:spcAft>
                        <a:buNone/>
                      </a:pPr>
                      <a:endParaRPr sz="900" b="1" dirty="0">
                        <a:latin typeface="Times New Roman"/>
                        <a:ea typeface="Times New Roman"/>
                        <a:cs typeface="Times New Roman"/>
                        <a:sym typeface="Times New Roman"/>
                      </a:endParaRPr>
                    </a:p>
                    <a:p>
                      <a:pPr marL="0" lvl="0" indent="0" algn="l" rtl="0">
                        <a:spcBef>
                          <a:spcPts val="0"/>
                        </a:spcBef>
                        <a:spcAft>
                          <a:spcPts val="0"/>
                        </a:spcAft>
                        <a:buNone/>
                      </a:pPr>
                      <a:r>
                        <a:rPr lang="en" sz="1100" b="1" dirty="0">
                          <a:latin typeface="Times New Roman"/>
                          <a:ea typeface="Times New Roman"/>
                          <a:cs typeface="Times New Roman"/>
                          <a:sym typeface="Times New Roman"/>
                        </a:rPr>
                        <a:t>Problem Definition:</a:t>
                      </a:r>
                      <a:endParaRPr sz="1000"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000" dirty="0">
                          <a:solidFill>
                            <a:schemeClr val="dk1"/>
                          </a:solidFill>
                          <a:latin typeface="Times New Roman"/>
                          <a:ea typeface="Times New Roman"/>
                          <a:cs typeface="Times New Roman"/>
                          <a:sym typeface="Times New Roman"/>
                        </a:rPr>
                        <a:t>To estimate the depth of each pixel in an image, given a single 2D image as input this is referred to as image depth estimation. The approach to this problem is to use machine learning techniques to learn a mapping from the 2D image to the depth map generation.</a:t>
                      </a:r>
                    </a:p>
                    <a:p>
                      <a:pPr marL="0" lvl="0" indent="0" algn="just" rtl="0">
                        <a:lnSpc>
                          <a:spcPct val="115000"/>
                        </a:lnSpc>
                        <a:spcBef>
                          <a:spcPts val="0"/>
                        </a:spcBef>
                        <a:spcAft>
                          <a:spcPts val="0"/>
                        </a:spcAft>
                        <a:buClr>
                          <a:schemeClr val="dk1"/>
                        </a:buClr>
                        <a:buSzPts val="1100"/>
                        <a:buFont typeface="Arial"/>
                        <a:buNone/>
                      </a:pPr>
                      <a:endParaRPr sz="10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b="1" dirty="0">
                          <a:latin typeface="Times New Roman"/>
                          <a:ea typeface="Times New Roman"/>
                          <a:cs typeface="Times New Roman"/>
                          <a:sym typeface="Times New Roman"/>
                        </a:rPr>
                        <a:t>Objectives:</a:t>
                      </a:r>
                      <a:endParaRPr sz="1200" b="1" dirty="0">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en" sz="1000" dirty="0">
                          <a:solidFill>
                            <a:schemeClr val="dk1"/>
                          </a:solidFill>
                          <a:latin typeface="Times New Roman"/>
                          <a:ea typeface="Times New Roman"/>
                          <a:cs typeface="Times New Roman"/>
                          <a:sym typeface="Times New Roman"/>
                        </a:rPr>
                        <a:t>To implement and compare among various methods and algorithms for Object detection, Segmentation and Generation of  Depth Map.</a:t>
                      </a:r>
                      <a:endParaRPr sz="1000" dirty="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en" sz="1000" dirty="0">
                          <a:solidFill>
                            <a:schemeClr val="dk1"/>
                          </a:solidFill>
                          <a:latin typeface="Times New Roman"/>
                          <a:ea typeface="Times New Roman"/>
                          <a:cs typeface="Times New Roman"/>
                          <a:sym typeface="Times New Roman"/>
                        </a:rPr>
                        <a:t>To perform object detection followed by instance segmentation on a given image for depth estimation.</a:t>
                      </a:r>
                      <a:endParaRPr sz="1000" dirty="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en" sz="1000" dirty="0">
                          <a:solidFill>
                            <a:schemeClr val="dk1"/>
                          </a:solidFill>
                          <a:latin typeface="Times New Roman"/>
                          <a:ea typeface="Times New Roman"/>
                          <a:cs typeface="Times New Roman"/>
                          <a:sym typeface="Times New Roman"/>
                        </a:rPr>
                        <a:t>To generate a depth map for the segmented image for depth prediction.</a:t>
                      </a:r>
                      <a:endParaRPr sz="1000" dirty="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en" sz="1000" dirty="0">
                          <a:solidFill>
                            <a:schemeClr val="dk1"/>
                          </a:solidFill>
                          <a:latin typeface="Times New Roman"/>
                          <a:ea typeface="Times New Roman"/>
                          <a:cs typeface="Times New Roman"/>
                          <a:sym typeface="Times New Roman"/>
                        </a:rPr>
                        <a:t>To produce better results than already existing state of the art algorithms and models.</a:t>
                      </a:r>
                      <a:endParaRPr sz="1000" b="1"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100" b="1" dirty="0">
                          <a:solidFill>
                            <a:schemeClr val="dk1"/>
                          </a:solidFill>
                          <a:latin typeface="Times New Roman"/>
                          <a:ea typeface="Times New Roman"/>
                          <a:cs typeface="Times New Roman"/>
                          <a:sym typeface="Times New Roman"/>
                        </a:rPr>
                        <a:t>Methodology</a:t>
                      </a:r>
                      <a:r>
                        <a:rPr lang="en" sz="900" b="1" dirty="0">
                          <a:solidFill>
                            <a:schemeClr val="dk1"/>
                          </a:solidFill>
                          <a:latin typeface="Times New Roman"/>
                          <a:ea typeface="Times New Roman"/>
                          <a:cs typeface="Times New Roman"/>
                          <a:sym typeface="Times New Roman"/>
                        </a:rPr>
                        <a:t>:</a:t>
                      </a:r>
                      <a:endParaRPr sz="900" b="1" dirty="0">
                        <a:latin typeface="Times New Roman"/>
                        <a:ea typeface="Times New Roman"/>
                        <a:cs typeface="Times New Roman"/>
                        <a:sym typeface="Times New Roman"/>
                      </a:endParaRPr>
                    </a:p>
                    <a:p>
                      <a:pPr marL="0" lvl="0" indent="0" algn="l" rtl="0">
                        <a:spcBef>
                          <a:spcPts val="0"/>
                        </a:spcBef>
                        <a:spcAft>
                          <a:spcPts val="0"/>
                        </a:spcAft>
                        <a:buNone/>
                      </a:pPr>
                      <a:endParaRPr sz="1100" b="1" dirty="0"/>
                    </a:p>
                    <a:p>
                      <a:pPr marL="0" lvl="0" indent="0" algn="l" rtl="0">
                        <a:spcBef>
                          <a:spcPts val="0"/>
                        </a:spcBef>
                        <a:spcAft>
                          <a:spcPts val="0"/>
                        </a:spcAft>
                        <a:buNone/>
                      </a:pPr>
                      <a:endParaRPr sz="1100" b="1" dirty="0"/>
                    </a:p>
                    <a:p>
                      <a:pPr marL="0" lvl="0" indent="0" algn="l" rtl="0">
                        <a:spcBef>
                          <a:spcPts val="0"/>
                        </a:spcBef>
                        <a:spcAft>
                          <a:spcPts val="0"/>
                        </a:spcAft>
                        <a:buNone/>
                      </a:pPr>
                      <a:endParaRPr sz="1100" b="1" dirty="0"/>
                    </a:p>
                    <a:p>
                      <a:pPr marL="0" lvl="0" indent="0" algn="l" rtl="0">
                        <a:spcBef>
                          <a:spcPts val="0"/>
                        </a:spcBef>
                        <a:spcAft>
                          <a:spcPts val="0"/>
                        </a:spcAft>
                        <a:buNone/>
                      </a:pPr>
                      <a:endParaRPr sz="1100" b="1" dirty="0"/>
                    </a:p>
                    <a:p>
                      <a:pPr marL="0" lvl="0" indent="0" algn="l" rtl="0">
                        <a:spcBef>
                          <a:spcPts val="0"/>
                        </a:spcBef>
                        <a:spcAft>
                          <a:spcPts val="0"/>
                        </a:spcAft>
                        <a:buNone/>
                      </a:pPr>
                      <a:endParaRPr sz="1100" b="1" dirty="0"/>
                    </a:p>
                    <a:p>
                      <a:pPr marL="0" lvl="0" indent="0" algn="l" rtl="0">
                        <a:spcBef>
                          <a:spcPts val="0"/>
                        </a:spcBef>
                        <a:spcAft>
                          <a:spcPts val="0"/>
                        </a:spcAft>
                        <a:buNone/>
                      </a:pPr>
                      <a:endParaRPr sz="1100" b="1" dirty="0"/>
                    </a:p>
                    <a:p>
                      <a:pPr marL="0" lvl="0" indent="0" algn="just" rtl="0">
                        <a:spcBef>
                          <a:spcPts val="0"/>
                        </a:spcBef>
                        <a:spcAft>
                          <a:spcPts val="0"/>
                        </a:spcAft>
                        <a:buNone/>
                      </a:pPr>
                      <a:r>
                        <a:rPr lang="en" sz="900" dirty="0">
                          <a:latin typeface="Times New Roman"/>
                          <a:ea typeface="Times New Roman"/>
                          <a:cs typeface="Times New Roman"/>
                          <a:sym typeface="Times New Roman"/>
                        </a:rPr>
                        <a:t>Mask RCNN is a deep classification algorithm for object detection and instance segmentation. It is a two-stage approach that first creates potential object areas in a picture using a region proposal network, and then uses a different network to categorize and segment the regions. </a:t>
                      </a:r>
                      <a:endParaRPr sz="900" dirty="0">
                        <a:latin typeface="Times New Roman"/>
                        <a:ea typeface="Times New Roman"/>
                        <a:cs typeface="Times New Roman"/>
                        <a:sym typeface="Times New Roman"/>
                      </a:endParaRPr>
                    </a:p>
                    <a:p>
                      <a:pPr marL="0" lvl="0" indent="0" algn="l" rtl="0">
                        <a:spcBef>
                          <a:spcPts val="0"/>
                        </a:spcBef>
                        <a:spcAft>
                          <a:spcPts val="0"/>
                        </a:spcAft>
                        <a:buNone/>
                      </a:pPr>
                      <a:r>
                        <a:rPr lang="en" sz="900" dirty="0">
                          <a:latin typeface="Times New Roman"/>
                          <a:ea typeface="Times New Roman"/>
                          <a:cs typeface="Times New Roman"/>
                          <a:sym typeface="Times New Roman"/>
                        </a:rPr>
                        <a:t>Convolutional neural networks are used as the encoder and decoder in an transformer model for depth prediction. It is possible to train a fully connected network to create the depth map based on the features that the CNN has learned to extract from the input picture.</a:t>
                      </a:r>
                      <a:endParaRPr sz="900" dirty="0">
                        <a:latin typeface="Times New Roman"/>
                        <a:ea typeface="Times New Roman"/>
                        <a:cs typeface="Times New Roman"/>
                        <a:sym typeface="Times New Roman"/>
                      </a:endParaRPr>
                    </a:p>
                    <a:p>
                      <a:pPr marL="0" lvl="0" indent="0" algn="l" rtl="0">
                        <a:spcBef>
                          <a:spcPts val="0"/>
                        </a:spcBef>
                        <a:spcAft>
                          <a:spcPts val="0"/>
                        </a:spcAft>
                        <a:buNone/>
                      </a:pPr>
                      <a:r>
                        <a:rPr lang="en" sz="1100" b="1" dirty="0">
                          <a:latin typeface="Times New Roman"/>
                          <a:ea typeface="Times New Roman"/>
                          <a:cs typeface="Times New Roman"/>
                          <a:sym typeface="Times New Roman"/>
                        </a:rPr>
                        <a:t>Result: </a:t>
                      </a:r>
                      <a:endParaRPr sz="1100" b="1"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sz="1100" b="1" dirty="0">
                        <a:solidFill>
                          <a:srgbClr val="FF0000"/>
                        </a:solidFill>
                      </a:endParaRPr>
                    </a:p>
                    <a:p>
                      <a:pPr marL="0" lvl="0" indent="0" algn="l" rtl="0">
                        <a:spcBef>
                          <a:spcPts val="0"/>
                        </a:spcBef>
                        <a:spcAft>
                          <a:spcPts val="0"/>
                        </a:spcAft>
                        <a:buNone/>
                      </a:pPr>
                      <a:endParaRPr sz="1100" b="1" dirty="0">
                        <a:solidFill>
                          <a:srgbClr val="FF0000"/>
                        </a:solidFill>
                      </a:endParaRPr>
                    </a:p>
                    <a:p>
                      <a:pPr marL="0" lvl="0" indent="0" algn="l" rtl="0">
                        <a:spcBef>
                          <a:spcPts val="0"/>
                        </a:spcBef>
                        <a:spcAft>
                          <a:spcPts val="0"/>
                        </a:spcAft>
                        <a:buNone/>
                      </a:pPr>
                      <a:endParaRPr sz="1100" b="1" dirty="0">
                        <a:solidFill>
                          <a:srgbClr val="FF0000"/>
                        </a:solidFill>
                      </a:endParaRPr>
                    </a:p>
                    <a:p>
                      <a:pPr marL="0" lvl="0" indent="0" algn="l" rtl="0">
                        <a:spcBef>
                          <a:spcPts val="0"/>
                        </a:spcBef>
                        <a:spcAft>
                          <a:spcPts val="0"/>
                        </a:spcAft>
                        <a:buNone/>
                      </a:pPr>
                      <a:endParaRPr sz="1100" b="1" dirty="0">
                        <a:solidFill>
                          <a:srgbClr val="FF0000"/>
                        </a:solidFill>
                      </a:endParaRPr>
                    </a:p>
                    <a:p>
                      <a:pPr marL="0" lvl="0" indent="0" algn="just" rtl="0">
                        <a:lnSpc>
                          <a:spcPct val="115000"/>
                        </a:lnSpc>
                        <a:spcBef>
                          <a:spcPts val="300"/>
                        </a:spcBef>
                        <a:spcAft>
                          <a:spcPts val="30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Clr>
                          <a:schemeClr val="dk1"/>
                        </a:buClr>
                        <a:buSzPts val="1100"/>
                        <a:buFont typeface="Arial"/>
                        <a:buNone/>
                      </a:pPr>
                      <a:r>
                        <a:rPr lang="en" sz="1100" b="1" dirty="0">
                          <a:solidFill>
                            <a:schemeClr val="dk1"/>
                          </a:solidFill>
                          <a:latin typeface="Times New Roman"/>
                          <a:ea typeface="Times New Roman"/>
                          <a:cs typeface="Times New Roman"/>
                          <a:sym typeface="Times New Roman"/>
                        </a:rPr>
                        <a:t>Dataset:</a:t>
                      </a:r>
                      <a:endParaRPr sz="1100" b="1" dirty="0">
                        <a:solidFill>
                          <a:schemeClr val="dk1"/>
                        </a:solidFill>
                        <a:latin typeface="Times New Roman"/>
                        <a:ea typeface="Times New Roman"/>
                        <a:cs typeface="Times New Roman"/>
                        <a:sym typeface="Times New Roman"/>
                      </a:endParaRPr>
                    </a:p>
                    <a:p>
                      <a:pPr marL="0" lvl="0" indent="0" algn="just" rtl="0">
                        <a:lnSpc>
                          <a:spcPct val="115000"/>
                        </a:lnSpc>
                        <a:spcBef>
                          <a:spcPts val="300"/>
                        </a:spcBef>
                        <a:spcAft>
                          <a:spcPts val="0"/>
                        </a:spcAft>
                        <a:buNone/>
                      </a:pPr>
                      <a:r>
                        <a:rPr lang="en" sz="900" dirty="0">
                          <a:solidFill>
                            <a:schemeClr val="dk1"/>
                          </a:solidFill>
                          <a:latin typeface="Times New Roman"/>
                          <a:ea typeface="Times New Roman"/>
                          <a:cs typeface="Times New Roman"/>
                          <a:sym typeface="Times New Roman"/>
                        </a:rPr>
                        <a:t>The KITTI dataset is a large dataset of images and 3D point clouds captured by a vehicle-mounted LiDAR and camera system. The KITTI dataset consists of a number of different data modalities, including stereo images, monocular images, LiDAR point clouds, and GPS/INS data. The dataset also includes ground truth data for a variety of tasks, including object detection, object tracking, 3D object reconstruction, and depth estimation. KITTI dataset is the wide range of scenarios it covers, including urban, suburban, and rural environments, as well as different weather conditions and lighting conditions. This makes it a useful benchmark for evaluating the performance of algorithms on a wide range of different types of data.</a:t>
                      </a:r>
                      <a:endParaRPr sz="900" dirty="0">
                        <a:solidFill>
                          <a:schemeClr val="dk1"/>
                        </a:solidFill>
                        <a:latin typeface="Times New Roman"/>
                        <a:ea typeface="Times New Roman"/>
                        <a:cs typeface="Times New Roman"/>
                        <a:sym typeface="Times New Roman"/>
                      </a:endParaRPr>
                    </a:p>
                    <a:p>
                      <a:pPr marL="0" lvl="0" indent="0" algn="l" rtl="0">
                        <a:spcBef>
                          <a:spcPts val="300"/>
                        </a:spcBef>
                        <a:spcAft>
                          <a:spcPts val="0"/>
                        </a:spcAft>
                        <a:buNone/>
                      </a:pPr>
                      <a:r>
                        <a:rPr lang="en" sz="1000" b="1" dirty="0">
                          <a:latin typeface="Times New Roman"/>
                          <a:ea typeface="Times New Roman"/>
                          <a:cs typeface="Times New Roman"/>
                          <a:sym typeface="Times New Roman"/>
                        </a:rPr>
                        <a:t>Conclusion</a:t>
                      </a:r>
                      <a:r>
                        <a:rPr lang="en" sz="1000" b="1" dirty="0"/>
                        <a:t>:</a:t>
                      </a:r>
                      <a:endParaRPr sz="1000" b="1" dirty="0"/>
                    </a:p>
                    <a:p>
                      <a:pPr marL="0" lvl="0" indent="0" algn="just" rtl="0">
                        <a:lnSpc>
                          <a:spcPct val="115000"/>
                        </a:lnSpc>
                        <a:spcBef>
                          <a:spcPts val="0"/>
                        </a:spcBef>
                        <a:spcAft>
                          <a:spcPts val="0"/>
                        </a:spcAft>
                        <a:buNone/>
                      </a:pPr>
                      <a:r>
                        <a:rPr lang="en" sz="900" dirty="0">
                          <a:latin typeface="Times New Roman"/>
                          <a:ea typeface="Times New Roman"/>
                          <a:cs typeface="Times New Roman"/>
                          <a:sym typeface="Times New Roman"/>
                        </a:rPr>
                        <a:t>1)</a:t>
                      </a:r>
                      <a:r>
                        <a:rPr lang="en" sz="900" b="1" dirty="0">
                          <a:latin typeface="Times New Roman"/>
                          <a:ea typeface="Times New Roman"/>
                          <a:cs typeface="Times New Roman"/>
                          <a:sym typeface="Times New Roman"/>
                        </a:rPr>
                        <a:t>  </a:t>
                      </a:r>
                      <a:r>
                        <a:rPr lang="en" sz="900" dirty="0">
                          <a:solidFill>
                            <a:schemeClr val="dk1"/>
                          </a:solidFill>
                          <a:latin typeface="Times New Roman"/>
                          <a:ea typeface="Times New Roman"/>
                          <a:cs typeface="Times New Roman"/>
                          <a:sym typeface="Times New Roman"/>
                        </a:rPr>
                        <a:t>Designed a multi-picture depth prediction network using transformers.</a:t>
                      </a:r>
                      <a:endParaRPr sz="900"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900" dirty="0">
                          <a:solidFill>
                            <a:schemeClr val="dk1"/>
                          </a:solidFill>
                          <a:latin typeface="Times New Roman"/>
                          <a:ea typeface="Times New Roman"/>
                          <a:cs typeface="Times New Roman"/>
                          <a:sym typeface="Times New Roman"/>
                        </a:rPr>
                        <a:t>2) To create a depth map without the aid of ground truth depth, the input image's objects were identified, and after instance segmenting them, the objects were passed to the transformers.</a:t>
                      </a:r>
                      <a:endParaRPr sz="9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000" b="1" dirty="0">
                          <a:latin typeface="Times New Roman" panose="02020603050405020304" pitchFamily="18" charset="0"/>
                          <a:cs typeface="Times New Roman" panose="02020603050405020304" pitchFamily="18" charset="0"/>
                        </a:rPr>
                        <a:t>Publication Status</a:t>
                      </a:r>
                      <a:r>
                        <a:rPr lang="en" sz="1000" b="0" u="none" dirty="0">
                          <a:latin typeface="Times New Roman" panose="02020603050405020304" pitchFamily="18" charset="0"/>
                          <a:cs typeface="Times New Roman" panose="02020603050405020304" pitchFamily="18" charset="0"/>
                        </a:rPr>
                        <a:t>:  </a:t>
                      </a:r>
                      <a:r>
                        <a:rPr lang="en" sz="900" b="0" u="sng" dirty="0">
                          <a:solidFill>
                            <a:schemeClr val="tx1"/>
                          </a:solidFill>
                        </a:rPr>
                        <a:t>Under progress</a:t>
                      </a:r>
                      <a:endParaRPr sz="900" b="0" u="sng" dirty="0">
                        <a:solidFill>
                          <a:schemeClr val="tx1"/>
                        </a:solidFill>
                      </a:endParaRPr>
                    </a:p>
                  </a:txBody>
                  <a:tcPr marL="63500" marR="63500" marT="63500" marB="63500"/>
                </a:tc>
                <a:extLst>
                  <a:ext uri="{0D108BD9-81ED-4DB2-BD59-A6C34878D82A}">
                    <a16:rowId xmlns:a16="http://schemas.microsoft.com/office/drawing/2014/main" val="10000"/>
                  </a:ext>
                </a:extLst>
              </a:tr>
            </a:tbl>
          </a:graphicData>
        </a:graphic>
      </p:graphicFrame>
      <p:sp>
        <p:nvSpPr>
          <p:cNvPr id="55" name="Google Shape;55;p13"/>
          <p:cNvSpPr/>
          <p:nvPr/>
        </p:nvSpPr>
        <p:spPr>
          <a:xfrm>
            <a:off x="-7925" y="0"/>
            <a:ext cx="9151800" cy="1059300"/>
          </a:xfrm>
          <a:prstGeom prst="rect">
            <a:avLst/>
          </a:prstGeom>
          <a:solidFill>
            <a:srgbClr val="000000"/>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Book Antiqua"/>
              <a:ea typeface="Book Antiqua"/>
              <a:cs typeface="Book Antiqua"/>
              <a:sym typeface="Book Antiqua"/>
            </a:endParaRPr>
          </a:p>
        </p:txBody>
      </p:sp>
      <p:pic>
        <p:nvPicPr>
          <p:cNvPr id="56" name="Google Shape;56;p13"/>
          <p:cNvPicPr preferRelativeResize="0"/>
          <p:nvPr/>
        </p:nvPicPr>
        <p:blipFill rotWithShape="1">
          <a:blip r:embed="rId3">
            <a:alphaModFix/>
          </a:blip>
          <a:srcRect l="12960"/>
          <a:stretch/>
        </p:blipFill>
        <p:spPr>
          <a:xfrm>
            <a:off x="6151800" y="109250"/>
            <a:ext cx="2875124" cy="791804"/>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7" name="Google Shape;57;p13"/>
          <p:cNvSpPr txBox="1"/>
          <p:nvPr/>
        </p:nvSpPr>
        <p:spPr>
          <a:xfrm>
            <a:off x="0" y="-56525"/>
            <a:ext cx="6151800" cy="11233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solidFill>
                  <a:srgbClr val="FFFFFF"/>
                </a:solidFill>
                <a:latin typeface="Times New Roman"/>
                <a:ea typeface="Times New Roman"/>
                <a:cs typeface="Times New Roman"/>
                <a:sym typeface="Times New Roman"/>
              </a:rPr>
              <a:t>Image Depth Estimation</a:t>
            </a:r>
            <a:endParaRPr sz="1600" b="1"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900" b="1" dirty="0">
                <a:solidFill>
                  <a:srgbClr val="FFFFFF"/>
                </a:solidFill>
                <a:latin typeface="Times New Roman"/>
                <a:ea typeface="Times New Roman"/>
                <a:cs typeface="Times New Roman"/>
                <a:sym typeface="Times New Roman"/>
              </a:rPr>
              <a:t>Team Members:</a:t>
            </a:r>
            <a:r>
              <a:rPr lang="en" sz="900" dirty="0">
                <a:solidFill>
                  <a:srgbClr val="FFFFFF"/>
                </a:solidFill>
                <a:latin typeface="Times New Roman"/>
                <a:ea typeface="Times New Roman"/>
                <a:cs typeface="Times New Roman"/>
                <a:sym typeface="Times New Roman"/>
              </a:rPr>
              <a:t> Shreya (01FE20BCS019), Sneha (01FE20BCS035),  Rohit (01FE20BCS246),  Nishanth (01FE20BCS204)</a:t>
            </a:r>
            <a:endParaRPr sz="9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900" b="1" dirty="0">
                <a:solidFill>
                  <a:srgbClr val="FFFFFF"/>
                </a:solidFill>
                <a:latin typeface="Times New Roman"/>
                <a:ea typeface="Times New Roman"/>
                <a:cs typeface="Times New Roman"/>
                <a:sym typeface="Times New Roman"/>
              </a:rPr>
              <a:t>Guide: </a:t>
            </a:r>
            <a:r>
              <a:rPr lang="en" sz="900" dirty="0">
                <a:solidFill>
                  <a:srgbClr val="FFFFFF"/>
                </a:solidFill>
                <a:latin typeface="Times New Roman"/>
                <a:ea typeface="Times New Roman"/>
                <a:cs typeface="Times New Roman"/>
                <a:sym typeface="Times New Roman"/>
              </a:rPr>
              <a:t>Dr.Meena S.M</a:t>
            </a:r>
            <a:endParaRPr sz="9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900" b="1" dirty="0">
                <a:solidFill>
                  <a:srgbClr val="FFFFFF"/>
                </a:solidFill>
                <a:latin typeface="Times New Roman"/>
                <a:ea typeface="Times New Roman"/>
                <a:cs typeface="Times New Roman"/>
                <a:sym typeface="Times New Roman"/>
              </a:rPr>
              <a:t>Team Num: I8</a:t>
            </a:r>
            <a:endParaRPr sz="900" b="1"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900" dirty="0">
                <a:solidFill>
                  <a:srgbClr val="FFFFFF"/>
                </a:solidFill>
                <a:latin typeface="Times New Roman"/>
                <a:ea typeface="Times New Roman"/>
                <a:cs typeface="Times New Roman"/>
                <a:sym typeface="Times New Roman"/>
              </a:rPr>
              <a:t>Mini-Project, 5</a:t>
            </a:r>
            <a:r>
              <a:rPr lang="en" sz="900" baseline="30000" dirty="0">
                <a:solidFill>
                  <a:srgbClr val="FFFFFF"/>
                </a:solidFill>
                <a:latin typeface="Times New Roman"/>
                <a:ea typeface="Times New Roman"/>
                <a:cs typeface="Times New Roman"/>
                <a:sym typeface="Times New Roman"/>
              </a:rPr>
              <a:t>th</a:t>
            </a:r>
            <a:r>
              <a:rPr lang="en" sz="900" dirty="0">
                <a:solidFill>
                  <a:srgbClr val="FFFFFF"/>
                </a:solidFill>
                <a:latin typeface="Times New Roman"/>
                <a:ea typeface="Times New Roman"/>
                <a:cs typeface="Times New Roman"/>
                <a:sym typeface="Times New Roman"/>
              </a:rPr>
              <a:t> sem, 2022-23</a:t>
            </a:r>
            <a:endParaRPr sz="9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900" dirty="0">
                <a:solidFill>
                  <a:srgbClr val="FFFFFF"/>
                </a:solidFill>
                <a:latin typeface="Times New Roman"/>
                <a:ea typeface="Times New Roman"/>
                <a:cs typeface="Times New Roman"/>
                <a:sym typeface="Times New Roman"/>
              </a:rPr>
              <a:t>School of Computer Science and Technology</a:t>
            </a:r>
            <a:endParaRPr sz="900" dirty="0">
              <a:solidFill>
                <a:srgbClr val="FFFFFF"/>
              </a:solidFill>
              <a:latin typeface="Times New Roman"/>
              <a:ea typeface="Times New Roman"/>
              <a:cs typeface="Times New Roman"/>
              <a:sym typeface="Times New Roman"/>
            </a:endParaRPr>
          </a:p>
        </p:txBody>
      </p:sp>
      <p:pic>
        <p:nvPicPr>
          <p:cNvPr id="58" name="Google Shape;58;p13"/>
          <p:cNvPicPr preferRelativeResize="0"/>
          <p:nvPr/>
        </p:nvPicPr>
        <p:blipFill>
          <a:blip r:embed="rId4">
            <a:alphaModFix/>
          </a:blip>
          <a:stretch>
            <a:fillRect/>
          </a:stretch>
        </p:blipFill>
        <p:spPr>
          <a:xfrm>
            <a:off x="3105300" y="3862975"/>
            <a:ext cx="2949950" cy="1184475"/>
          </a:xfrm>
          <a:prstGeom prst="rect">
            <a:avLst/>
          </a:prstGeom>
          <a:noFill/>
          <a:ln w="9525" cap="flat" cmpd="sng">
            <a:solidFill>
              <a:schemeClr val="dk2"/>
            </a:solidFill>
            <a:prstDash val="solid"/>
            <a:round/>
            <a:headEnd type="none" w="sm" len="sm"/>
            <a:tailEnd type="none" w="sm" len="sm"/>
          </a:ln>
        </p:spPr>
      </p:pic>
      <p:pic>
        <p:nvPicPr>
          <p:cNvPr id="59" name="Google Shape;59;p13"/>
          <p:cNvPicPr preferRelativeResize="0"/>
          <p:nvPr/>
        </p:nvPicPr>
        <p:blipFill>
          <a:blip r:embed="rId5">
            <a:alphaModFix/>
          </a:blip>
          <a:stretch>
            <a:fillRect/>
          </a:stretch>
        </p:blipFill>
        <p:spPr>
          <a:xfrm>
            <a:off x="3148000" y="1301875"/>
            <a:ext cx="2875124" cy="9924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On-screen Show (16:9)</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 New Roman</vt:lpstr>
      <vt:lpstr>Arial</vt:lpstr>
      <vt:lpstr>Book Antiqua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SNEHA PAMALI</cp:lastModifiedBy>
  <cp:revision>2</cp:revision>
  <dcterms:modified xsi:type="dcterms:W3CDTF">2022-12-22T07:31:27Z</dcterms:modified>
</cp:coreProperties>
</file>