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3"/>
  </p:notesMasterIdLst>
  <p:sldIdLst>
    <p:sldId id="269" r:id="rId2"/>
    <p:sldId id="270" r:id="rId3"/>
    <p:sldId id="256" r:id="rId4"/>
    <p:sldId id="271" r:id="rId5"/>
    <p:sldId id="285" r:id="rId6"/>
    <p:sldId id="273" r:id="rId7"/>
    <p:sldId id="279" r:id="rId8"/>
    <p:sldId id="276" r:id="rId9"/>
    <p:sldId id="286" r:id="rId10"/>
    <p:sldId id="287" r:id="rId11"/>
    <p:sldId id="288" r:id="rId12"/>
    <p:sldId id="289" r:id="rId13"/>
    <p:sldId id="290" r:id="rId14"/>
    <p:sldId id="291" r:id="rId15"/>
    <p:sldId id="280" r:id="rId16"/>
    <p:sldId id="284" r:id="rId17"/>
    <p:sldId id="282" r:id="rId18"/>
    <p:sldId id="292" r:id="rId19"/>
    <p:sldId id="283" r:id="rId20"/>
    <p:sldId id="259"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78" d="100"/>
          <a:sy n="78" d="100"/>
        </p:scale>
        <p:origin x="11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Performance</a:t>
            </a:r>
            <a:r>
              <a:rPr lang="en-US" baseline="0"/>
              <a:t> Analysis</a:t>
            </a:r>
          </a:p>
        </c:rich>
      </c:tx>
      <c:overlay val="0"/>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Linear SVC</c:v>
                </c:pt>
                <c:pt idx="1">
                  <c:v>LogisticRegression</c:v>
                </c:pt>
                <c:pt idx="2">
                  <c:v>SGDClassifier</c:v>
                </c:pt>
                <c:pt idx="3">
                  <c:v>SVC Classifier</c:v>
                </c:pt>
                <c:pt idx="4">
                  <c:v>MultinomialNB</c:v>
                </c:pt>
                <c:pt idx="5">
                  <c:v>RandomForestClassifier</c:v>
                </c:pt>
                <c:pt idx="6">
                  <c:v>XGBoost</c:v>
                </c:pt>
                <c:pt idx="7">
                  <c:v>BERT</c:v>
                </c:pt>
              </c:strCache>
            </c:strRef>
          </c:cat>
          <c:val>
            <c:numRef>
              <c:f>Sheet1!$B$2:$B$9</c:f>
              <c:numCache>
                <c:formatCode>General</c:formatCode>
                <c:ptCount val="8"/>
                <c:pt idx="0">
                  <c:v>66.709999999999994</c:v>
                </c:pt>
                <c:pt idx="1">
                  <c:v>67.19</c:v>
                </c:pt>
                <c:pt idx="2">
                  <c:v>66.78</c:v>
                </c:pt>
                <c:pt idx="3">
                  <c:v>65.680000000000007</c:v>
                </c:pt>
                <c:pt idx="4">
                  <c:v>67.19</c:v>
                </c:pt>
                <c:pt idx="5">
                  <c:v>64</c:v>
                </c:pt>
                <c:pt idx="6">
                  <c:v>63</c:v>
                </c:pt>
                <c:pt idx="7">
                  <c:v>65</c:v>
                </c:pt>
              </c:numCache>
            </c:numRef>
          </c:val>
          <c:extLst>
            <c:ext xmlns:c16="http://schemas.microsoft.com/office/drawing/2014/chart" uri="{C3380CC4-5D6E-409C-BE32-E72D297353CC}">
              <c16:uniqueId val="{00000000-BC19-4575-85EA-5E9A25CCB250}"/>
            </c:ext>
          </c:extLst>
        </c:ser>
        <c:ser>
          <c:idx val="1"/>
          <c:order val="1"/>
          <c:tx>
            <c:strRef>
              <c:f>Sheet1!$C$1</c:f>
              <c:strCache>
                <c:ptCount val="1"/>
                <c:pt idx="0">
                  <c:v>Precision</c:v>
                </c:pt>
              </c:strCache>
            </c:strRef>
          </c:tx>
          <c:spPr>
            <a:solidFill>
              <a:schemeClr val="accent2"/>
            </a:solidFill>
            <a:ln>
              <a:noFill/>
            </a:ln>
            <a:effectLst/>
          </c:spPr>
          <c:invertIfNegative val="0"/>
          <c:cat>
            <c:strRef>
              <c:f>Sheet1!$A$2:$A$9</c:f>
              <c:strCache>
                <c:ptCount val="8"/>
                <c:pt idx="0">
                  <c:v>Linear SVC</c:v>
                </c:pt>
                <c:pt idx="1">
                  <c:v>LogisticRegression</c:v>
                </c:pt>
                <c:pt idx="2">
                  <c:v>SGDClassifier</c:v>
                </c:pt>
                <c:pt idx="3">
                  <c:v>SVC Classifier</c:v>
                </c:pt>
                <c:pt idx="4">
                  <c:v>MultinomialNB</c:v>
                </c:pt>
                <c:pt idx="5">
                  <c:v>RandomForestClassifier</c:v>
                </c:pt>
                <c:pt idx="6">
                  <c:v>XGBoost</c:v>
                </c:pt>
                <c:pt idx="7">
                  <c:v>BERT</c:v>
                </c:pt>
              </c:strCache>
            </c:strRef>
          </c:cat>
          <c:val>
            <c:numRef>
              <c:f>Sheet1!$C$2:$C$9</c:f>
              <c:numCache>
                <c:formatCode>General</c:formatCode>
                <c:ptCount val="8"/>
                <c:pt idx="0">
                  <c:v>65</c:v>
                </c:pt>
                <c:pt idx="1">
                  <c:v>65</c:v>
                </c:pt>
                <c:pt idx="2">
                  <c:v>65</c:v>
                </c:pt>
                <c:pt idx="3">
                  <c:v>64</c:v>
                </c:pt>
                <c:pt idx="4">
                  <c:v>66</c:v>
                </c:pt>
                <c:pt idx="5">
                  <c:v>62</c:v>
                </c:pt>
                <c:pt idx="6">
                  <c:v>60</c:v>
                </c:pt>
                <c:pt idx="7">
                  <c:v>64</c:v>
                </c:pt>
              </c:numCache>
            </c:numRef>
          </c:val>
          <c:extLst>
            <c:ext xmlns:c16="http://schemas.microsoft.com/office/drawing/2014/chart" uri="{C3380CC4-5D6E-409C-BE32-E72D297353CC}">
              <c16:uniqueId val="{00000001-BC19-4575-85EA-5E9A25CCB250}"/>
            </c:ext>
          </c:extLst>
        </c:ser>
        <c:ser>
          <c:idx val="2"/>
          <c:order val="2"/>
          <c:tx>
            <c:strRef>
              <c:f>Sheet1!$D$1</c:f>
              <c:strCache>
                <c:ptCount val="1"/>
                <c:pt idx="0">
                  <c:v>Recall</c:v>
                </c:pt>
              </c:strCache>
            </c:strRef>
          </c:tx>
          <c:spPr>
            <a:solidFill>
              <a:schemeClr val="accent3"/>
            </a:solidFill>
            <a:ln>
              <a:noFill/>
            </a:ln>
            <a:effectLst/>
          </c:spPr>
          <c:invertIfNegative val="0"/>
          <c:cat>
            <c:strRef>
              <c:f>Sheet1!$A$2:$A$9</c:f>
              <c:strCache>
                <c:ptCount val="8"/>
                <c:pt idx="0">
                  <c:v>Linear SVC</c:v>
                </c:pt>
                <c:pt idx="1">
                  <c:v>LogisticRegression</c:v>
                </c:pt>
                <c:pt idx="2">
                  <c:v>SGDClassifier</c:v>
                </c:pt>
                <c:pt idx="3">
                  <c:v>SVC Classifier</c:v>
                </c:pt>
                <c:pt idx="4">
                  <c:v>MultinomialNB</c:v>
                </c:pt>
                <c:pt idx="5">
                  <c:v>RandomForestClassifier</c:v>
                </c:pt>
                <c:pt idx="6">
                  <c:v>XGBoost</c:v>
                </c:pt>
                <c:pt idx="7">
                  <c:v>BERT</c:v>
                </c:pt>
              </c:strCache>
            </c:strRef>
          </c:cat>
          <c:val>
            <c:numRef>
              <c:f>Sheet1!$D$2:$D$9</c:f>
              <c:numCache>
                <c:formatCode>General</c:formatCode>
                <c:ptCount val="8"/>
                <c:pt idx="0">
                  <c:v>68</c:v>
                </c:pt>
                <c:pt idx="1">
                  <c:v>70</c:v>
                </c:pt>
                <c:pt idx="2">
                  <c:v>68</c:v>
                </c:pt>
                <c:pt idx="3">
                  <c:v>69</c:v>
                </c:pt>
                <c:pt idx="4">
                  <c:v>67</c:v>
                </c:pt>
                <c:pt idx="5">
                  <c:v>66</c:v>
                </c:pt>
                <c:pt idx="6">
                  <c:v>70</c:v>
                </c:pt>
                <c:pt idx="7">
                  <c:v>66</c:v>
                </c:pt>
              </c:numCache>
            </c:numRef>
          </c:val>
          <c:extLst>
            <c:ext xmlns:c16="http://schemas.microsoft.com/office/drawing/2014/chart" uri="{C3380CC4-5D6E-409C-BE32-E72D297353CC}">
              <c16:uniqueId val="{00000002-BC19-4575-85EA-5E9A25CCB250}"/>
            </c:ext>
          </c:extLst>
        </c:ser>
        <c:dLbls>
          <c:showLegendKey val="0"/>
          <c:showVal val="0"/>
          <c:showCatName val="0"/>
          <c:showSerName val="0"/>
          <c:showPercent val="0"/>
          <c:showBubbleSize val="0"/>
        </c:dLbls>
        <c:gapWidth val="219"/>
        <c:overlap val="-27"/>
        <c:axId val="243435008"/>
        <c:axId val="243436544"/>
      </c:barChart>
      <c:catAx>
        <c:axId val="24343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3436544"/>
        <c:crosses val="autoZero"/>
        <c:auto val="1"/>
        <c:lblAlgn val="ctr"/>
        <c:lblOffset val="100"/>
        <c:noMultiLvlLbl val="0"/>
      </c:catAx>
      <c:valAx>
        <c:axId val="243436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3435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8D6EE3-DE1E-4FEE-A0AB-2C5CBDD55A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8CFD3B8-78EF-4525-96FB-357D54F05D8D}">
      <dgm:prSet/>
      <dgm:spPr/>
      <dgm:t>
        <a:bodyPr/>
        <a:lstStyle/>
        <a:p>
          <a:r>
            <a:rPr lang="en-US" dirty="0">
              <a:latin typeface="+mn-lt"/>
            </a:rPr>
            <a:t>Introduction</a:t>
          </a:r>
        </a:p>
      </dgm:t>
    </dgm:pt>
    <dgm:pt modelId="{A3B61DEF-6AEE-41A2-AC7F-AA620A1E1F0A}" type="parTrans" cxnId="{D309FDB6-DA54-44A4-A71D-6690AE8F1A60}">
      <dgm:prSet/>
      <dgm:spPr/>
      <dgm:t>
        <a:bodyPr/>
        <a:lstStyle/>
        <a:p>
          <a:endParaRPr lang="en-US"/>
        </a:p>
      </dgm:t>
    </dgm:pt>
    <dgm:pt modelId="{4B150377-F344-4128-A47F-CB2027A82D7B}" type="sibTrans" cxnId="{D309FDB6-DA54-44A4-A71D-6690AE8F1A60}">
      <dgm:prSet/>
      <dgm:spPr/>
      <dgm:t>
        <a:bodyPr/>
        <a:lstStyle/>
        <a:p>
          <a:endParaRPr lang="en-US"/>
        </a:p>
      </dgm:t>
    </dgm:pt>
    <dgm:pt modelId="{30A8C2B2-0B4E-4F18-8F0B-941C3B3BD540}">
      <dgm:prSet/>
      <dgm:spPr/>
      <dgm:t>
        <a:bodyPr/>
        <a:lstStyle/>
        <a:p>
          <a:r>
            <a:rPr lang="en-US" dirty="0"/>
            <a:t>Methodology</a:t>
          </a:r>
        </a:p>
      </dgm:t>
    </dgm:pt>
    <dgm:pt modelId="{5355A8AE-B2E8-4F49-B53B-854A2CF53A30}" type="parTrans" cxnId="{2C29B071-99DE-4ADB-8DF2-86DA0C2ABBFA}">
      <dgm:prSet/>
      <dgm:spPr/>
      <dgm:t>
        <a:bodyPr/>
        <a:lstStyle/>
        <a:p>
          <a:endParaRPr lang="en-US"/>
        </a:p>
      </dgm:t>
    </dgm:pt>
    <dgm:pt modelId="{8785B36E-D970-4DBC-9C1F-8C4DC393950D}" type="sibTrans" cxnId="{2C29B071-99DE-4ADB-8DF2-86DA0C2ABBFA}">
      <dgm:prSet/>
      <dgm:spPr/>
      <dgm:t>
        <a:bodyPr/>
        <a:lstStyle/>
        <a:p>
          <a:endParaRPr lang="en-US"/>
        </a:p>
      </dgm:t>
    </dgm:pt>
    <dgm:pt modelId="{C63C5360-465B-430C-9A50-39FC7FD0641B}">
      <dgm:prSet/>
      <dgm:spPr/>
      <dgm:t>
        <a:bodyPr/>
        <a:lstStyle/>
        <a:p>
          <a:r>
            <a:rPr lang="en-US" dirty="0"/>
            <a:t>Algorithms</a:t>
          </a:r>
        </a:p>
      </dgm:t>
    </dgm:pt>
    <dgm:pt modelId="{7E4EB120-473E-42F0-9083-28ADC957BE60}" type="parTrans" cxnId="{32CFB311-130F-4559-BAC6-E7181B2E5E9D}">
      <dgm:prSet/>
      <dgm:spPr/>
      <dgm:t>
        <a:bodyPr/>
        <a:lstStyle/>
        <a:p>
          <a:endParaRPr lang="en-US"/>
        </a:p>
      </dgm:t>
    </dgm:pt>
    <dgm:pt modelId="{DA6BDC4D-60D9-4872-A107-5034E44000EB}" type="sibTrans" cxnId="{32CFB311-130F-4559-BAC6-E7181B2E5E9D}">
      <dgm:prSet/>
      <dgm:spPr/>
      <dgm:t>
        <a:bodyPr/>
        <a:lstStyle/>
        <a:p>
          <a:endParaRPr lang="en-US"/>
        </a:p>
      </dgm:t>
    </dgm:pt>
    <dgm:pt modelId="{492240F8-6072-4366-9C51-16929097133B}">
      <dgm:prSet/>
      <dgm:spPr/>
      <dgm:t>
        <a:bodyPr/>
        <a:lstStyle/>
        <a:p>
          <a:r>
            <a:rPr lang="en-US" dirty="0"/>
            <a:t>References</a:t>
          </a:r>
        </a:p>
      </dgm:t>
    </dgm:pt>
    <dgm:pt modelId="{7E02F289-A448-4CBA-9936-F38C351853C9}" type="parTrans" cxnId="{2FFEF654-2247-400E-9A7B-5A0DB3138C78}">
      <dgm:prSet/>
      <dgm:spPr/>
      <dgm:t>
        <a:bodyPr/>
        <a:lstStyle/>
        <a:p>
          <a:endParaRPr lang="en-US"/>
        </a:p>
      </dgm:t>
    </dgm:pt>
    <dgm:pt modelId="{E070EE81-091D-4F5D-99A1-708F593BE9AF}" type="sibTrans" cxnId="{2FFEF654-2247-400E-9A7B-5A0DB3138C78}">
      <dgm:prSet/>
      <dgm:spPr/>
      <dgm:t>
        <a:bodyPr/>
        <a:lstStyle/>
        <a:p>
          <a:endParaRPr lang="en-US"/>
        </a:p>
      </dgm:t>
    </dgm:pt>
    <dgm:pt modelId="{24DF4571-6725-430D-A3B0-9886EC30DA9A}">
      <dgm:prSet phldr="0"/>
      <dgm:spPr/>
      <dgm:t>
        <a:bodyPr/>
        <a:lstStyle/>
        <a:p>
          <a:pPr rtl="0"/>
          <a:r>
            <a:rPr lang="en-US" b="1">
              <a:latin typeface="Calibri Light" panose="020F0302020204030204"/>
            </a:rPr>
            <a:t>Problem Statement</a:t>
          </a:r>
          <a:endParaRPr lang="en-US" b="1" dirty="0">
            <a:latin typeface="Calibri Light" panose="020F0302020204030204"/>
          </a:endParaRPr>
        </a:p>
      </dgm:t>
    </dgm:pt>
    <dgm:pt modelId="{BDAC4F1F-9084-4146-B781-2FAD6B014376}" type="parTrans" cxnId="{9E997B53-6B14-4D99-87E0-E58F0C2E3C0B}">
      <dgm:prSet/>
      <dgm:spPr/>
      <dgm:t>
        <a:bodyPr/>
        <a:lstStyle/>
        <a:p>
          <a:endParaRPr lang="en-US"/>
        </a:p>
      </dgm:t>
    </dgm:pt>
    <dgm:pt modelId="{C5EFE17E-E911-4C3D-89A9-9EEC23991233}" type="sibTrans" cxnId="{9E997B53-6B14-4D99-87E0-E58F0C2E3C0B}">
      <dgm:prSet/>
      <dgm:spPr/>
      <dgm:t>
        <a:bodyPr/>
        <a:lstStyle/>
        <a:p>
          <a:endParaRPr lang="en-US"/>
        </a:p>
      </dgm:t>
    </dgm:pt>
    <dgm:pt modelId="{2409BF6D-875E-4D51-9D84-0F6386BBEE2E}">
      <dgm:prSet/>
      <dgm:spPr/>
      <dgm:t>
        <a:bodyPr/>
        <a:lstStyle/>
        <a:p>
          <a:r>
            <a:rPr lang="en-US" dirty="0"/>
            <a:t>Technology Stack</a:t>
          </a:r>
        </a:p>
      </dgm:t>
    </dgm:pt>
    <dgm:pt modelId="{5772631B-660A-4DA2-A48C-2C9DA10DC24A}" type="parTrans" cxnId="{FCC5DA6D-6B81-4144-967D-CEF94BBA344B}">
      <dgm:prSet/>
      <dgm:spPr/>
      <dgm:t>
        <a:bodyPr/>
        <a:lstStyle/>
        <a:p>
          <a:endParaRPr lang="en-US"/>
        </a:p>
      </dgm:t>
    </dgm:pt>
    <dgm:pt modelId="{C35B6581-D22F-4D86-AFE0-B69142ABA98A}" type="sibTrans" cxnId="{FCC5DA6D-6B81-4144-967D-CEF94BBA344B}">
      <dgm:prSet/>
      <dgm:spPr/>
      <dgm:t>
        <a:bodyPr/>
        <a:lstStyle/>
        <a:p>
          <a:endParaRPr lang="en-US"/>
        </a:p>
      </dgm:t>
    </dgm:pt>
    <dgm:pt modelId="{9F41D87C-AF64-449D-9FE6-DB4B3978D84A}" type="pres">
      <dgm:prSet presAssocID="{958D6EE3-DE1E-4FEE-A0AB-2C5CBDD55AAF}" presName="linear" presStyleCnt="0">
        <dgm:presLayoutVars>
          <dgm:animLvl val="lvl"/>
          <dgm:resizeHandles val="exact"/>
        </dgm:presLayoutVars>
      </dgm:prSet>
      <dgm:spPr/>
    </dgm:pt>
    <dgm:pt modelId="{156DBC6F-FCDB-4913-8A2D-E52128C6B132}" type="pres">
      <dgm:prSet presAssocID="{38CFD3B8-78EF-4525-96FB-357D54F05D8D}" presName="parentText" presStyleLbl="node1" presStyleIdx="0" presStyleCnt="6">
        <dgm:presLayoutVars>
          <dgm:chMax val="0"/>
          <dgm:bulletEnabled val="1"/>
        </dgm:presLayoutVars>
      </dgm:prSet>
      <dgm:spPr/>
    </dgm:pt>
    <dgm:pt modelId="{FB069500-F6D5-4D24-8D73-0079CEF6A0E9}" type="pres">
      <dgm:prSet presAssocID="{4B150377-F344-4128-A47F-CB2027A82D7B}" presName="spacer" presStyleCnt="0"/>
      <dgm:spPr/>
    </dgm:pt>
    <dgm:pt modelId="{D16A2546-BF86-4952-BDF5-E665301BA322}" type="pres">
      <dgm:prSet presAssocID="{24DF4571-6725-430D-A3B0-9886EC30DA9A}" presName="parentText" presStyleLbl="node1" presStyleIdx="1" presStyleCnt="6">
        <dgm:presLayoutVars>
          <dgm:chMax val="0"/>
          <dgm:bulletEnabled val="1"/>
        </dgm:presLayoutVars>
      </dgm:prSet>
      <dgm:spPr/>
    </dgm:pt>
    <dgm:pt modelId="{63048C01-1003-489D-AB3E-30952559D678}" type="pres">
      <dgm:prSet presAssocID="{C5EFE17E-E911-4C3D-89A9-9EEC23991233}" presName="spacer" presStyleCnt="0"/>
      <dgm:spPr/>
    </dgm:pt>
    <dgm:pt modelId="{C6A324C5-9AE3-4D38-973D-3BC01CD46021}" type="pres">
      <dgm:prSet presAssocID="{30A8C2B2-0B4E-4F18-8F0B-941C3B3BD540}" presName="parentText" presStyleLbl="node1" presStyleIdx="2" presStyleCnt="6">
        <dgm:presLayoutVars>
          <dgm:chMax val="0"/>
          <dgm:bulletEnabled val="1"/>
        </dgm:presLayoutVars>
      </dgm:prSet>
      <dgm:spPr/>
    </dgm:pt>
    <dgm:pt modelId="{581EBD9F-8DD9-49C5-8614-1F26C00FB1FF}" type="pres">
      <dgm:prSet presAssocID="{8785B36E-D970-4DBC-9C1F-8C4DC393950D}" presName="spacer" presStyleCnt="0"/>
      <dgm:spPr/>
    </dgm:pt>
    <dgm:pt modelId="{3874FCEE-67F5-4CC6-880D-19BF50B43401}" type="pres">
      <dgm:prSet presAssocID="{2409BF6D-875E-4D51-9D84-0F6386BBEE2E}" presName="parentText" presStyleLbl="node1" presStyleIdx="3" presStyleCnt="6">
        <dgm:presLayoutVars>
          <dgm:chMax val="0"/>
          <dgm:bulletEnabled val="1"/>
        </dgm:presLayoutVars>
      </dgm:prSet>
      <dgm:spPr/>
    </dgm:pt>
    <dgm:pt modelId="{E989B8EE-2A6B-41B1-B155-0C3631DB567B}" type="pres">
      <dgm:prSet presAssocID="{C35B6581-D22F-4D86-AFE0-B69142ABA98A}" presName="spacer" presStyleCnt="0"/>
      <dgm:spPr/>
    </dgm:pt>
    <dgm:pt modelId="{F0FBA609-5D84-492D-B813-B7B22E332E0D}" type="pres">
      <dgm:prSet presAssocID="{C63C5360-465B-430C-9A50-39FC7FD0641B}" presName="parentText" presStyleLbl="node1" presStyleIdx="4" presStyleCnt="6">
        <dgm:presLayoutVars>
          <dgm:chMax val="0"/>
          <dgm:bulletEnabled val="1"/>
        </dgm:presLayoutVars>
      </dgm:prSet>
      <dgm:spPr/>
    </dgm:pt>
    <dgm:pt modelId="{3C34817A-C6D1-4810-8470-39320D2F6D57}" type="pres">
      <dgm:prSet presAssocID="{DA6BDC4D-60D9-4872-A107-5034E44000EB}" presName="spacer" presStyleCnt="0"/>
      <dgm:spPr/>
    </dgm:pt>
    <dgm:pt modelId="{4E103118-B0D9-4474-B79C-B1435F862F8E}" type="pres">
      <dgm:prSet presAssocID="{492240F8-6072-4366-9C51-16929097133B}" presName="parentText" presStyleLbl="node1" presStyleIdx="5" presStyleCnt="6">
        <dgm:presLayoutVars>
          <dgm:chMax val="0"/>
          <dgm:bulletEnabled val="1"/>
        </dgm:presLayoutVars>
      </dgm:prSet>
      <dgm:spPr/>
    </dgm:pt>
  </dgm:ptLst>
  <dgm:cxnLst>
    <dgm:cxn modelId="{F475B810-55A2-46EC-96DA-F424D7309E6E}" type="presOf" srcId="{958D6EE3-DE1E-4FEE-A0AB-2C5CBDD55AAF}" destId="{9F41D87C-AF64-449D-9FE6-DB4B3978D84A}" srcOrd="0" destOrd="0" presId="urn:microsoft.com/office/officeart/2005/8/layout/vList2"/>
    <dgm:cxn modelId="{67025C11-FFB1-4B7D-A901-DD8F1CCBF88A}" type="presOf" srcId="{2409BF6D-875E-4D51-9D84-0F6386BBEE2E}" destId="{3874FCEE-67F5-4CC6-880D-19BF50B43401}" srcOrd="0" destOrd="0" presId="urn:microsoft.com/office/officeart/2005/8/layout/vList2"/>
    <dgm:cxn modelId="{32CFB311-130F-4559-BAC6-E7181B2E5E9D}" srcId="{958D6EE3-DE1E-4FEE-A0AB-2C5CBDD55AAF}" destId="{C63C5360-465B-430C-9A50-39FC7FD0641B}" srcOrd="4" destOrd="0" parTransId="{7E4EB120-473E-42F0-9083-28ADC957BE60}" sibTransId="{DA6BDC4D-60D9-4872-A107-5034E44000EB}"/>
    <dgm:cxn modelId="{76F8AD2B-2850-474F-9564-1D8C2377AD70}" type="presOf" srcId="{24DF4571-6725-430D-A3B0-9886EC30DA9A}" destId="{D16A2546-BF86-4952-BDF5-E665301BA322}" srcOrd="0" destOrd="0" presId="urn:microsoft.com/office/officeart/2005/8/layout/vList2"/>
    <dgm:cxn modelId="{FCC5DA6D-6B81-4144-967D-CEF94BBA344B}" srcId="{958D6EE3-DE1E-4FEE-A0AB-2C5CBDD55AAF}" destId="{2409BF6D-875E-4D51-9D84-0F6386BBEE2E}" srcOrd="3" destOrd="0" parTransId="{5772631B-660A-4DA2-A48C-2C9DA10DC24A}" sibTransId="{C35B6581-D22F-4D86-AFE0-B69142ABA98A}"/>
    <dgm:cxn modelId="{2C29B071-99DE-4ADB-8DF2-86DA0C2ABBFA}" srcId="{958D6EE3-DE1E-4FEE-A0AB-2C5CBDD55AAF}" destId="{30A8C2B2-0B4E-4F18-8F0B-941C3B3BD540}" srcOrd="2" destOrd="0" parTransId="{5355A8AE-B2E8-4F49-B53B-854A2CF53A30}" sibTransId="{8785B36E-D970-4DBC-9C1F-8C4DC393950D}"/>
    <dgm:cxn modelId="{9E997B53-6B14-4D99-87E0-E58F0C2E3C0B}" srcId="{958D6EE3-DE1E-4FEE-A0AB-2C5CBDD55AAF}" destId="{24DF4571-6725-430D-A3B0-9886EC30DA9A}" srcOrd="1" destOrd="0" parTransId="{BDAC4F1F-9084-4146-B781-2FAD6B014376}" sibTransId="{C5EFE17E-E911-4C3D-89A9-9EEC23991233}"/>
    <dgm:cxn modelId="{2FFEF654-2247-400E-9A7B-5A0DB3138C78}" srcId="{958D6EE3-DE1E-4FEE-A0AB-2C5CBDD55AAF}" destId="{492240F8-6072-4366-9C51-16929097133B}" srcOrd="5" destOrd="0" parTransId="{7E02F289-A448-4CBA-9936-F38C351853C9}" sibTransId="{E070EE81-091D-4F5D-99A1-708F593BE9AF}"/>
    <dgm:cxn modelId="{A6516C58-5D54-41B3-BE0D-38B0B9EB26ED}" type="presOf" srcId="{492240F8-6072-4366-9C51-16929097133B}" destId="{4E103118-B0D9-4474-B79C-B1435F862F8E}" srcOrd="0" destOrd="0" presId="urn:microsoft.com/office/officeart/2005/8/layout/vList2"/>
    <dgm:cxn modelId="{6E02CA85-33C1-4067-B102-7E5D96B23C86}" type="presOf" srcId="{30A8C2B2-0B4E-4F18-8F0B-941C3B3BD540}" destId="{C6A324C5-9AE3-4D38-973D-3BC01CD46021}" srcOrd="0" destOrd="0" presId="urn:microsoft.com/office/officeart/2005/8/layout/vList2"/>
    <dgm:cxn modelId="{52BE939D-2AB7-4D5F-B6C0-B3CFD2E04FD9}" type="presOf" srcId="{C63C5360-465B-430C-9A50-39FC7FD0641B}" destId="{F0FBA609-5D84-492D-B813-B7B22E332E0D}" srcOrd="0" destOrd="0" presId="urn:microsoft.com/office/officeart/2005/8/layout/vList2"/>
    <dgm:cxn modelId="{A1D730B5-A07F-45BF-BBA7-55EBC3E3DACE}" type="presOf" srcId="{38CFD3B8-78EF-4525-96FB-357D54F05D8D}" destId="{156DBC6F-FCDB-4913-8A2D-E52128C6B132}" srcOrd="0" destOrd="0" presId="urn:microsoft.com/office/officeart/2005/8/layout/vList2"/>
    <dgm:cxn modelId="{D309FDB6-DA54-44A4-A71D-6690AE8F1A60}" srcId="{958D6EE3-DE1E-4FEE-A0AB-2C5CBDD55AAF}" destId="{38CFD3B8-78EF-4525-96FB-357D54F05D8D}" srcOrd="0" destOrd="0" parTransId="{A3B61DEF-6AEE-41A2-AC7F-AA620A1E1F0A}" sibTransId="{4B150377-F344-4128-A47F-CB2027A82D7B}"/>
    <dgm:cxn modelId="{F4F66FC0-9AB8-4611-ABDC-5A338EA297AB}" type="presParOf" srcId="{9F41D87C-AF64-449D-9FE6-DB4B3978D84A}" destId="{156DBC6F-FCDB-4913-8A2D-E52128C6B132}" srcOrd="0" destOrd="0" presId="urn:microsoft.com/office/officeart/2005/8/layout/vList2"/>
    <dgm:cxn modelId="{F69F4028-36FB-4CAC-9255-75574EDA3F40}" type="presParOf" srcId="{9F41D87C-AF64-449D-9FE6-DB4B3978D84A}" destId="{FB069500-F6D5-4D24-8D73-0079CEF6A0E9}" srcOrd="1" destOrd="0" presId="urn:microsoft.com/office/officeart/2005/8/layout/vList2"/>
    <dgm:cxn modelId="{38899908-4275-499B-BDFB-38EBCB23095E}" type="presParOf" srcId="{9F41D87C-AF64-449D-9FE6-DB4B3978D84A}" destId="{D16A2546-BF86-4952-BDF5-E665301BA322}" srcOrd="2" destOrd="0" presId="urn:microsoft.com/office/officeart/2005/8/layout/vList2"/>
    <dgm:cxn modelId="{1A4890D7-4D8F-4ADA-B47D-69ECB977043E}" type="presParOf" srcId="{9F41D87C-AF64-449D-9FE6-DB4B3978D84A}" destId="{63048C01-1003-489D-AB3E-30952559D678}" srcOrd="3" destOrd="0" presId="urn:microsoft.com/office/officeart/2005/8/layout/vList2"/>
    <dgm:cxn modelId="{E41A7F0E-494B-406C-910C-6E6F9C772336}" type="presParOf" srcId="{9F41D87C-AF64-449D-9FE6-DB4B3978D84A}" destId="{C6A324C5-9AE3-4D38-973D-3BC01CD46021}" srcOrd="4" destOrd="0" presId="urn:microsoft.com/office/officeart/2005/8/layout/vList2"/>
    <dgm:cxn modelId="{394195E1-DFD3-4418-98A2-34B06F6A93F1}" type="presParOf" srcId="{9F41D87C-AF64-449D-9FE6-DB4B3978D84A}" destId="{581EBD9F-8DD9-49C5-8614-1F26C00FB1FF}" srcOrd="5" destOrd="0" presId="urn:microsoft.com/office/officeart/2005/8/layout/vList2"/>
    <dgm:cxn modelId="{832DAD1D-4094-4ECF-B38C-4C6B77EBCDBD}" type="presParOf" srcId="{9F41D87C-AF64-449D-9FE6-DB4B3978D84A}" destId="{3874FCEE-67F5-4CC6-880D-19BF50B43401}" srcOrd="6" destOrd="0" presId="urn:microsoft.com/office/officeart/2005/8/layout/vList2"/>
    <dgm:cxn modelId="{C2A7B1D0-CEE6-460B-94E5-4C2EEF96A370}" type="presParOf" srcId="{9F41D87C-AF64-449D-9FE6-DB4B3978D84A}" destId="{E989B8EE-2A6B-41B1-B155-0C3631DB567B}" srcOrd="7" destOrd="0" presId="urn:microsoft.com/office/officeart/2005/8/layout/vList2"/>
    <dgm:cxn modelId="{71436078-CAA3-40DB-9A87-87C38732FC1D}" type="presParOf" srcId="{9F41D87C-AF64-449D-9FE6-DB4B3978D84A}" destId="{F0FBA609-5D84-492D-B813-B7B22E332E0D}" srcOrd="8" destOrd="0" presId="urn:microsoft.com/office/officeart/2005/8/layout/vList2"/>
    <dgm:cxn modelId="{375321C0-446C-4D8F-8BCE-AE9B32401D21}" type="presParOf" srcId="{9F41D87C-AF64-449D-9FE6-DB4B3978D84A}" destId="{3C34817A-C6D1-4810-8470-39320D2F6D57}" srcOrd="9" destOrd="0" presId="urn:microsoft.com/office/officeart/2005/8/layout/vList2"/>
    <dgm:cxn modelId="{33ADA6B8-61D9-407D-9ECA-F1304E0DB6B6}" type="presParOf" srcId="{9F41D87C-AF64-449D-9FE6-DB4B3978D84A}" destId="{4E103118-B0D9-4474-B79C-B1435F862F8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DBC6F-FCDB-4913-8A2D-E52128C6B132}">
      <dsp:nvSpPr>
        <dsp:cNvPr id="0" name=""/>
        <dsp:cNvSpPr/>
      </dsp:nvSpPr>
      <dsp:spPr>
        <a:xfrm>
          <a:off x="0" y="75073"/>
          <a:ext cx="7865806" cy="6475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mn-lt"/>
            </a:rPr>
            <a:t>Introduction</a:t>
          </a:r>
        </a:p>
      </dsp:txBody>
      <dsp:txXfrm>
        <a:off x="31613" y="106686"/>
        <a:ext cx="7802580" cy="584369"/>
      </dsp:txXfrm>
    </dsp:sp>
    <dsp:sp modelId="{D16A2546-BF86-4952-BDF5-E665301BA322}">
      <dsp:nvSpPr>
        <dsp:cNvPr id="0" name=""/>
        <dsp:cNvSpPr/>
      </dsp:nvSpPr>
      <dsp:spPr>
        <a:xfrm>
          <a:off x="0" y="800428"/>
          <a:ext cx="7865806" cy="6475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kern="1200">
              <a:latin typeface="Calibri Light" panose="020F0302020204030204"/>
            </a:rPr>
            <a:t>Problem Statement</a:t>
          </a:r>
          <a:endParaRPr lang="en-US" sz="2700" b="1" kern="1200" dirty="0">
            <a:latin typeface="Calibri Light" panose="020F0302020204030204"/>
          </a:endParaRPr>
        </a:p>
      </dsp:txBody>
      <dsp:txXfrm>
        <a:off x="31613" y="832041"/>
        <a:ext cx="7802580" cy="584369"/>
      </dsp:txXfrm>
    </dsp:sp>
    <dsp:sp modelId="{C6A324C5-9AE3-4D38-973D-3BC01CD46021}">
      <dsp:nvSpPr>
        <dsp:cNvPr id="0" name=""/>
        <dsp:cNvSpPr/>
      </dsp:nvSpPr>
      <dsp:spPr>
        <a:xfrm>
          <a:off x="0" y="1525783"/>
          <a:ext cx="7865806" cy="6475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Methodology</a:t>
          </a:r>
        </a:p>
      </dsp:txBody>
      <dsp:txXfrm>
        <a:off x="31613" y="1557396"/>
        <a:ext cx="7802580" cy="584369"/>
      </dsp:txXfrm>
    </dsp:sp>
    <dsp:sp modelId="{3874FCEE-67F5-4CC6-880D-19BF50B43401}">
      <dsp:nvSpPr>
        <dsp:cNvPr id="0" name=""/>
        <dsp:cNvSpPr/>
      </dsp:nvSpPr>
      <dsp:spPr>
        <a:xfrm>
          <a:off x="0" y="2251138"/>
          <a:ext cx="7865806" cy="6475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Technology Stack</a:t>
          </a:r>
        </a:p>
      </dsp:txBody>
      <dsp:txXfrm>
        <a:off x="31613" y="2282751"/>
        <a:ext cx="7802580" cy="584369"/>
      </dsp:txXfrm>
    </dsp:sp>
    <dsp:sp modelId="{F0FBA609-5D84-492D-B813-B7B22E332E0D}">
      <dsp:nvSpPr>
        <dsp:cNvPr id="0" name=""/>
        <dsp:cNvSpPr/>
      </dsp:nvSpPr>
      <dsp:spPr>
        <a:xfrm>
          <a:off x="0" y="2976493"/>
          <a:ext cx="7865806" cy="6475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Algorithms</a:t>
          </a:r>
        </a:p>
      </dsp:txBody>
      <dsp:txXfrm>
        <a:off x="31613" y="3008106"/>
        <a:ext cx="7802580" cy="584369"/>
      </dsp:txXfrm>
    </dsp:sp>
    <dsp:sp modelId="{4E103118-B0D9-4474-B79C-B1435F862F8E}">
      <dsp:nvSpPr>
        <dsp:cNvPr id="0" name=""/>
        <dsp:cNvSpPr/>
      </dsp:nvSpPr>
      <dsp:spPr>
        <a:xfrm>
          <a:off x="0" y="3701848"/>
          <a:ext cx="7865806" cy="64759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References</a:t>
          </a:r>
        </a:p>
      </dsp:txBody>
      <dsp:txXfrm>
        <a:off x="31613" y="3733461"/>
        <a:ext cx="7802580" cy="5843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E9E31-C27F-415C-896A-E3A8AF6BE3CA}" type="datetimeFigureOut">
              <a:rPr lang="en-IN" smtClean="0"/>
              <a:t>24-04-2025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441B-5EF0-4AFF-879A-9BB7F55F810A}" type="slidenum">
              <a:rPr lang="en-IN" smtClean="0"/>
              <a:t>‹#›</a:t>
            </a:fld>
            <a:endParaRPr lang="en-IN"/>
          </a:p>
        </p:txBody>
      </p:sp>
    </p:spTree>
    <p:extLst>
      <p:ext uri="{BB962C8B-B14F-4D97-AF65-F5344CB8AC3E}">
        <p14:creationId xmlns:p14="http://schemas.microsoft.com/office/powerpoint/2010/main" val="490739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E8441B-5EF0-4AFF-879A-9BB7F55F810A}" type="slidenum">
              <a:rPr lang="en-IN" smtClean="0"/>
              <a:t>3</a:t>
            </a:fld>
            <a:endParaRPr lang="en-IN"/>
          </a:p>
        </p:txBody>
      </p:sp>
    </p:spTree>
    <p:extLst>
      <p:ext uri="{BB962C8B-B14F-4D97-AF65-F5344CB8AC3E}">
        <p14:creationId xmlns:p14="http://schemas.microsoft.com/office/powerpoint/2010/main" val="3387695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CCA724-5607-417D-B383-9DBB3E51E7BB}"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27DBC6-7D45-4D1A-885B-DCBB887C450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00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CA724-5607-417D-B383-9DBB3E51E7BB}"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27DBC6-7D45-4D1A-885B-DCBB887C4508}" type="slidenum">
              <a:rPr lang="en-IN" smtClean="0"/>
              <a:t>‹#›</a:t>
            </a:fld>
            <a:endParaRPr lang="en-IN"/>
          </a:p>
        </p:txBody>
      </p:sp>
    </p:spTree>
    <p:extLst>
      <p:ext uri="{BB962C8B-B14F-4D97-AF65-F5344CB8AC3E}">
        <p14:creationId xmlns:p14="http://schemas.microsoft.com/office/powerpoint/2010/main" val="230208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CA724-5607-417D-B383-9DBB3E51E7BB}"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27DBC6-7D45-4D1A-885B-DCBB887C4508}" type="slidenum">
              <a:rPr lang="en-IN" smtClean="0"/>
              <a:t>‹#›</a:t>
            </a:fld>
            <a:endParaRPr lang="en-IN"/>
          </a:p>
        </p:txBody>
      </p:sp>
    </p:spTree>
    <p:extLst>
      <p:ext uri="{BB962C8B-B14F-4D97-AF65-F5344CB8AC3E}">
        <p14:creationId xmlns:p14="http://schemas.microsoft.com/office/powerpoint/2010/main" val="100924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CA724-5607-417D-B383-9DBB3E51E7BB}"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27DBC6-7D45-4D1A-885B-DCBB887C4508}" type="slidenum">
              <a:rPr lang="en-IN" smtClean="0"/>
              <a:t>‹#›</a:t>
            </a:fld>
            <a:endParaRPr lang="en-IN"/>
          </a:p>
        </p:txBody>
      </p:sp>
    </p:spTree>
    <p:extLst>
      <p:ext uri="{BB962C8B-B14F-4D97-AF65-F5344CB8AC3E}">
        <p14:creationId xmlns:p14="http://schemas.microsoft.com/office/powerpoint/2010/main" val="53287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CCA724-5607-417D-B383-9DBB3E51E7BB}"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27DBC6-7D45-4D1A-885B-DCBB887C450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45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CCA724-5607-417D-B383-9DBB3E51E7BB}"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27DBC6-7D45-4D1A-885B-DCBB887C4508}" type="slidenum">
              <a:rPr lang="en-IN" smtClean="0"/>
              <a:t>‹#›</a:t>
            </a:fld>
            <a:endParaRPr lang="en-IN"/>
          </a:p>
        </p:txBody>
      </p:sp>
    </p:spTree>
    <p:extLst>
      <p:ext uri="{BB962C8B-B14F-4D97-AF65-F5344CB8AC3E}">
        <p14:creationId xmlns:p14="http://schemas.microsoft.com/office/powerpoint/2010/main" val="309365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CCA724-5607-417D-B383-9DBB3E51E7BB}" type="datetimeFigureOut">
              <a:rPr lang="en-IN" smtClean="0"/>
              <a:t>24-04-2025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27DBC6-7D45-4D1A-885B-DCBB887C4508}" type="slidenum">
              <a:rPr lang="en-IN" smtClean="0"/>
              <a:t>‹#›</a:t>
            </a:fld>
            <a:endParaRPr lang="en-IN"/>
          </a:p>
        </p:txBody>
      </p:sp>
    </p:spTree>
    <p:extLst>
      <p:ext uri="{BB962C8B-B14F-4D97-AF65-F5344CB8AC3E}">
        <p14:creationId xmlns:p14="http://schemas.microsoft.com/office/powerpoint/2010/main" val="202396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CCA724-5607-417D-B383-9DBB3E51E7BB}" type="datetimeFigureOut">
              <a:rPr lang="en-IN" smtClean="0"/>
              <a:t>24-04-2025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27DBC6-7D45-4D1A-885B-DCBB887C4508}" type="slidenum">
              <a:rPr lang="en-IN" smtClean="0"/>
              <a:t>‹#›</a:t>
            </a:fld>
            <a:endParaRPr lang="en-IN"/>
          </a:p>
        </p:txBody>
      </p:sp>
    </p:spTree>
    <p:extLst>
      <p:ext uri="{BB962C8B-B14F-4D97-AF65-F5344CB8AC3E}">
        <p14:creationId xmlns:p14="http://schemas.microsoft.com/office/powerpoint/2010/main" val="311656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CCA724-5607-417D-B383-9DBB3E51E7BB}" type="datetimeFigureOut">
              <a:rPr lang="en-IN" smtClean="0"/>
              <a:t>24-04-2025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A27DBC6-7D45-4D1A-885B-DCBB887C4508}" type="slidenum">
              <a:rPr lang="en-IN" smtClean="0"/>
              <a:t>‹#›</a:t>
            </a:fld>
            <a:endParaRPr lang="en-IN"/>
          </a:p>
        </p:txBody>
      </p:sp>
    </p:spTree>
    <p:extLst>
      <p:ext uri="{BB962C8B-B14F-4D97-AF65-F5344CB8AC3E}">
        <p14:creationId xmlns:p14="http://schemas.microsoft.com/office/powerpoint/2010/main" val="348711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CCCA724-5607-417D-B383-9DBB3E51E7BB}" type="datetimeFigureOut">
              <a:rPr lang="en-IN" smtClean="0"/>
              <a:t>24-04-2025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27DBC6-7D45-4D1A-885B-DCBB887C4508}" type="slidenum">
              <a:rPr lang="en-IN" smtClean="0"/>
              <a:t>‹#›</a:t>
            </a:fld>
            <a:endParaRPr lang="en-IN"/>
          </a:p>
        </p:txBody>
      </p:sp>
    </p:spTree>
    <p:extLst>
      <p:ext uri="{BB962C8B-B14F-4D97-AF65-F5344CB8AC3E}">
        <p14:creationId xmlns:p14="http://schemas.microsoft.com/office/powerpoint/2010/main" val="214880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CCA724-5607-417D-B383-9DBB3E51E7BB}"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27DBC6-7D45-4D1A-885B-DCBB887C4508}" type="slidenum">
              <a:rPr lang="en-IN" smtClean="0"/>
              <a:t>‹#›</a:t>
            </a:fld>
            <a:endParaRPr lang="en-IN"/>
          </a:p>
        </p:txBody>
      </p:sp>
    </p:spTree>
    <p:extLst>
      <p:ext uri="{BB962C8B-B14F-4D97-AF65-F5344CB8AC3E}">
        <p14:creationId xmlns:p14="http://schemas.microsoft.com/office/powerpoint/2010/main" val="867883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CCCA724-5607-417D-B383-9DBB3E51E7BB}" type="datetimeFigureOut">
              <a:rPr lang="en-IN" smtClean="0"/>
              <a:t>24-04-2025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27DBC6-7D45-4D1A-885B-DCBB887C450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98857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36AE7B-2206-EC44-9942-E0C0E8345807}"/>
              </a:ext>
            </a:extLst>
          </p:cNvPr>
          <p:cNvSpPr txBox="1"/>
          <p:nvPr/>
        </p:nvSpPr>
        <p:spPr>
          <a:xfrm>
            <a:off x="2438400" y="875071"/>
            <a:ext cx="9301316" cy="646331"/>
          </a:xfrm>
          <a:prstGeom prst="rect">
            <a:avLst/>
          </a:prstGeom>
          <a:noFill/>
        </p:spPr>
        <p:txBody>
          <a:bodyPr wrap="square" rtlCol="0">
            <a:spAutoFit/>
          </a:bodyPr>
          <a:lstStyle/>
          <a:p>
            <a:r>
              <a:rPr lang="en-IN" sz="1800" b="1" spc="-120" dirty="0">
                <a:solidFill>
                  <a:srgbClr val="207B9D"/>
                </a:solidFill>
                <a:latin typeface="Arial"/>
                <a:cs typeface="Arial"/>
              </a:rPr>
              <a:t>BLDEA'S</a:t>
            </a:r>
            <a:r>
              <a:rPr lang="en-IN" sz="1800" b="1" spc="-185" dirty="0">
                <a:solidFill>
                  <a:srgbClr val="207B9D"/>
                </a:solidFill>
                <a:latin typeface="Arial"/>
                <a:cs typeface="Arial"/>
              </a:rPr>
              <a:t> </a:t>
            </a:r>
            <a:r>
              <a:rPr lang="en-IN" sz="1800" b="1" spc="-120" dirty="0">
                <a:solidFill>
                  <a:srgbClr val="207B9D"/>
                </a:solidFill>
                <a:latin typeface="Arial"/>
                <a:cs typeface="Arial"/>
              </a:rPr>
              <a:t>V.P.</a:t>
            </a:r>
            <a:r>
              <a:rPr lang="en-IN" sz="1800" b="1" spc="-210" dirty="0">
                <a:solidFill>
                  <a:srgbClr val="207B9D"/>
                </a:solidFill>
                <a:latin typeface="Arial"/>
                <a:cs typeface="Arial"/>
              </a:rPr>
              <a:t> </a:t>
            </a:r>
            <a:r>
              <a:rPr lang="en-IN" sz="1800" b="1" spc="-125" dirty="0">
                <a:solidFill>
                  <a:srgbClr val="207B9D"/>
                </a:solidFill>
                <a:latin typeface="Arial"/>
                <a:cs typeface="Arial"/>
              </a:rPr>
              <a:t>DR.P.G.HALAKATTI</a:t>
            </a:r>
            <a:r>
              <a:rPr lang="en-IN" sz="1800" b="1" spc="-195" dirty="0">
                <a:solidFill>
                  <a:srgbClr val="207B9D"/>
                </a:solidFill>
                <a:latin typeface="Arial"/>
                <a:cs typeface="Arial"/>
              </a:rPr>
              <a:t> </a:t>
            </a:r>
            <a:r>
              <a:rPr lang="en-IN" sz="1800" b="1" spc="-120" dirty="0">
                <a:solidFill>
                  <a:srgbClr val="207B9D"/>
                </a:solidFill>
                <a:latin typeface="Arial"/>
                <a:cs typeface="Arial"/>
              </a:rPr>
              <a:t>COLLEGE</a:t>
            </a:r>
            <a:r>
              <a:rPr lang="en-IN" sz="1800" b="1" spc="-170" dirty="0">
                <a:solidFill>
                  <a:srgbClr val="207B9D"/>
                </a:solidFill>
                <a:latin typeface="Arial"/>
                <a:cs typeface="Arial"/>
              </a:rPr>
              <a:t> </a:t>
            </a:r>
            <a:r>
              <a:rPr lang="en-IN" sz="1800" b="1" spc="-70" dirty="0">
                <a:solidFill>
                  <a:srgbClr val="207B9D"/>
                </a:solidFill>
                <a:latin typeface="Arial"/>
                <a:cs typeface="Arial"/>
              </a:rPr>
              <a:t>OF</a:t>
            </a:r>
            <a:r>
              <a:rPr lang="en-IN" sz="1800" b="1" spc="-210" dirty="0">
                <a:solidFill>
                  <a:srgbClr val="207B9D"/>
                </a:solidFill>
                <a:latin typeface="Arial"/>
                <a:cs typeface="Arial"/>
              </a:rPr>
              <a:t> </a:t>
            </a:r>
            <a:r>
              <a:rPr lang="en-IN" sz="1800" b="1" spc="-130" dirty="0">
                <a:solidFill>
                  <a:srgbClr val="207B9D"/>
                </a:solidFill>
                <a:latin typeface="Arial"/>
                <a:cs typeface="Arial"/>
              </a:rPr>
              <a:t>ENGINEERING</a:t>
            </a:r>
            <a:r>
              <a:rPr lang="en-IN" sz="1800" b="1" spc="-204" dirty="0">
                <a:solidFill>
                  <a:srgbClr val="207B9D"/>
                </a:solidFill>
                <a:latin typeface="Arial"/>
                <a:cs typeface="Arial"/>
              </a:rPr>
              <a:t> </a:t>
            </a:r>
            <a:r>
              <a:rPr lang="en-IN" sz="1800" b="1" spc="-50" dirty="0">
                <a:solidFill>
                  <a:srgbClr val="207B9D"/>
                </a:solidFill>
                <a:latin typeface="Arial"/>
                <a:cs typeface="Arial"/>
              </a:rPr>
              <a:t>&amp; </a:t>
            </a:r>
            <a:r>
              <a:rPr lang="en-IN" sz="1800" b="1" dirty="0">
                <a:solidFill>
                  <a:srgbClr val="207B9D"/>
                </a:solidFill>
                <a:latin typeface="Arial"/>
                <a:cs typeface="Arial"/>
              </a:rPr>
              <a:t>TECHNOLOGY,</a:t>
            </a:r>
            <a:r>
              <a:rPr lang="en-IN" sz="1800" b="1" spc="-185" dirty="0">
                <a:solidFill>
                  <a:srgbClr val="207B9D"/>
                </a:solidFill>
                <a:latin typeface="Arial"/>
                <a:cs typeface="Arial"/>
              </a:rPr>
              <a:t> </a:t>
            </a:r>
            <a:r>
              <a:rPr lang="en-IN" sz="1800" b="1" spc="-10" dirty="0">
                <a:solidFill>
                  <a:srgbClr val="207B9D"/>
                </a:solidFill>
                <a:latin typeface="Arial"/>
                <a:cs typeface="Arial"/>
              </a:rPr>
              <a:t>VIJAYAPUR</a:t>
            </a:r>
            <a:endParaRPr lang="en-IN" dirty="0"/>
          </a:p>
        </p:txBody>
      </p:sp>
      <p:pic>
        <p:nvPicPr>
          <p:cNvPr id="3" name="object 13">
            <a:extLst>
              <a:ext uri="{FF2B5EF4-FFF2-40B4-BE49-F238E27FC236}">
                <a16:creationId xmlns:a16="http://schemas.microsoft.com/office/drawing/2014/main" id="{42ADB454-FBEE-6737-96BF-3E2BDAC5261F}"/>
              </a:ext>
            </a:extLst>
          </p:cNvPr>
          <p:cNvPicPr/>
          <p:nvPr/>
        </p:nvPicPr>
        <p:blipFill>
          <a:blip r:embed="rId2" cstate="print"/>
          <a:stretch>
            <a:fillRect/>
          </a:stretch>
        </p:blipFill>
        <p:spPr>
          <a:xfrm>
            <a:off x="1366684" y="786581"/>
            <a:ext cx="1071716" cy="914400"/>
          </a:xfrm>
          <a:prstGeom prst="rect">
            <a:avLst/>
          </a:prstGeom>
        </p:spPr>
      </p:pic>
      <p:sp>
        <p:nvSpPr>
          <p:cNvPr id="6" name="TextBox 5">
            <a:extLst>
              <a:ext uri="{FF2B5EF4-FFF2-40B4-BE49-F238E27FC236}">
                <a16:creationId xmlns:a16="http://schemas.microsoft.com/office/drawing/2014/main" id="{846A29A4-6166-3C2E-423C-03C7EF121F47}"/>
              </a:ext>
            </a:extLst>
          </p:cNvPr>
          <p:cNvSpPr txBox="1"/>
          <p:nvPr/>
        </p:nvSpPr>
        <p:spPr>
          <a:xfrm>
            <a:off x="1229032" y="2271252"/>
            <a:ext cx="9114503" cy="1728678"/>
          </a:xfrm>
          <a:prstGeom prst="rect">
            <a:avLst/>
          </a:prstGeom>
          <a:noFill/>
        </p:spPr>
        <p:txBody>
          <a:bodyPr wrap="square" rtlCol="0">
            <a:spAutoFit/>
          </a:bodyPr>
          <a:lstStyle/>
          <a:p>
            <a:pPr marL="13970" algn="ctr">
              <a:lnSpc>
                <a:spcPts val="4040"/>
              </a:lnSpc>
              <a:spcBef>
                <a:spcPts val="95"/>
              </a:spcBef>
            </a:pPr>
            <a:r>
              <a:rPr lang="en-US" sz="2400" b="1" spc="-10" dirty="0">
                <a:solidFill>
                  <a:srgbClr val="FF3030"/>
                </a:solidFill>
                <a:latin typeface="Georgia"/>
                <a:cs typeface="Georgia"/>
              </a:rPr>
              <a:t>PROJECT</a:t>
            </a:r>
            <a:r>
              <a:rPr lang="en-US" sz="2400" b="1" spc="-190" dirty="0">
                <a:solidFill>
                  <a:srgbClr val="FF3030"/>
                </a:solidFill>
                <a:latin typeface="Georgia"/>
                <a:cs typeface="Georgia"/>
              </a:rPr>
              <a:t> </a:t>
            </a:r>
            <a:r>
              <a:rPr lang="en-US" sz="2400" b="1" spc="-25" dirty="0">
                <a:solidFill>
                  <a:srgbClr val="FF3030"/>
                </a:solidFill>
                <a:latin typeface="Georgia"/>
                <a:cs typeface="Georgia"/>
              </a:rPr>
              <a:t>ON</a:t>
            </a:r>
            <a:endParaRPr lang="en-US" sz="2400" dirty="0">
              <a:latin typeface="Georgia"/>
              <a:cs typeface="Georgia"/>
            </a:endParaRPr>
          </a:p>
          <a:p>
            <a:pPr marL="12700" marR="5080" algn="ctr">
              <a:lnSpc>
                <a:spcPts val="3180"/>
              </a:lnSpc>
              <a:spcBef>
                <a:spcPts val="215"/>
              </a:spcBef>
            </a:pPr>
            <a:r>
              <a:rPr lang="en-US" sz="1800" dirty="0">
                <a:latin typeface="Georgia"/>
                <a:cs typeface="Georgia"/>
              </a:rPr>
              <a:t>“Context based sarcasm detection on regional language using machine learning techniques.</a:t>
            </a:r>
            <a:r>
              <a:rPr lang="en-US" sz="1800" spc="-10" dirty="0">
                <a:latin typeface="Georgia"/>
                <a:cs typeface="Georgia"/>
              </a:rPr>
              <a:t>”</a:t>
            </a:r>
            <a:endParaRPr lang="en-US" sz="1800" dirty="0">
              <a:latin typeface="Georgia"/>
              <a:cs typeface="Georgia"/>
            </a:endParaRPr>
          </a:p>
          <a:p>
            <a:endParaRPr lang="en-IN" dirty="0"/>
          </a:p>
        </p:txBody>
      </p:sp>
      <p:sp>
        <p:nvSpPr>
          <p:cNvPr id="7" name="TextBox 6">
            <a:extLst>
              <a:ext uri="{FF2B5EF4-FFF2-40B4-BE49-F238E27FC236}">
                <a16:creationId xmlns:a16="http://schemas.microsoft.com/office/drawing/2014/main" id="{4058193D-91B2-CBDB-1C3C-731292EBCB89}"/>
              </a:ext>
            </a:extLst>
          </p:cNvPr>
          <p:cNvSpPr txBox="1"/>
          <p:nvPr/>
        </p:nvSpPr>
        <p:spPr>
          <a:xfrm>
            <a:off x="1229032" y="4503174"/>
            <a:ext cx="3097162" cy="728405"/>
          </a:xfrm>
          <a:prstGeom prst="rect">
            <a:avLst/>
          </a:prstGeom>
          <a:noFill/>
        </p:spPr>
        <p:txBody>
          <a:bodyPr wrap="square" rtlCol="0">
            <a:spAutoFit/>
          </a:bodyPr>
          <a:lstStyle/>
          <a:p>
            <a:pPr marL="57785">
              <a:lnSpc>
                <a:spcPct val="100000"/>
              </a:lnSpc>
              <a:spcBef>
                <a:spcPts val="459"/>
              </a:spcBef>
            </a:pPr>
            <a:r>
              <a:rPr lang="en-IN" sz="2000" b="1" dirty="0">
                <a:latin typeface="Georgia"/>
                <a:cs typeface="Georgia"/>
              </a:rPr>
              <a:t>Project</a:t>
            </a:r>
            <a:r>
              <a:rPr lang="en-IN" sz="2000" b="1" spc="-150" dirty="0">
                <a:latin typeface="Georgia"/>
                <a:cs typeface="Georgia"/>
              </a:rPr>
              <a:t> </a:t>
            </a:r>
            <a:r>
              <a:rPr lang="en-IN" sz="2000" b="1" dirty="0">
                <a:latin typeface="Georgia"/>
                <a:cs typeface="Georgia"/>
              </a:rPr>
              <a:t>Guide</a:t>
            </a:r>
            <a:r>
              <a:rPr lang="en-IN" sz="2000" b="1" spc="-165" dirty="0">
                <a:latin typeface="Georgia"/>
                <a:cs typeface="Georgia"/>
              </a:rPr>
              <a:t> </a:t>
            </a:r>
            <a:r>
              <a:rPr lang="en-IN" sz="2000" b="1" spc="-50" dirty="0">
                <a:latin typeface="Georgia"/>
                <a:cs typeface="Georgia"/>
              </a:rPr>
              <a:t>:</a:t>
            </a:r>
            <a:endParaRPr lang="en-IN" sz="2000" dirty="0">
              <a:latin typeface="Georgia"/>
              <a:cs typeface="Georgia"/>
            </a:endParaRPr>
          </a:p>
          <a:p>
            <a:pPr marL="12700">
              <a:lnSpc>
                <a:spcPct val="100000"/>
              </a:lnSpc>
              <a:spcBef>
                <a:spcPts val="365"/>
              </a:spcBef>
            </a:pPr>
            <a:r>
              <a:rPr lang="en-IN" sz="1800" spc="-50" dirty="0" err="1">
                <a:latin typeface="Georgia"/>
                <a:cs typeface="Georgia"/>
              </a:rPr>
              <a:t>Prof.S</a:t>
            </a:r>
            <a:r>
              <a:rPr lang="en-IN" spc="-50" dirty="0" err="1">
                <a:latin typeface="Georgia"/>
                <a:cs typeface="Georgia"/>
              </a:rPr>
              <a:t>antosh</a:t>
            </a:r>
            <a:r>
              <a:rPr lang="en-IN" spc="-50" dirty="0">
                <a:latin typeface="Georgia"/>
                <a:cs typeface="Georgia"/>
              </a:rPr>
              <a:t> </a:t>
            </a:r>
            <a:r>
              <a:rPr lang="en-IN" spc="-50" dirty="0" err="1">
                <a:latin typeface="Georgia"/>
                <a:cs typeface="Georgia"/>
              </a:rPr>
              <a:t>Chinchali</a:t>
            </a:r>
            <a:endParaRPr lang="en-IN" sz="1800" dirty="0">
              <a:latin typeface="Georgia"/>
              <a:cs typeface="Georgia"/>
            </a:endParaRPr>
          </a:p>
        </p:txBody>
      </p:sp>
      <p:sp>
        <p:nvSpPr>
          <p:cNvPr id="10" name="TextBox 9">
            <a:extLst>
              <a:ext uri="{FF2B5EF4-FFF2-40B4-BE49-F238E27FC236}">
                <a16:creationId xmlns:a16="http://schemas.microsoft.com/office/drawing/2014/main" id="{17FF3C99-BD56-5215-C61C-83A3F37020F6}"/>
              </a:ext>
            </a:extLst>
          </p:cNvPr>
          <p:cNvSpPr txBox="1"/>
          <p:nvPr/>
        </p:nvSpPr>
        <p:spPr>
          <a:xfrm>
            <a:off x="7010401" y="3999930"/>
            <a:ext cx="4532670" cy="2133469"/>
          </a:xfrm>
          <a:prstGeom prst="rect">
            <a:avLst/>
          </a:prstGeom>
          <a:noFill/>
        </p:spPr>
        <p:txBody>
          <a:bodyPr wrap="square" rtlCol="0">
            <a:spAutoFit/>
          </a:bodyPr>
          <a:lstStyle/>
          <a:p>
            <a:pPr marL="12700">
              <a:lnSpc>
                <a:spcPts val="3150"/>
              </a:lnSpc>
              <a:spcBef>
                <a:spcPts val="100"/>
              </a:spcBef>
            </a:pPr>
            <a:r>
              <a:rPr lang="en-IN" sz="2000" b="1" dirty="0">
                <a:latin typeface="Georgia"/>
                <a:cs typeface="Georgia"/>
              </a:rPr>
              <a:t>Team</a:t>
            </a:r>
            <a:r>
              <a:rPr lang="en-IN" sz="2000" b="1" spc="-45" dirty="0">
                <a:latin typeface="Georgia"/>
                <a:cs typeface="Georgia"/>
              </a:rPr>
              <a:t> </a:t>
            </a:r>
            <a:r>
              <a:rPr lang="en-IN" sz="2000" b="1" dirty="0">
                <a:latin typeface="Georgia"/>
                <a:cs typeface="Georgia"/>
              </a:rPr>
              <a:t>members</a:t>
            </a:r>
            <a:r>
              <a:rPr lang="en-IN" sz="2000" b="1" spc="-85" dirty="0">
                <a:latin typeface="Georgia"/>
                <a:cs typeface="Georgia"/>
              </a:rPr>
              <a:t> </a:t>
            </a:r>
            <a:r>
              <a:rPr lang="en-IN" sz="2000" spc="-50" dirty="0">
                <a:latin typeface="Georgia"/>
                <a:cs typeface="Georgia"/>
              </a:rPr>
              <a:t>:</a:t>
            </a:r>
          </a:p>
          <a:p>
            <a:pPr marL="12700">
              <a:lnSpc>
                <a:spcPts val="3150"/>
              </a:lnSpc>
              <a:spcBef>
                <a:spcPts val="100"/>
              </a:spcBef>
            </a:pPr>
            <a:r>
              <a:rPr lang="en-IN" spc="-10" dirty="0" err="1">
                <a:latin typeface="Georgia"/>
                <a:cs typeface="Georgia"/>
              </a:rPr>
              <a:t>Ruchita</a:t>
            </a:r>
            <a:r>
              <a:rPr lang="en-IN" spc="-10" dirty="0">
                <a:latin typeface="Georgia"/>
                <a:cs typeface="Georgia"/>
              </a:rPr>
              <a:t> </a:t>
            </a:r>
            <a:r>
              <a:rPr lang="en-IN" spc="-10" dirty="0" err="1">
                <a:latin typeface="Georgia"/>
                <a:cs typeface="Georgia"/>
              </a:rPr>
              <a:t>Atharga</a:t>
            </a:r>
            <a:r>
              <a:rPr lang="en-IN" sz="1800" spc="-10" dirty="0">
                <a:latin typeface="Georgia"/>
                <a:cs typeface="Georgia"/>
              </a:rPr>
              <a:t>(2BL21CS125)</a:t>
            </a:r>
          </a:p>
          <a:p>
            <a:pPr marL="12700">
              <a:lnSpc>
                <a:spcPts val="3150"/>
              </a:lnSpc>
              <a:spcBef>
                <a:spcPts val="100"/>
              </a:spcBef>
            </a:pPr>
            <a:r>
              <a:rPr lang="en-IN" spc="-10" dirty="0" err="1">
                <a:latin typeface="Georgia"/>
                <a:cs typeface="Georgia"/>
              </a:rPr>
              <a:t>Sachinkumar</a:t>
            </a:r>
            <a:r>
              <a:rPr lang="en-IN" spc="-10" dirty="0">
                <a:latin typeface="Georgia"/>
                <a:cs typeface="Georgia"/>
              </a:rPr>
              <a:t> </a:t>
            </a:r>
            <a:r>
              <a:rPr lang="en-IN" spc="-10" dirty="0" err="1">
                <a:latin typeface="Georgia"/>
                <a:cs typeface="Georgia"/>
              </a:rPr>
              <a:t>Madarakhandi</a:t>
            </a:r>
            <a:r>
              <a:rPr lang="en-IN" spc="-10" dirty="0">
                <a:latin typeface="Georgia"/>
                <a:cs typeface="Georgia"/>
              </a:rPr>
              <a:t>(</a:t>
            </a:r>
            <a:r>
              <a:rPr lang="en-IN" sz="1800" spc="-10" dirty="0">
                <a:latin typeface="Georgia"/>
                <a:cs typeface="Georgia"/>
              </a:rPr>
              <a:t>2BL21CS126)</a:t>
            </a:r>
          </a:p>
          <a:p>
            <a:pPr marL="12700">
              <a:lnSpc>
                <a:spcPts val="3150"/>
              </a:lnSpc>
              <a:spcBef>
                <a:spcPts val="100"/>
              </a:spcBef>
            </a:pPr>
            <a:r>
              <a:rPr lang="en-IN" sz="1800" spc="-10" dirty="0">
                <a:latin typeface="Georgia"/>
                <a:cs typeface="Georgia"/>
              </a:rPr>
              <a:t>Shreya Dixit(2BL21CS143) </a:t>
            </a:r>
            <a:endParaRPr lang="en-IN" spc="-10" dirty="0">
              <a:latin typeface="Georgia"/>
              <a:cs typeface="Georgia"/>
            </a:endParaRPr>
          </a:p>
          <a:p>
            <a:pPr marL="12700">
              <a:lnSpc>
                <a:spcPts val="3150"/>
              </a:lnSpc>
              <a:spcBef>
                <a:spcPts val="100"/>
              </a:spcBef>
            </a:pPr>
            <a:r>
              <a:rPr lang="en-IN" sz="1800" dirty="0">
                <a:latin typeface="Georgia"/>
                <a:cs typeface="Georgia"/>
              </a:rPr>
              <a:t>Shyamala Wathare</a:t>
            </a:r>
            <a:r>
              <a:rPr lang="en-IN" sz="1800" spc="-10" dirty="0">
                <a:latin typeface="Georgia"/>
                <a:cs typeface="Georgia"/>
              </a:rPr>
              <a:t>(2BL21CS186)</a:t>
            </a:r>
            <a:endParaRPr lang="en-IN" sz="1800" dirty="0">
              <a:latin typeface="Georgia"/>
              <a:cs typeface="Georgia"/>
            </a:endParaRPr>
          </a:p>
        </p:txBody>
      </p:sp>
    </p:spTree>
    <p:extLst>
      <p:ext uri="{BB962C8B-B14F-4D97-AF65-F5344CB8AC3E}">
        <p14:creationId xmlns:p14="http://schemas.microsoft.com/office/powerpoint/2010/main" val="182549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974C9A32-37BA-C114-3681-5D7DC6B71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174F6DE8-42E4-9A29-68CC-1EBCFD080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1898B68D-1DA4-EF6F-2A87-B499FD842026}"/>
              </a:ext>
            </a:extLst>
          </p:cNvPr>
          <p:cNvSpPr txBox="1">
            <a:spLocks/>
          </p:cNvSpPr>
          <p:nvPr/>
        </p:nvSpPr>
        <p:spPr>
          <a:xfrm>
            <a:off x="828675" y="494414"/>
            <a:ext cx="10534650" cy="81740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b="1">
                <a:solidFill>
                  <a:schemeClr val="tx1"/>
                </a:solidFill>
              </a:rPr>
              <a:t>Logistic Regression</a:t>
            </a:r>
            <a:endParaRPr lang="en-US" sz="3600" dirty="0">
              <a:solidFill>
                <a:schemeClr val="tx1"/>
              </a:solidFill>
            </a:endParaRPr>
          </a:p>
        </p:txBody>
      </p:sp>
      <p:pic>
        <p:nvPicPr>
          <p:cNvPr id="5" name="Picture 4" descr="Chart, bubble chart&#10;&#10;Description automatically generated">
            <a:extLst>
              <a:ext uri="{FF2B5EF4-FFF2-40B4-BE49-F238E27FC236}">
                <a16:creationId xmlns:a16="http://schemas.microsoft.com/office/drawing/2014/main" id="{045F51C2-70A4-527A-E4F9-51F6AD18DB7A}"/>
              </a:ext>
            </a:extLst>
          </p:cNvPr>
          <p:cNvPicPr>
            <a:picLocks noChangeAspect="1"/>
          </p:cNvPicPr>
          <p:nvPr/>
        </p:nvPicPr>
        <p:blipFill>
          <a:blip r:embed="rId2"/>
          <a:stretch>
            <a:fillRect/>
          </a:stretch>
        </p:blipFill>
        <p:spPr>
          <a:xfrm>
            <a:off x="2147915" y="2354239"/>
            <a:ext cx="7896170" cy="3948085"/>
          </a:xfrm>
          <a:prstGeom prst="rect">
            <a:avLst/>
          </a:prstGeom>
        </p:spPr>
      </p:pic>
    </p:spTree>
    <p:extLst>
      <p:ext uri="{BB962C8B-B14F-4D97-AF65-F5344CB8AC3E}">
        <p14:creationId xmlns:p14="http://schemas.microsoft.com/office/powerpoint/2010/main" val="183410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6DFD1700-F3F9-90D9-9021-AC637A9A7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4C883311-7FA7-8FAD-84FE-389FF54B8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45A7ABB0-AF42-70E5-C233-A9892FF4C812}"/>
              </a:ext>
            </a:extLst>
          </p:cNvPr>
          <p:cNvSpPr txBox="1">
            <a:spLocks/>
          </p:cNvSpPr>
          <p:nvPr/>
        </p:nvSpPr>
        <p:spPr>
          <a:xfrm>
            <a:off x="773408" y="992094"/>
            <a:ext cx="3616913" cy="279516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t>SGD Classifier</a:t>
            </a:r>
            <a:endParaRPr lang="en-US" dirty="0"/>
          </a:p>
        </p:txBody>
      </p:sp>
      <p:pic>
        <p:nvPicPr>
          <p:cNvPr id="5" name="Picture 4" descr="Chart, scatter chart&#10;&#10;Description automatically generated">
            <a:extLst>
              <a:ext uri="{FF2B5EF4-FFF2-40B4-BE49-F238E27FC236}">
                <a16:creationId xmlns:a16="http://schemas.microsoft.com/office/drawing/2014/main" id="{C64F276C-EFA1-44EC-C6C4-1118486E89DC}"/>
              </a:ext>
            </a:extLst>
          </p:cNvPr>
          <p:cNvPicPr>
            <a:picLocks noChangeAspect="1"/>
          </p:cNvPicPr>
          <p:nvPr/>
        </p:nvPicPr>
        <p:blipFill rotWithShape="1">
          <a:blip r:embed="rId2"/>
          <a:srcRect l="4457" t="988" r="969" b="3457"/>
          <a:stretch/>
        </p:blipFill>
        <p:spPr>
          <a:xfrm>
            <a:off x="5895751" y="1144824"/>
            <a:ext cx="5708649" cy="4538376"/>
          </a:xfrm>
          <a:prstGeom prst="rect">
            <a:avLst/>
          </a:prstGeom>
        </p:spPr>
      </p:pic>
    </p:spTree>
    <p:extLst>
      <p:ext uri="{BB962C8B-B14F-4D97-AF65-F5344CB8AC3E}">
        <p14:creationId xmlns:p14="http://schemas.microsoft.com/office/powerpoint/2010/main" val="3655534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3F4EDA-356D-5099-E425-4543493E1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C0220B8-9EC5-B31B-3086-0F653A3D2266}"/>
              </a:ext>
            </a:extLst>
          </p:cNvPr>
          <p:cNvSpPr txBox="1">
            <a:spLocks/>
          </p:cNvSpPr>
          <p:nvPr/>
        </p:nvSpPr>
        <p:spPr>
          <a:xfrm>
            <a:off x="638881" y="457200"/>
            <a:ext cx="10909640" cy="1368614"/>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600"/>
              <a:t>SVC</a:t>
            </a:r>
          </a:p>
        </p:txBody>
      </p:sp>
      <p:sp>
        <p:nvSpPr>
          <p:cNvPr id="4" name="sketch line">
            <a:extLst>
              <a:ext uri="{FF2B5EF4-FFF2-40B4-BE49-F238E27FC236}">
                <a16:creationId xmlns:a16="http://schemas.microsoft.com/office/drawing/2014/main" id="{ED5FEB96-DD81-4486-400A-AA1B60952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75DC900E-9A79-0C0F-2190-20F7CF933F33}"/>
              </a:ext>
            </a:extLst>
          </p:cNvPr>
          <p:cNvPicPr>
            <a:picLocks noChangeAspect="1"/>
          </p:cNvPicPr>
          <p:nvPr/>
        </p:nvPicPr>
        <p:blipFill rotWithShape="1">
          <a:blip r:embed="rId2"/>
          <a:srcRect r="553" b="1"/>
          <a:stretch/>
        </p:blipFill>
        <p:spPr>
          <a:xfrm>
            <a:off x="437837" y="2642616"/>
            <a:ext cx="5378821" cy="36057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144985F4-1884-D184-5B0B-03C25BB4C7F3}"/>
              </a:ext>
            </a:extLst>
          </p:cNvPr>
          <p:cNvPicPr>
            <a:picLocks noChangeAspect="1"/>
          </p:cNvPicPr>
          <p:nvPr/>
        </p:nvPicPr>
        <p:blipFill rotWithShape="1">
          <a:blip r:embed="rId3"/>
          <a:srcRect l="5035" r="6580"/>
          <a:stretch/>
        </p:blipFill>
        <p:spPr>
          <a:xfrm>
            <a:off x="6372276" y="2642616"/>
            <a:ext cx="5378855" cy="36057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7945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709B90-0DB8-F5E0-DF57-1391CCC3B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4">
            <a:extLst>
              <a:ext uri="{FF2B5EF4-FFF2-40B4-BE49-F238E27FC236}">
                <a16:creationId xmlns:a16="http://schemas.microsoft.com/office/drawing/2014/main" id="{485D503B-4909-BEB4-DE61-E056015597CB}"/>
              </a:ext>
            </a:extLst>
          </p:cNvPr>
          <p:cNvPicPr>
            <a:picLocks noChangeAspect="1"/>
          </p:cNvPicPr>
          <p:nvPr/>
        </p:nvPicPr>
        <p:blipFill rotWithShape="1">
          <a:blip r:embed="rId2"/>
          <a:srcRect l="3546" r="436"/>
          <a:stretch/>
        </p:blipFill>
        <p:spPr>
          <a:xfrm>
            <a:off x="20" y="1282"/>
            <a:ext cx="12191980" cy="6856718"/>
          </a:xfrm>
          <a:prstGeom prst="rect">
            <a:avLst/>
          </a:prstGeom>
        </p:spPr>
      </p:pic>
    </p:spTree>
    <p:extLst>
      <p:ext uri="{BB962C8B-B14F-4D97-AF65-F5344CB8AC3E}">
        <p14:creationId xmlns:p14="http://schemas.microsoft.com/office/powerpoint/2010/main" val="1088348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CF71ADD4-2E85-A8D7-15BA-1528E3607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 name="Rectangle 2">
            <a:extLst>
              <a:ext uri="{FF2B5EF4-FFF2-40B4-BE49-F238E27FC236}">
                <a16:creationId xmlns:a16="http://schemas.microsoft.com/office/drawing/2014/main" id="{D24EC802-BD8F-1E74-71CA-5CE46479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82F4D1A-2BD1-0DDB-C2FD-0348F2A6D3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9FD95C-383A-AF45-B96A-293D15EC0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B0BE33A-8072-7672-ED08-68E57B9C5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D8942DCE-5473-117F-EF12-3E142F625347}"/>
              </a:ext>
            </a:extLst>
          </p:cNvPr>
          <p:cNvSpPr txBox="1">
            <a:spLocks/>
          </p:cNvSpPr>
          <p:nvPr/>
        </p:nvSpPr>
        <p:spPr>
          <a:xfrm>
            <a:off x="699714" y="353160"/>
            <a:ext cx="7091300" cy="89858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a:solidFill>
                  <a:srgbClr val="FFFFFF"/>
                </a:solidFill>
              </a:rPr>
              <a:t>XGBoost</a:t>
            </a:r>
          </a:p>
        </p:txBody>
      </p:sp>
      <p:pic>
        <p:nvPicPr>
          <p:cNvPr id="8" name="Picture 4" descr="Chart, diagram&#10;&#10;Description automatically generated">
            <a:extLst>
              <a:ext uri="{FF2B5EF4-FFF2-40B4-BE49-F238E27FC236}">
                <a16:creationId xmlns:a16="http://schemas.microsoft.com/office/drawing/2014/main" id="{AAD88320-F65A-8886-ADBE-987E7F9370D6}"/>
              </a:ext>
            </a:extLst>
          </p:cNvPr>
          <p:cNvPicPr>
            <a:picLocks noChangeAspect="1"/>
          </p:cNvPicPr>
          <p:nvPr/>
        </p:nvPicPr>
        <p:blipFill>
          <a:blip r:embed="rId2"/>
          <a:stretch>
            <a:fillRect/>
          </a:stretch>
        </p:blipFill>
        <p:spPr>
          <a:xfrm>
            <a:off x="255672" y="2116446"/>
            <a:ext cx="7143918" cy="3466237"/>
          </a:xfrm>
          <a:prstGeom prst="rect">
            <a:avLst/>
          </a:prstGeom>
        </p:spPr>
      </p:pic>
      <p:pic>
        <p:nvPicPr>
          <p:cNvPr id="9" name="Picture 5" descr="Diagram&#10;&#10;Description automatically generated">
            <a:extLst>
              <a:ext uri="{FF2B5EF4-FFF2-40B4-BE49-F238E27FC236}">
                <a16:creationId xmlns:a16="http://schemas.microsoft.com/office/drawing/2014/main" id="{CC7E8649-2536-54AB-31DF-F58D5D311EB8}"/>
              </a:ext>
            </a:extLst>
          </p:cNvPr>
          <p:cNvPicPr>
            <a:picLocks noChangeAspect="1"/>
          </p:cNvPicPr>
          <p:nvPr/>
        </p:nvPicPr>
        <p:blipFill rotWithShape="1">
          <a:blip r:embed="rId3"/>
          <a:srcRect l="14245" t="-5323" r="13390" b="760"/>
          <a:stretch/>
        </p:blipFill>
        <p:spPr>
          <a:xfrm>
            <a:off x="7883542" y="1844003"/>
            <a:ext cx="3689044" cy="39978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52297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4E60E-67E2-3D86-A9FE-775F40569B5D}"/>
              </a:ext>
            </a:extLst>
          </p:cNvPr>
          <p:cNvSpPr txBox="1"/>
          <p:nvPr/>
        </p:nvSpPr>
        <p:spPr>
          <a:xfrm>
            <a:off x="216309" y="383458"/>
            <a:ext cx="10019071" cy="4462760"/>
          </a:xfrm>
          <a:prstGeom prst="rect">
            <a:avLst/>
          </a:prstGeom>
          <a:noFill/>
        </p:spPr>
        <p:txBody>
          <a:bodyPr wrap="square">
            <a:spAutoFit/>
          </a:bodyPr>
          <a:lstStyle/>
          <a:p>
            <a:pPr algn="l">
              <a:buNone/>
            </a:pPr>
            <a:r>
              <a:rPr lang="en-US" sz="2400" b="1" i="0" dirty="0">
                <a:effectLst/>
                <a:latin typeface="Inter"/>
              </a:rPr>
              <a:t>BERT Algorithm</a:t>
            </a:r>
          </a:p>
          <a:p>
            <a:pPr algn="l">
              <a:buNone/>
            </a:pPr>
            <a:endParaRPr lang="en-US" sz="2400" b="1" i="0" dirty="0">
              <a:effectLst/>
              <a:latin typeface="Inter"/>
            </a:endParaRPr>
          </a:p>
          <a:p>
            <a:pPr algn="l">
              <a:buNone/>
            </a:pPr>
            <a:r>
              <a:rPr lang="en-US" b="0" i="0" dirty="0">
                <a:effectLst/>
                <a:latin typeface="Inter"/>
              </a:rPr>
              <a:t>What is BERT?</a:t>
            </a:r>
          </a:p>
          <a:p>
            <a:pPr algn="l"/>
            <a:r>
              <a:rPr lang="en-US" b="1" i="0" dirty="0">
                <a:effectLst/>
                <a:latin typeface="Inter"/>
              </a:rPr>
              <a:t>Definition:</a:t>
            </a:r>
            <a:r>
              <a:rPr lang="en-US" b="0" i="0" dirty="0">
                <a:effectLst/>
                <a:latin typeface="Inter"/>
              </a:rPr>
              <a:t> BERT (Bidirectional Encoder Representations from Transformers) is a </a:t>
            </a:r>
          </a:p>
          <a:p>
            <a:pPr algn="l"/>
            <a:r>
              <a:rPr lang="en-US" b="0" i="0" dirty="0">
                <a:effectLst/>
                <a:latin typeface="Inter"/>
              </a:rPr>
              <a:t>state-of-the-art NLP model developed by Google.</a:t>
            </a:r>
          </a:p>
          <a:p>
            <a:pPr algn="l">
              <a:buFont typeface="Arial" panose="020B0604020202020204" pitchFamily="34" charset="0"/>
              <a:buChar char="•"/>
            </a:pPr>
            <a:endParaRPr lang="en-US" b="0" i="0" dirty="0">
              <a:effectLst/>
              <a:latin typeface="Inter"/>
            </a:endParaRPr>
          </a:p>
          <a:p>
            <a:pPr algn="l">
              <a:spcBef>
                <a:spcPts val="300"/>
              </a:spcBef>
              <a:spcAft>
                <a:spcPts val="300"/>
              </a:spcAft>
            </a:pPr>
            <a:r>
              <a:rPr lang="en-US" b="1" i="0" dirty="0">
                <a:effectLst/>
                <a:latin typeface="Inter"/>
              </a:rPr>
              <a:t>Key Features:</a:t>
            </a:r>
            <a:endParaRPr lang="en-US" b="0" i="0" dirty="0">
              <a:effectLst/>
              <a:latin typeface="Inter"/>
            </a:endParaRPr>
          </a:p>
          <a:p>
            <a:pPr marL="742950" lvl="1" indent="-285750" algn="l">
              <a:spcBef>
                <a:spcPts val="300"/>
              </a:spcBef>
              <a:buFont typeface="Arial" panose="020B0604020202020204" pitchFamily="34" charset="0"/>
              <a:buChar char="•"/>
            </a:pPr>
            <a:r>
              <a:rPr lang="en-US" i="0" dirty="0">
                <a:effectLst/>
                <a:latin typeface="Inter"/>
              </a:rPr>
              <a:t>Bidirectional Context</a:t>
            </a:r>
          </a:p>
          <a:p>
            <a:pPr marL="742950" lvl="1" indent="-285750" algn="l">
              <a:spcBef>
                <a:spcPts val="300"/>
              </a:spcBef>
              <a:buFont typeface="Arial" panose="020B0604020202020204" pitchFamily="34" charset="0"/>
              <a:buChar char="•"/>
            </a:pPr>
            <a:r>
              <a:rPr lang="en-US" i="0" dirty="0">
                <a:effectLst/>
                <a:latin typeface="Inter"/>
              </a:rPr>
              <a:t>Transformer Architecture</a:t>
            </a:r>
          </a:p>
          <a:p>
            <a:pPr marL="742950" lvl="1" indent="-285750" algn="l">
              <a:spcBef>
                <a:spcPts val="300"/>
              </a:spcBef>
              <a:buFont typeface="Arial" panose="020B0604020202020204" pitchFamily="34" charset="0"/>
              <a:buChar char="•"/>
            </a:pPr>
            <a:r>
              <a:rPr lang="en-US" i="0" dirty="0">
                <a:effectLst/>
                <a:latin typeface="Inter"/>
              </a:rPr>
              <a:t>Pre-trained on Large Corpora </a:t>
            </a:r>
            <a:endParaRPr lang="en-US" dirty="0">
              <a:latin typeface="Inter"/>
            </a:endParaRPr>
          </a:p>
          <a:p>
            <a:pPr marL="742950" lvl="1" indent="-285750" algn="l">
              <a:spcBef>
                <a:spcPts val="300"/>
              </a:spcBef>
              <a:buFont typeface="Arial" panose="020B0604020202020204" pitchFamily="34" charset="0"/>
              <a:buChar char="•"/>
            </a:pPr>
            <a:endParaRPr lang="en-US" b="0" i="0" dirty="0">
              <a:effectLst/>
              <a:latin typeface="Inter"/>
            </a:endParaRPr>
          </a:p>
          <a:p>
            <a:pPr algn="l">
              <a:spcBef>
                <a:spcPts val="300"/>
              </a:spcBef>
            </a:pPr>
            <a:r>
              <a:rPr lang="en-US" b="1" i="0" dirty="0">
                <a:effectLst/>
                <a:latin typeface="Inter"/>
              </a:rPr>
              <a:t>Why BERT?:</a:t>
            </a:r>
          </a:p>
          <a:p>
            <a:pPr algn="l">
              <a:spcBef>
                <a:spcPts val="300"/>
              </a:spcBef>
            </a:pPr>
            <a:r>
              <a:rPr lang="en-US" b="1" i="0" dirty="0">
                <a:effectLst/>
                <a:latin typeface="Inter"/>
              </a:rPr>
              <a:t> </a:t>
            </a:r>
            <a:r>
              <a:rPr lang="en-US" b="0" i="0" dirty="0">
                <a:effectLst/>
                <a:latin typeface="Inter"/>
              </a:rPr>
              <a:t>It overcomes the limitations of traditional models like </a:t>
            </a:r>
            <a:r>
              <a:rPr lang="en-US" b="1" i="0" dirty="0">
                <a:effectLst/>
                <a:latin typeface="Inter"/>
              </a:rPr>
              <a:t>Context Ignorance, </a:t>
            </a:r>
          </a:p>
          <a:p>
            <a:pPr algn="l">
              <a:spcBef>
                <a:spcPts val="300"/>
              </a:spcBef>
            </a:pPr>
            <a:r>
              <a:rPr lang="en-US" b="1" i="0" dirty="0">
                <a:effectLst/>
                <a:latin typeface="Inter"/>
              </a:rPr>
              <a:t>Language-Specific Issues, Performance Bottlenecks </a:t>
            </a:r>
            <a:r>
              <a:rPr lang="en-US" b="0" i="0" dirty="0">
                <a:effectLst/>
                <a:latin typeface="Inter"/>
              </a:rPr>
              <a:t>by capturing deep contextual information</a:t>
            </a:r>
            <a:r>
              <a:rPr lang="en-US" b="0" i="0" dirty="0">
                <a:solidFill>
                  <a:srgbClr val="F8FAFF"/>
                </a:solidFill>
                <a:effectLst/>
                <a:latin typeface="Inter"/>
              </a:rPr>
              <a:t>.</a:t>
            </a:r>
          </a:p>
        </p:txBody>
      </p:sp>
      <p:pic>
        <p:nvPicPr>
          <p:cNvPr id="5" name="Picture 4">
            <a:extLst>
              <a:ext uri="{FF2B5EF4-FFF2-40B4-BE49-F238E27FC236}">
                <a16:creationId xmlns:a16="http://schemas.microsoft.com/office/drawing/2014/main" id="{C4623093-19D4-40FC-9A2F-280EC1C89018}"/>
              </a:ext>
            </a:extLst>
          </p:cNvPr>
          <p:cNvPicPr>
            <a:picLocks noChangeAspect="1"/>
          </p:cNvPicPr>
          <p:nvPr/>
        </p:nvPicPr>
        <p:blipFill>
          <a:blip r:embed="rId2"/>
          <a:stretch>
            <a:fillRect/>
          </a:stretch>
        </p:blipFill>
        <p:spPr>
          <a:xfrm>
            <a:off x="7912374" y="1014721"/>
            <a:ext cx="4063317" cy="3440274"/>
          </a:xfrm>
          <a:prstGeom prst="rect">
            <a:avLst/>
          </a:prstGeom>
        </p:spPr>
      </p:pic>
    </p:spTree>
    <p:extLst>
      <p:ext uri="{BB962C8B-B14F-4D97-AF65-F5344CB8AC3E}">
        <p14:creationId xmlns:p14="http://schemas.microsoft.com/office/powerpoint/2010/main" val="3520423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D87B1C-5C53-6D38-D1EF-8E418D2F8C90}"/>
              </a:ext>
            </a:extLst>
          </p:cNvPr>
          <p:cNvSpPr txBox="1"/>
          <p:nvPr/>
        </p:nvSpPr>
        <p:spPr>
          <a:xfrm>
            <a:off x="687687" y="775454"/>
            <a:ext cx="6096000" cy="584775"/>
          </a:xfrm>
          <a:prstGeom prst="rect">
            <a:avLst/>
          </a:prstGeom>
          <a:noFill/>
        </p:spPr>
        <p:txBody>
          <a:bodyPr wrap="square">
            <a:spAutoFit/>
          </a:bodyPr>
          <a:lstStyle/>
          <a:p>
            <a:r>
              <a:rPr lang="en-US" sz="3200" b="1" dirty="0"/>
              <a:t>Evaluation Matrix</a:t>
            </a:r>
            <a:r>
              <a:rPr lang="en-US" sz="1800" b="1" dirty="0">
                <a:solidFill>
                  <a:srgbClr val="FFFFFF"/>
                </a:solidFill>
              </a:rPr>
              <a:t>:-</a:t>
            </a:r>
          </a:p>
        </p:txBody>
      </p:sp>
      <p:pic>
        <p:nvPicPr>
          <p:cNvPr id="9" name="Picture 8">
            <a:extLst>
              <a:ext uri="{FF2B5EF4-FFF2-40B4-BE49-F238E27FC236}">
                <a16:creationId xmlns:a16="http://schemas.microsoft.com/office/drawing/2014/main" id="{1E748437-3742-4E43-9BCD-FE27E4502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98" y="1638050"/>
            <a:ext cx="8802328" cy="3581900"/>
          </a:xfrm>
          <a:prstGeom prst="rect">
            <a:avLst/>
          </a:prstGeom>
        </p:spPr>
      </p:pic>
    </p:spTree>
    <p:extLst>
      <p:ext uri="{BB962C8B-B14F-4D97-AF65-F5344CB8AC3E}">
        <p14:creationId xmlns:p14="http://schemas.microsoft.com/office/powerpoint/2010/main" val="1411856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991ECBA-1370-2E47-4F68-C907A149D8A6}"/>
              </a:ext>
            </a:extLst>
          </p:cNvPr>
          <p:cNvSpPr txBox="1"/>
          <p:nvPr/>
        </p:nvSpPr>
        <p:spPr>
          <a:xfrm>
            <a:off x="363794" y="206477"/>
            <a:ext cx="8780206" cy="707886"/>
          </a:xfrm>
          <a:prstGeom prst="rect">
            <a:avLst/>
          </a:prstGeom>
          <a:noFill/>
        </p:spPr>
        <p:txBody>
          <a:bodyPr wrap="square">
            <a:spAutoFit/>
          </a:bodyPr>
          <a:lstStyle/>
          <a:p>
            <a:r>
              <a:rPr lang="en-US" sz="4000" b="1" kern="1200" dirty="0">
                <a:latin typeface="+mj-lt"/>
                <a:ea typeface="+mj-ea"/>
                <a:cs typeface="+mj-cs"/>
              </a:rPr>
              <a:t>Results :-</a:t>
            </a:r>
            <a:endParaRPr lang="en-US" sz="4000" dirty="0"/>
          </a:p>
        </p:txBody>
      </p:sp>
      <p:pic>
        <p:nvPicPr>
          <p:cNvPr id="2" name="Picture 1">
            <a:extLst>
              <a:ext uri="{FF2B5EF4-FFF2-40B4-BE49-F238E27FC236}">
                <a16:creationId xmlns:a16="http://schemas.microsoft.com/office/drawing/2014/main" id="{EA7962C6-157F-202F-7563-1B8212F36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40" y="2205537"/>
            <a:ext cx="5791199" cy="2140321"/>
          </a:xfrm>
          <a:prstGeom prst="rect">
            <a:avLst/>
          </a:prstGeom>
        </p:spPr>
      </p:pic>
      <p:pic>
        <p:nvPicPr>
          <p:cNvPr id="3" name="Picture 2">
            <a:extLst>
              <a:ext uri="{FF2B5EF4-FFF2-40B4-BE49-F238E27FC236}">
                <a16:creationId xmlns:a16="http://schemas.microsoft.com/office/drawing/2014/main" id="{832E87B5-2868-A53B-6D01-3D69926DF1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440" y="4345859"/>
            <a:ext cx="5791199" cy="599768"/>
          </a:xfrm>
          <a:prstGeom prst="rect">
            <a:avLst/>
          </a:prstGeom>
        </p:spPr>
      </p:pic>
      <p:graphicFrame>
        <p:nvGraphicFramePr>
          <p:cNvPr id="4" name="Chart 3">
            <a:extLst>
              <a:ext uri="{FF2B5EF4-FFF2-40B4-BE49-F238E27FC236}">
                <a16:creationId xmlns:a16="http://schemas.microsoft.com/office/drawing/2014/main" id="{73256331-53EC-5CF8-E03E-918CB46C7B16}"/>
              </a:ext>
            </a:extLst>
          </p:cNvPr>
          <p:cNvGraphicFramePr/>
          <p:nvPr>
            <p:extLst>
              <p:ext uri="{D42A27DB-BD31-4B8C-83A1-F6EECF244321}">
                <p14:modId xmlns:p14="http://schemas.microsoft.com/office/powerpoint/2010/main" val="2743370837"/>
              </p:ext>
            </p:extLst>
          </p:nvPr>
        </p:nvGraphicFramePr>
        <p:xfrm>
          <a:off x="6617110" y="1809136"/>
          <a:ext cx="5220928" cy="35248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2192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DA7959-C3E0-8FDD-9C6A-CCE42A76E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125" y="728285"/>
            <a:ext cx="9135750" cy="5401429"/>
          </a:xfrm>
          <a:prstGeom prst="rect">
            <a:avLst/>
          </a:prstGeom>
        </p:spPr>
      </p:pic>
    </p:spTree>
    <p:extLst>
      <p:ext uri="{BB962C8B-B14F-4D97-AF65-F5344CB8AC3E}">
        <p14:creationId xmlns:p14="http://schemas.microsoft.com/office/powerpoint/2010/main" val="109668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B701-2933-4A06-83AB-B7D4D68B395C}"/>
              </a:ext>
            </a:extLst>
          </p:cNvPr>
          <p:cNvSpPr txBox="1">
            <a:spLocks/>
          </p:cNvSpPr>
          <p:nvPr/>
        </p:nvSpPr>
        <p:spPr>
          <a:xfrm>
            <a:off x="1143000" y="363794"/>
            <a:ext cx="10386060" cy="878266"/>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800" b="1" dirty="0">
                <a:latin typeface="Arial" panose="020B0604020202020204" pitchFamily="34" charset="0"/>
                <a:cs typeface="Arial" panose="020B0604020202020204" pitchFamily="34" charset="0"/>
              </a:rPr>
              <a:t>Percentage of Implementation with Attainment of Objectives</a:t>
            </a:r>
            <a:br>
              <a:rPr lang="en-US" b="1" dirty="0">
                <a:latin typeface="__Inter_d65c78"/>
              </a:rPr>
            </a:br>
            <a:br>
              <a:rPr lang="en-US" sz="2000" dirty="0">
                <a:solidFill>
                  <a:srgbClr val="374151"/>
                </a:solidFill>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C7D2C03-0417-BB01-C8AD-A3F4012F34CC}"/>
              </a:ext>
            </a:extLst>
          </p:cNvPr>
          <p:cNvGraphicFramePr>
            <a:graphicFrameLocks noGrp="1"/>
          </p:cNvGraphicFramePr>
          <p:nvPr>
            <p:extLst>
              <p:ext uri="{D42A27DB-BD31-4B8C-83A1-F6EECF244321}">
                <p14:modId xmlns:p14="http://schemas.microsoft.com/office/powerpoint/2010/main" val="727809966"/>
              </p:ext>
            </p:extLst>
          </p:nvPr>
        </p:nvGraphicFramePr>
        <p:xfrm>
          <a:off x="1406013" y="1317523"/>
          <a:ext cx="9360309" cy="2705028"/>
        </p:xfrm>
        <a:graphic>
          <a:graphicData uri="http://schemas.openxmlformats.org/drawingml/2006/table">
            <a:tbl>
              <a:tblPr firstRow="1" bandRow="1">
                <a:tableStyleId>{5C22544A-7EE6-4342-B048-85BDC9FD1C3A}</a:tableStyleId>
              </a:tblPr>
              <a:tblGrid>
                <a:gridCol w="3120103">
                  <a:extLst>
                    <a:ext uri="{9D8B030D-6E8A-4147-A177-3AD203B41FA5}">
                      <a16:colId xmlns:a16="http://schemas.microsoft.com/office/drawing/2014/main" val="2576158233"/>
                    </a:ext>
                  </a:extLst>
                </a:gridCol>
                <a:gridCol w="3120103">
                  <a:extLst>
                    <a:ext uri="{9D8B030D-6E8A-4147-A177-3AD203B41FA5}">
                      <a16:colId xmlns:a16="http://schemas.microsoft.com/office/drawing/2014/main" val="350000359"/>
                    </a:ext>
                  </a:extLst>
                </a:gridCol>
                <a:gridCol w="3120103">
                  <a:extLst>
                    <a:ext uri="{9D8B030D-6E8A-4147-A177-3AD203B41FA5}">
                      <a16:colId xmlns:a16="http://schemas.microsoft.com/office/drawing/2014/main" val="3456039357"/>
                    </a:ext>
                  </a:extLst>
                </a:gridCol>
              </a:tblGrid>
              <a:tr h="491441">
                <a:tc>
                  <a:txBody>
                    <a:bodyPr/>
                    <a:lstStyle/>
                    <a:p>
                      <a:r>
                        <a:rPr lang="en-US" dirty="0"/>
                        <a:t>Objective</a:t>
                      </a:r>
                    </a:p>
                  </a:txBody>
                  <a:tcPr/>
                </a:tc>
                <a:tc>
                  <a:txBody>
                    <a:bodyPr/>
                    <a:lstStyle/>
                    <a:p>
                      <a:r>
                        <a:rPr lang="en-US" dirty="0"/>
                        <a:t>Status</a:t>
                      </a:r>
                    </a:p>
                  </a:txBody>
                  <a:tcPr/>
                </a:tc>
                <a:tc>
                  <a:txBody>
                    <a:bodyPr/>
                    <a:lstStyle/>
                    <a:p>
                      <a:r>
                        <a:rPr lang="en-US" dirty="0"/>
                        <a:t>Percentage Completed</a:t>
                      </a:r>
                    </a:p>
                  </a:txBody>
                  <a:tcPr/>
                </a:tc>
                <a:extLst>
                  <a:ext uri="{0D108BD9-81ED-4DB2-BD59-A6C34878D82A}">
                    <a16:rowId xmlns:a16="http://schemas.microsoft.com/office/drawing/2014/main" val="1967973773"/>
                  </a:ext>
                </a:extLst>
              </a:tr>
              <a:tr h="590625">
                <a:tc>
                  <a:txBody>
                    <a:bodyPr/>
                    <a:lstStyle/>
                    <a:p>
                      <a:r>
                        <a:rPr lang="en-US" dirty="0"/>
                        <a:t>Implementation of ML Models</a:t>
                      </a:r>
                    </a:p>
                  </a:txBody>
                  <a:tcPr/>
                </a:tc>
                <a:tc>
                  <a:txBody>
                    <a:bodyPr/>
                    <a:lstStyle/>
                    <a:p>
                      <a:r>
                        <a:rPr lang="en-US" dirty="0"/>
                        <a:t>Completed</a:t>
                      </a:r>
                    </a:p>
                  </a:txBody>
                  <a:tcPr/>
                </a:tc>
                <a:tc>
                  <a:txBody>
                    <a:bodyPr/>
                    <a:lstStyle/>
                    <a:p>
                      <a:r>
                        <a:rPr lang="en-US" dirty="0"/>
                        <a:t>100%</a:t>
                      </a:r>
                    </a:p>
                  </a:txBody>
                  <a:tcPr/>
                </a:tc>
                <a:extLst>
                  <a:ext uri="{0D108BD9-81ED-4DB2-BD59-A6C34878D82A}">
                    <a16:rowId xmlns:a16="http://schemas.microsoft.com/office/drawing/2014/main" val="4258729461"/>
                  </a:ext>
                </a:extLst>
              </a:tr>
              <a:tr h="491441">
                <a:tc>
                  <a:txBody>
                    <a:bodyPr/>
                    <a:lstStyle/>
                    <a:p>
                      <a:r>
                        <a:rPr lang="en-US" dirty="0"/>
                        <a:t>Dataset Collection</a:t>
                      </a:r>
                    </a:p>
                  </a:txBody>
                  <a:tcPr/>
                </a:tc>
                <a:tc>
                  <a:txBody>
                    <a:bodyPr/>
                    <a:lstStyle/>
                    <a:p>
                      <a:r>
                        <a:rPr lang="en-US" dirty="0"/>
                        <a:t>Completed</a:t>
                      </a:r>
                    </a:p>
                  </a:txBody>
                  <a:tcPr/>
                </a:tc>
                <a:tc>
                  <a:txBody>
                    <a:bodyPr/>
                    <a:lstStyle/>
                    <a:p>
                      <a:r>
                        <a:rPr lang="en-US" dirty="0"/>
                        <a:t>100%</a:t>
                      </a:r>
                    </a:p>
                  </a:txBody>
                  <a:tcPr/>
                </a:tc>
                <a:extLst>
                  <a:ext uri="{0D108BD9-81ED-4DB2-BD59-A6C34878D82A}">
                    <a16:rowId xmlns:a16="http://schemas.microsoft.com/office/drawing/2014/main" val="2141551547"/>
                  </a:ext>
                </a:extLst>
              </a:tr>
              <a:tr h="491441">
                <a:tc>
                  <a:txBody>
                    <a:bodyPr/>
                    <a:lstStyle/>
                    <a:p>
                      <a:r>
                        <a:rPr lang="en-US" dirty="0"/>
                        <a:t>Implementation of new Algorithm</a:t>
                      </a:r>
                    </a:p>
                  </a:txBody>
                  <a:tcPr/>
                </a:tc>
                <a:tc>
                  <a:txBody>
                    <a:bodyPr/>
                    <a:lstStyle/>
                    <a:p>
                      <a:r>
                        <a:rPr lang="en-US" dirty="0"/>
                        <a:t>Completed</a:t>
                      </a:r>
                    </a:p>
                  </a:txBody>
                  <a:tcPr/>
                </a:tc>
                <a:tc>
                  <a:txBody>
                    <a:bodyPr/>
                    <a:lstStyle/>
                    <a:p>
                      <a:r>
                        <a:rPr lang="en-US" dirty="0"/>
                        <a:t>100%</a:t>
                      </a:r>
                    </a:p>
                  </a:txBody>
                  <a:tcPr/>
                </a:tc>
                <a:extLst>
                  <a:ext uri="{0D108BD9-81ED-4DB2-BD59-A6C34878D82A}">
                    <a16:rowId xmlns:a16="http://schemas.microsoft.com/office/drawing/2014/main" val="181560548"/>
                  </a:ext>
                </a:extLst>
              </a:tr>
              <a:tr h="491441">
                <a:tc>
                  <a:txBody>
                    <a:bodyPr/>
                    <a:lstStyle/>
                    <a:p>
                      <a:r>
                        <a:rPr lang="en-US" dirty="0"/>
                        <a:t>Overall Project Completion</a:t>
                      </a:r>
                    </a:p>
                  </a:txBody>
                  <a:tcPr/>
                </a:tc>
                <a:tc>
                  <a:txBody>
                    <a:bodyPr/>
                    <a:lstStyle/>
                    <a:p>
                      <a:r>
                        <a:rPr lang="en-US" dirty="0"/>
                        <a:t>Completed</a:t>
                      </a:r>
                    </a:p>
                  </a:txBody>
                  <a:tcPr/>
                </a:tc>
                <a:tc>
                  <a:txBody>
                    <a:bodyPr/>
                    <a:lstStyle/>
                    <a:p>
                      <a:r>
                        <a:rPr lang="en-US" dirty="0"/>
                        <a:t>100%</a:t>
                      </a:r>
                    </a:p>
                  </a:txBody>
                  <a:tcPr/>
                </a:tc>
                <a:extLst>
                  <a:ext uri="{0D108BD9-81ED-4DB2-BD59-A6C34878D82A}">
                    <a16:rowId xmlns:a16="http://schemas.microsoft.com/office/drawing/2014/main" val="1555302496"/>
                  </a:ext>
                </a:extLst>
              </a:tr>
            </a:tbl>
          </a:graphicData>
        </a:graphic>
      </p:graphicFrame>
    </p:spTree>
    <p:extLst>
      <p:ext uri="{BB962C8B-B14F-4D97-AF65-F5344CB8AC3E}">
        <p14:creationId xmlns:p14="http://schemas.microsoft.com/office/powerpoint/2010/main" val="131914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61288056-F999-6A41-4242-3EC935B75641}"/>
              </a:ext>
            </a:extLst>
          </p:cNvPr>
          <p:cNvGraphicFramePr>
            <a:graphicFrameLocks/>
          </p:cNvGraphicFramePr>
          <p:nvPr>
            <p:extLst>
              <p:ext uri="{D42A27DB-BD31-4B8C-83A1-F6EECF244321}">
                <p14:modId xmlns:p14="http://schemas.microsoft.com/office/powerpoint/2010/main" val="1481007410"/>
              </p:ext>
            </p:extLst>
          </p:nvPr>
        </p:nvGraphicFramePr>
        <p:xfrm>
          <a:off x="1219202" y="1759975"/>
          <a:ext cx="7865806" cy="4424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3C007322-5957-8124-5958-CBD9CF318F75}"/>
              </a:ext>
            </a:extLst>
          </p:cNvPr>
          <p:cNvSpPr txBox="1"/>
          <p:nvPr/>
        </p:nvSpPr>
        <p:spPr>
          <a:xfrm>
            <a:off x="1219202" y="1170039"/>
            <a:ext cx="3342965" cy="540115"/>
          </a:xfrm>
          <a:prstGeom prst="rect">
            <a:avLst/>
          </a:prstGeom>
          <a:noFill/>
        </p:spPr>
        <p:txBody>
          <a:bodyPr wrap="square" rtlCol="0">
            <a:spAutoFit/>
          </a:bodyPr>
          <a:lstStyle/>
          <a:p>
            <a:r>
              <a:rPr lang="en-US" sz="2800" dirty="0"/>
              <a:t>CONTENTS:-</a:t>
            </a:r>
            <a:endParaRPr lang="en-US" dirty="0"/>
          </a:p>
        </p:txBody>
      </p:sp>
    </p:spTree>
    <p:extLst>
      <p:ext uri="{BB962C8B-B14F-4D97-AF65-F5344CB8AC3E}">
        <p14:creationId xmlns:p14="http://schemas.microsoft.com/office/powerpoint/2010/main" val="336341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18CF02-14C0-58F3-1E94-3E0C14E6E5A4}"/>
              </a:ext>
            </a:extLst>
          </p:cNvPr>
          <p:cNvSpPr txBox="1"/>
          <p:nvPr/>
        </p:nvSpPr>
        <p:spPr>
          <a:xfrm>
            <a:off x="4340634" y="275304"/>
            <a:ext cx="3510731"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8E60EA4B-BCEC-A1C2-095F-BE2E67C5CD7B}"/>
              </a:ext>
            </a:extLst>
          </p:cNvPr>
          <p:cNvSpPr txBox="1"/>
          <p:nvPr/>
        </p:nvSpPr>
        <p:spPr>
          <a:xfrm>
            <a:off x="1745224" y="1582340"/>
            <a:ext cx="8701549" cy="4547399"/>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ea typeface="+mn-lt"/>
                <a:cs typeface="+mn-lt"/>
              </a:rPr>
              <a:t>The task of detecting sarcasm in Kannada language has gained attention in recent years due to the increasing use of social media platforms.</a:t>
            </a:r>
          </a:p>
          <a:p>
            <a:pPr marL="342900" indent="-342900" algn="l">
              <a:spcBef>
                <a:spcPts val="300"/>
              </a:spcBef>
              <a:buFont typeface="Wingdings" panose="05000000000000000000" pitchFamily="2" charset="2"/>
              <a:buChar char="Ø"/>
            </a:pPr>
            <a:r>
              <a:rPr lang="en-US" sz="2400" b="0" i="0" dirty="0">
                <a:effectLst/>
              </a:rPr>
              <a:t>Models like Linear SVC and Random Forest performed well but were limited by their inability to capture contextual nuances in text.</a:t>
            </a:r>
          </a:p>
          <a:p>
            <a:pPr marL="342900" indent="-342900" algn="l">
              <a:spcBef>
                <a:spcPts val="300"/>
              </a:spcBef>
              <a:buFont typeface="Wingdings" panose="05000000000000000000" pitchFamily="2" charset="2"/>
              <a:buChar char="Ø"/>
            </a:pPr>
            <a:r>
              <a:rPr lang="en-US" sz="2400" b="0" i="0" dirty="0">
                <a:effectLst/>
              </a:rPr>
              <a:t>BERT’s bidirectional context understanding enabled it to capture subtle sarcastic cues effectively.</a:t>
            </a:r>
          </a:p>
          <a:p>
            <a:pPr marL="342900" indent="-342900" algn="l">
              <a:spcBef>
                <a:spcPts val="300"/>
              </a:spcBef>
              <a:buFont typeface="Wingdings" panose="05000000000000000000" pitchFamily="2" charset="2"/>
              <a:buChar char="Ø"/>
            </a:pPr>
            <a:r>
              <a:rPr lang="en-US" sz="2400" b="0" i="0" dirty="0">
                <a:effectLst/>
              </a:rPr>
              <a:t>Fine-tuning BERT on the Kannada dataset resulted in significantly higher accuracy and F1-score compared to traditional models</a:t>
            </a:r>
          </a:p>
          <a:p>
            <a:pPr algn="just"/>
            <a:endParaRPr lang="en-US" sz="2400" dirty="0">
              <a:cs typeface="Calibri" panose="020F0502020204030204"/>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728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6683CD-0184-6F34-283A-E8D5DF1D6E73}"/>
              </a:ext>
            </a:extLst>
          </p:cNvPr>
          <p:cNvSpPr txBox="1"/>
          <p:nvPr/>
        </p:nvSpPr>
        <p:spPr>
          <a:xfrm>
            <a:off x="707923" y="1002642"/>
            <a:ext cx="11258433" cy="10618291"/>
          </a:xfrm>
          <a:prstGeom prst="rect">
            <a:avLst/>
          </a:prstGeom>
          <a:noFill/>
        </p:spPr>
        <p:txBody>
          <a:bodyPr wrap="square" rtlCol="0">
            <a:spAutoFit/>
          </a:bodyPr>
          <a:lstStyle/>
          <a:p>
            <a:pPr marL="342900" indent="-342900" algn="just">
              <a:buFont typeface="+mj-lt"/>
              <a:buAutoNum type="arabicPeriod"/>
            </a:pPr>
            <a:r>
              <a:rPr lang="en-IN" sz="1800" dirty="0">
                <a:cs typeface="Times New Roman" panose="02020603050405020304" pitchFamily="18" charset="0"/>
              </a:rPr>
              <a:t>Deep learning for sarcasm identification in news headlines by </a:t>
            </a:r>
            <a:r>
              <a:rPr lang="en-IN" sz="1800" dirty="0" err="1">
                <a:cs typeface="Times New Roman" panose="02020603050405020304" pitchFamily="18" charset="0"/>
              </a:rPr>
              <a:t>Rashik</a:t>
            </a:r>
            <a:r>
              <a:rPr lang="en-IN" sz="1800" dirty="0">
                <a:cs typeface="Times New Roman" panose="02020603050405020304" pitchFamily="18" charset="0"/>
              </a:rPr>
              <a:t> Ali , Tayyab Farhat , Sanya </a:t>
            </a:r>
            <a:r>
              <a:rPr lang="en-IN" sz="1800" dirty="0" err="1">
                <a:cs typeface="Times New Roman" panose="02020603050405020304" pitchFamily="18" charset="0"/>
              </a:rPr>
              <a:t>Abdllah</a:t>
            </a:r>
            <a:r>
              <a:rPr lang="en-IN" sz="1800" dirty="0">
                <a:cs typeface="Times New Roman" panose="02020603050405020304" pitchFamily="18" charset="0"/>
              </a:rPr>
              <a:t> , </a:t>
            </a:r>
            <a:r>
              <a:rPr lang="en-IN" sz="1800" dirty="0" err="1">
                <a:cs typeface="Times New Roman" panose="02020603050405020304" pitchFamily="18" charset="0"/>
              </a:rPr>
              <a:t>Sheeraz</a:t>
            </a:r>
            <a:r>
              <a:rPr lang="en-IN" sz="1800" dirty="0">
                <a:cs typeface="Times New Roman" panose="02020603050405020304" pitchFamily="18" charset="0"/>
              </a:rPr>
              <a:t> Akram ,Mousa </a:t>
            </a:r>
            <a:r>
              <a:rPr lang="en-IN" sz="1800" dirty="0" err="1">
                <a:cs typeface="Times New Roman" panose="02020603050405020304" pitchFamily="18" charset="0"/>
              </a:rPr>
              <a:t>Alhajlah</a:t>
            </a:r>
            <a:r>
              <a:rPr lang="en-IN" sz="1800" dirty="0">
                <a:cs typeface="Times New Roman" panose="02020603050405020304" pitchFamily="18" charset="0"/>
              </a:rPr>
              <a:t> </a:t>
            </a:r>
            <a:r>
              <a:rPr lang="en-IN" dirty="0">
                <a:cs typeface="Times New Roman" panose="02020603050405020304" pitchFamily="18" charset="0"/>
              </a:rPr>
              <a:t>on </a:t>
            </a:r>
            <a:r>
              <a:rPr lang="en-IN" sz="1800" dirty="0">
                <a:cs typeface="Times New Roman" panose="02020603050405020304" pitchFamily="18" charset="0"/>
              </a:rPr>
              <a:t>30 April 2023 by MDPI  (Multidisciplinary digital publishing institute) </a:t>
            </a:r>
          </a:p>
          <a:p>
            <a:pPr marL="342900" indent="-342900" algn="just">
              <a:buFont typeface="+mj-lt"/>
              <a:buAutoNum type="arabicPeriod"/>
            </a:pPr>
            <a:r>
              <a:rPr lang="en-IN" sz="1800" dirty="0">
                <a:cs typeface="Times New Roman" panose="02020603050405020304" pitchFamily="18" charset="0"/>
              </a:rPr>
              <a:t>Detecting sarcasm in customer </a:t>
            </a:r>
            <a:r>
              <a:rPr lang="en-IN" sz="1800" dirty="0" err="1">
                <a:cs typeface="Times New Roman" panose="02020603050405020304" pitchFamily="18" charset="0"/>
              </a:rPr>
              <a:t>tweets:an</a:t>
            </a:r>
            <a:r>
              <a:rPr lang="en-IN" sz="1800" dirty="0">
                <a:cs typeface="Times New Roman" panose="02020603050405020304" pitchFamily="18" charset="0"/>
              </a:rPr>
              <a:t> NLP based approach</a:t>
            </a:r>
            <a:r>
              <a:rPr lang="en-IN" dirty="0">
                <a:cs typeface="Times New Roman" panose="02020603050405020304" pitchFamily="18" charset="0"/>
              </a:rPr>
              <a:t> by </a:t>
            </a:r>
            <a:r>
              <a:rPr lang="en-IN" dirty="0" err="1">
                <a:cs typeface="Times New Roman" panose="02020603050405020304" pitchFamily="18" charset="0"/>
              </a:rPr>
              <a:t>S</a:t>
            </a:r>
            <a:r>
              <a:rPr lang="en-IN" sz="1800" dirty="0" err="1">
                <a:cs typeface="Times New Roman" panose="02020603050405020304" pitchFamily="18" charset="0"/>
              </a:rPr>
              <a:t>hubhadeep</a:t>
            </a:r>
            <a:r>
              <a:rPr lang="en-IN" sz="1800" dirty="0">
                <a:cs typeface="Times New Roman" panose="02020603050405020304" pitchFamily="18" charset="0"/>
              </a:rPr>
              <a:t> </a:t>
            </a:r>
            <a:r>
              <a:rPr lang="en-IN" sz="1800" dirty="0" err="1">
                <a:cs typeface="Times New Roman" panose="02020603050405020304" pitchFamily="18" charset="0"/>
              </a:rPr>
              <a:t>Mukherjee,Pradip</a:t>
            </a:r>
            <a:r>
              <a:rPr lang="en-IN" sz="1800" dirty="0">
                <a:cs typeface="Times New Roman" panose="02020603050405020304" pitchFamily="18" charset="0"/>
              </a:rPr>
              <a:t> Kumar Bala on 15 Nov  2016 by Emerald group of publishing</a:t>
            </a:r>
          </a:p>
          <a:p>
            <a:pPr marL="342900" indent="-342900" algn="just">
              <a:buFont typeface="+mj-lt"/>
              <a:buAutoNum type="arabicPeriod"/>
            </a:pPr>
            <a:r>
              <a:rPr lang="en-IN" sz="1800" dirty="0">
                <a:cs typeface="Times New Roman" panose="02020603050405020304" pitchFamily="18" charset="0"/>
              </a:rPr>
              <a:t>Deep contextualised text representation and learning for sarcasm detection by </a:t>
            </a:r>
            <a:r>
              <a:rPr lang="en-IN" sz="1800" dirty="0" err="1">
                <a:cs typeface="Times New Roman" panose="02020603050405020304" pitchFamily="18" charset="0"/>
              </a:rPr>
              <a:t>Raviteja</a:t>
            </a:r>
            <a:r>
              <a:rPr lang="en-IN" sz="1800" dirty="0">
                <a:cs typeface="Times New Roman" panose="02020603050405020304" pitchFamily="18" charset="0"/>
              </a:rPr>
              <a:t> </a:t>
            </a:r>
            <a:r>
              <a:rPr lang="en-IN" sz="1800" dirty="0" err="1">
                <a:cs typeface="Times New Roman" panose="02020603050405020304" pitchFamily="18" charset="0"/>
              </a:rPr>
              <a:t>Gedela</a:t>
            </a:r>
            <a:r>
              <a:rPr lang="en-IN" sz="1800" dirty="0">
                <a:cs typeface="Times New Roman" panose="02020603050405020304" pitchFamily="18" charset="0"/>
              </a:rPr>
              <a:t> , </a:t>
            </a:r>
            <a:r>
              <a:rPr lang="en-IN" sz="1800" dirty="0" err="1">
                <a:cs typeface="Times New Roman" panose="02020603050405020304" pitchFamily="18" charset="0"/>
              </a:rPr>
              <a:t>Ujwal</a:t>
            </a:r>
            <a:r>
              <a:rPr lang="en-IN" sz="1800" dirty="0">
                <a:cs typeface="Times New Roman" panose="02020603050405020304" pitchFamily="18" charset="0"/>
              </a:rPr>
              <a:t> Baruah , Badal Soni on 14 Aug 2023 by Springer publication.</a:t>
            </a:r>
          </a:p>
          <a:p>
            <a:pPr algn="just"/>
            <a:r>
              <a:rPr lang="en-IN" dirty="0">
                <a:cs typeface="Times New Roman" panose="02020603050405020304" pitchFamily="18" charset="0"/>
              </a:rPr>
              <a:t>4.</a:t>
            </a:r>
            <a:r>
              <a:rPr lang="en-IN" sz="1800" dirty="0">
                <a:cs typeface="Times New Roman" panose="02020603050405020304" pitchFamily="18" charset="0"/>
              </a:rPr>
              <a:t>   Textual Data Analysis for Identifying sarcasm in Kannada by Manohar R ,Suma Swamy on </a:t>
            </a:r>
            <a:r>
              <a:rPr lang="en-US" sz="1800" dirty="0" err="1">
                <a:cs typeface="Times New Roman" panose="02020603050405020304" pitchFamily="18" charset="0"/>
              </a:rPr>
              <a:t>Tuijin</a:t>
            </a:r>
            <a:r>
              <a:rPr lang="en-US" sz="1800" dirty="0">
                <a:cs typeface="Times New Roman" panose="02020603050405020304" pitchFamily="18" charset="0"/>
              </a:rPr>
              <a:t> </a:t>
            </a:r>
            <a:r>
              <a:rPr lang="en-US" sz="1800" dirty="0" err="1">
                <a:cs typeface="Times New Roman" panose="02020603050405020304" pitchFamily="18" charset="0"/>
              </a:rPr>
              <a:t>Jishu</a:t>
            </a:r>
            <a:r>
              <a:rPr lang="en-US" sz="1800" dirty="0">
                <a:cs typeface="Times New Roman" panose="02020603050405020304" pitchFamily="18" charset="0"/>
              </a:rPr>
              <a:t>/Journal of          </a:t>
            </a:r>
          </a:p>
          <a:p>
            <a:pPr algn="just"/>
            <a:r>
              <a:rPr lang="en-US" dirty="0">
                <a:cs typeface="Times New Roman" panose="02020603050405020304" pitchFamily="18" charset="0"/>
              </a:rPr>
              <a:t>     </a:t>
            </a:r>
            <a:r>
              <a:rPr lang="en-US" sz="1800" dirty="0">
                <a:cs typeface="Times New Roman" panose="02020603050405020304" pitchFamily="18" charset="0"/>
              </a:rPr>
              <a:t> Propulsion Technology ISSN: 1001-4055 Vol.44 No. 6 (2023)</a:t>
            </a:r>
          </a:p>
          <a:p>
            <a:pPr marL="342900" indent="-342900" algn="just">
              <a:buAutoNum type="arabicPeriod" startAt="5"/>
            </a:pPr>
            <a:r>
              <a:rPr lang="en-IN" sz="1800" dirty="0">
                <a:cs typeface="Times New Roman" panose="02020603050405020304" pitchFamily="18" charset="0"/>
              </a:rPr>
              <a:t>Context based Sarcasm detection in Hindi tweets by Santosh </a:t>
            </a:r>
            <a:r>
              <a:rPr lang="en-IN" sz="1800" dirty="0" err="1">
                <a:cs typeface="Times New Roman" panose="02020603050405020304" pitchFamily="18" charset="0"/>
              </a:rPr>
              <a:t>kumar</a:t>
            </a:r>
            <a:r>
              <a:rPr lang="en-IN" sz="1800" dirty="0">
                <a:cs typeface="Times New Roman" panose="02020603050405020304" pitchFamily="18" charset="0"/>
              </a:rPr>
              <a:t> Bharti , </a:t>
            </a:r>
            <a:r>
              <a:rPr lang="en-IN" sz="1800" dirty="0" err="1">
                <a:cs typeface="Times New Roman" panose="02020603050405020304" pitchFamily="18" charset="0"/>
              </a:rPr>
              <a:t>Korra</a:t>
            </a:r>
            <a:r>
              <a:rPr lang="en-IN" sz="1800" dirty="0">
                <a:cs typeface="Times New Roman" panose="02020603050405020304" pitchFamily="18" charset="0"/>
              </a:rPr>
              <a:t> Sathya Babu , Rahul Raman on 4   Nov 2014  by </a:t>
            </a:r>
            <a:r>
              <a:rPr lang="en-IN" sz="1800" dirty="0" err="1">
                <a:cs typeface="Times New Roman" panose="02020603050405020304" pitchFamily="18" charset="0"/>
              </a:rPr>
              <a:t>Researchgate</a:t>
            </a:r>
            <a:r>
              <a:rPr lang="en-IN" sz="1800" dirty="0">
                <a:cs typeface="Times New Roman" panose="02020603050405020304" pitchFamily="18" charset="0"/>
              </a:rPr>
              <a:t>  publication.</a:t>
            </a:r>
          </a:p>
          <a:p>
            <a:pPr marL="342900" indent="-342900" algn="just">
              <a:buAutoNum type="arabicPeriod" startAt="6"/>
            </a:pPr>
            <a:r>
              <a:rPr lang="en-IN" sz="1800" dirty="0">
                <a:cs typeface="Times New Roman" panose="02020603050405020304" pitchFamily="18" charset="0"/>
              </a:rPr>
              <a:t>Sarcasm Detection of Sentiments in Telugu Language by </a:t>
            </a:r>
            <a:r>
              <a:rPr lang="en-IN" sz="1800" dirty="0" err="1">
                <a:cs typeface="Times New Roman" panose="02020603050405020304" pitchFamily="18" charset="0"/>
              </a:rPr>
              <a:t>Suneetha</a:t>
            </a:r>
            <a:r>
              <a:rPr lang="en-IN" sz="1800" dirty="0">
                <a:cs typeface="Times New Roman" panose="02020603050405020304" pitchFamily="18" charset="0"/>
              </a:rPr>
              <a:t> </a:t>
            </a:r>
            <a:r>
              <a:rPr lang="en-IN" sz="1800" dirty="0" err="1">
                <a:cs typeface="Times New Roman" panose="02020603050405020304" pitchFamily="18" charset="0"/>
              </a:rPr>
              <a:t>Eluri,Naga</a:t>
            </a:r>
            <a:r>
              <a:rPr lang="en-IN" sz="1800" dirty="0">
                <a:cs typeface="Times New Roman" panose="02020603050405020304" pitchFamily="18" charset="0"/>
              </a:rPr>
              <a:t> </a:t>
            </a:r>
            <a:r>
              <a:rPr lang="en-IN" sz="1800" dirty="0" err="1">
                <a:cs typeface="Times New Roman" panose="02020603050405020304" pitchFamily="18" charset="0"/>
              </a:rPr>
              <a:t>santosha</a:t>
            </a:r>
            <a:r>
              <a:rPr lang="en-IN" sz="1800" dirty="0">
                <a:cs typeface="Times New Roman" panose="02020603050405020304" pitchFamily="18" charset="0"/>
              </a:rPr>
              <a:t> </a:t>
            </a:r>
            <a:r>
              <a:rPr lang="en-IN" sz="1800" dirty="0" err="1">
                <a:cs typeface="Times New Roman" panose="02020603050405020304" pitchFamily="18" charset="0"/>
              </a:rPr>
              <a:t>Lahari</a:t>
            </a:r>
            <a:r>
              <a:rPr lang="en-IN" sz="1800" dirty="0">
                <a:cs typeface="Times New Roman" panose="02020603050405020304" pitchFamily="18" charset="0"/>
              </a:rPr>
              <a:t> </a:t>
            </a:r>
            <a:r>
              <a:rPr lang="en-IN" sz="1800" dirty="0" err="1">
                <a:cs typeface="Times New Roman" panose="02020603050405020304" pitchFamily="18" charset="0"/>
              </a:rPr>
              <a:t>Penmatsa</a:t>
            </a:r>
            <a:r>
              <a:rPr lang="en-IN" sz="1800" dirty="0">
                <a:cs typeface="Times New Roman" panose="02020603050405020304" pitchFamily="18" charset="0"/>
              </a:rPr>
              <a:t> on </a:t>
            </a:r>
            <a:r>
              <a:rPr lang="en-US" sz="1800" dirty="0">
                <a:cs typeface="Times New Roman" panose="02020603050405020304" pitchFamily="18" charset="0"/>
              </a:rPr>
              <a:t>ISSN:    </a:t>
            </a:r>
          </a:p>
          <a:p>
            <a:pPr algn="just"/>
            <a:r>
              <a:rPr lang="en-US" dirty="0">
                <a:cs typeface="Times New Roman" panose="02020603050405020304" pitchFamily="18" charset="0"/>
              </a:rPr>
              <a:t>     </a:t>
            </a:r>
            <a:r>
              <a:rPr lang="en-US" sz="1800" dirty="0">
                <a:cs typeface="Times New Roman" panose="02020603050405020304" pitchFamily="18" charset="0"/>
              </a:rPr>
              <a:t> 2249-8958 (Online), Volume-10 Issue-1, October 2020</a:t>
            </a:r>
          </a:p>
          <a:p>
            <a:pPr marL="342900" indent="-342900" algn="just">
              <a:buAutoNum type="arabicPeriod" startAt="7"/>
            </a:pPr>
            <a:r>
              <a:rPr lang="en-US" sz="1800" dirty="0">
                <a:cs typeface="Times New Roman" panose="02020603050405020304" pitchFamily="18" charset="0"/>
              </a:rPr>
              <a:t>Deep CNN-LSTM with Word Embeddings for News Headline Sarcasm Detection by </a:t>
            </a:r>
            <a:r>
              <a:rPr lang="en-IN" sz="1800" dirty="0">
                <a:cs typeface="Times New Roman" panose="02020603050405020304" pitchFamily="18" charset="0"/>
              </a:rPr>
              <a:t>Md </a:t>
            </a:r>
            <a:r>
              <a:rPr lang="en-IN" sz="1800" dirty="0" err="1">
                <a:cs typeface="Times New Roman" panose="02020603050405020304" pitchFamily="18" charset="0"/>
              </a:rPr>
              <a:t>saifullah</a:t>
            </a:r>
            <a:r>
              <a:rPr lang="en-IN" sz="1800" dirty="0">
                <a:cs typeface="Times New Roman" panose="02020603050405020304" pitchFamily="18" charset="0"/>
              </a:rPr>
              <a:t> </a:t>
            </a:r>
            <a:r>
              <a:rPr lang="en-IN" sz="1800" dirty="0" err="1">
                <a:cs typeface="Times New Roman" panose="02020603050405020304" pitchFamily="18" charset="0"/>
              </a:rPr>
              <a:t>razali</a:t>
            </a:r>
            <a:r>
              <a:rPr lang="en-IN" sz="1800" dirty="0">
                <a:cs typeface="Times New Roman" panose="02020603050405020304" pitchFamily="18" charset="0"/>
              </a:rPr>
              <a:t> , </a:t>
            </a:r>
            <a:r>
              <a:rPr lang="en-IN" sz="1800" dirty="0" err="1">
                <a:cs typeface="Times New Roman" panose="02020603050405020304" pitchFamily="18" charset="0"/>
              </a:rPr>
              <a:t>alfian</a:t>
            </a:r>
            <a:r>
              <a:rPr lang="en-IN" sz="1800" dirty="0">
                <a:cs typeface="Times New Roman" panose="02020603050405020304" pitchFamily="18" charset="0"/>
              </a:rPr>
              <a:t>        </a:t>
            </a:r>
          </a:p>
          <a:p>
            <a:pPr algn="just"/>
            <a:r>
              <a:rPr lang="en-IN" dirty="0">
                <a:cs typeface="Times New Roman" panose="02020603050405020304" pitchFamily="18" charset="0"/>
              </a:rPr>
              <a:t>   </a:t>
            </a:r>
            <a:r>
              <a:rPr lang="en-IN" sz="1800" dirty="0">
                <a:cs typeface="Times New Roman" panose="02020603050405020304" pitchFamily="18" charset="0"/>
              </a:rPr>
              <a:t>  </a:t>
            </a:r>
            <a:r>
              <a:rPr lang="en-IN" dirty="0">
                <a:cs typeface="Times New Roman" panose="02020603050405020304" pitchFamily="18" charset="0"/>
              </a:rPr>
              <a:t> </a:t>
            </a:r>
            <a:r>
              <a:rPr lang="en-IN" dirty="0" err="1">
                <a:cs typeface="Times New Roman" panose="02020603050405020304" pitchFamily="18" charset="0"/>
              </a:rPr>
              <a:t>a</a:t>
            </a:r>
            <a:r>
              <a:rPr lang="en-IN" sz="1800" dirty="0" err="1">
                <a:cs typeface="Times New Roman" panose="02020603050405020304" pitchFamily="18" charset="0"/>
              </a:rPr>
              <a:t>dul</a:t>
            </a:r>
            <a:r>
              <a:rPr lang="en-IN" sz="1800" dirty="0">
                <a:cs typeface="Times New Roman" panose="02020603050405020304" pitchFamily="18" charset="0"/>
              </a:rPr>
              <a:t> </a:t>
            </a:r>
            <a:r>
              <a:rPr lang="en-IN" sz="1800" dirty="0" err="1">
                <a:cs typeface="Times New Roman" panose="02020603050405020304" pitchFamily="18" charset="0"/>
              </a:rPr>
              <a:t>halin</a:t>
            </a:r>
            <a:r>
              <a:rPr lang="en-IN" sz="1800" dirty="0">
                <a:cs typeface="Times New Roman" panose="02020603050405020304" pitchFamily="18" charset="0"/>
              </a:rPr>
              <a:t> , </a:t>
            </a:r>
            <a:r>
              <a:rPr lang="en-IN" sz="1800" dirty="0" err="1">
                <a:cs typeface="Times New Roman" panose="02020603050405020304" pitchFamily="18" charset="0"/>
              </a:rPr>
              <a:t>shyamala</a:t>
            </a:r>
            <a:r>
              <a:rPr lang="en-IN" sz="1800" dirty="0">
                <a:cs typeface="Times New Roman" panose="02020603050405020304" pitchFamily="18" charset="0"/>
              </a:rPr>
              <a:t> </a:t>
            </a:r>
            <a:r>
              <a:rPr lang="en-IN" sz="1800" dirty="0" err="1">
                <a:cs typeface="Times New Roman" panose="02020603050405020304" pitchFamily="18" charset="0"/>
              </a:rPr>
              <a:t>doraisamy</a:t>
            </a:r>
            <a:r>
              <a:rPr lang="en-IN" sz="1800" dirty="0">
                <a:cs typeface="Times New Roman" panose="02020603050405020304" pitchFamily="18" charset="0"/>
              </a:rPr>
              <a:t> on </a:t>
            </a:r>
            <a:r>
              <a:rPr lang="de-DE" sz="1800" b="0" dirty="0">
                <a:cs typeface="Times New Roman" panose="02020603050405020304" pitchFamily="18" charset="0"/>
              </a:rPr>
              <a:t>Aug 2019 by Springer Nature Switzerland </a:t>
            </a:r>
          </a:p>
          <a:p>
            <a:pPr marL="342900" indent="-342900" algn="just">
              <a:buAutoNum type="arabicPeriod" startAt="8"/>
            </a:pPr>
            <a:r>
              <a:rPr lang="en-US" sz="1800" dirty="0">
                <a:cs typeface="Times New Roman" panose="02020603050405020304" pitchFamily="18" charset="0"/>
              </a:rPr>
              <a:t>Sarcasm Detection Using Deep Learning With Contextual Features by  </a:t>
            </a:r>
            <a:r>
              <a:rPr lang="en-IN" sz="1800" dirty="0">
                <a:cs typeface="Times New Roman" panose="02020603050405020304" pitchFamily="18" charset="0"/>
              </a:rPr>
              <a:t>Md </a:t>
            </a:r>
            <a:r>
              <a:rPr lang="en-IN" sz="1800" dirty="0" err="1">
                <a:cs typeface="Times New Roman" panose="02020603050405020304" pitchFamily="18" charset="0"/>
              </a:rPr>
              <a:t>saifullah</a:t>
            </a:r>
            <a:r>
              <a:rPr lang="en-IN" sz="1800" dirty="0">
                <a:cs typeface="Times New Roman" panose="02020603050405020304" pitchFamily="18" charset="0"/>
              </a:rPr>
              <a:t> </a:t>
            </a:r>
            <a:r>
              <a:rPr lang="en-IN" sz="1800" dirty="0" err="1">
                <a:cs typeface="Times New Roman" panose="02020603050405020304" pitchFamily="18" charset="0"/>
              </a:rPr>
              <a:t>razali</a:t>
            </a:r>
            <a:r>
              <a:rPr lang="en-IN" sz="1800" dirty="0">
                <a:cs typeface="Times New Roman" panose="02020603050405020304" pitchFamily="18" charset="0"/>
              </a:rPr>
              <a:t> , </a:t>
            </a:r>
            <a:r>
              <a:rPr lang="en-IN" sz="1800" dirty="0" err="1">
                <a:cs typeface="Times New Roman" panose="02020603050405020304" pitchFamily="18" charset="0"/>
              </a:rPr>
              <a:t>alfian</a:t>
            </a:r>
            <a:r>
              <a:rPr lang="en-IN" sz="1800" dirty="0">
                <a:cs typeface="Times New Roman" panose="02020603050405020304" pitchFamily="18" charset="0"/>
              </a:rPr>
              <a:t> </a:t>
            </a:r>
            <a:r>
              <a:rPr lang="en-IN" sz="1800" dirty="0" err="1">
                <a:cs typeface="Times New Roman" panose="02020603050405020304" pitchFamily="18" charset="0"/>
              </a:rPr>
              <a:t>abdul</a:t>
            </a:r>
            <a:r>
              <a:rPr lang="en-IN" sz="1800" dirty="0">
                <a:cs typeface="Times New Roman" panose="02020603050405020304" pitchFamily="18" charset="0"/>
              </a:rPr>
              <a:t> </a:t>
            </a:r>
            <a:r>
              <a:rPr lang="en-IN" sz="1800" dirty="0" err="1">
                <a:cs typeface="Times New Roman" panose="02020603050405020304" pitchFamily="18" charset="0"/>
              </a:rPr>
              <a:t>halin</a:t>
            </a:r>
            <a:r>
              <a:rPr lang="en-IN" sz="1800" dirty="0">
                <a:cs typeface="Times New Roman" panose="02020603050405020304" pitchFamily="18" charset="0"/>
              </a:rPr>
              <a:t> ,  </a:t>
            </a:r>
          </a:p>
          <a:p>
            <a:pPr algn="just"/>
            <a:r>
              <a:rPr lang="en-IN" sz="1800" dirty="0">
                <a:cs typeface="Times New Roman" panose="02020603050405020304" pitchFamily="18" charset="0"/>
              </a:rPr>
              <a:t>       </a:t>
            </a:r>
            <a:r>
              <a:rPr lang="en-IN" sz="1800" dirty="0" err="1">
                <a:cs typeface="Times New Roman" panose="02020603050405020304" pitchFamily="18" charset="0"/>
              </a:rPr>
              <a:t>shyamala</a:t>
            </a:r>
            <a:r>
              <a:rPr lang="en-IN" sz="1800" dirty="0">
                <a:cs typeface="Times New Roman" panose="02020603050405020304" pitchFamily="18" charset="0"/>
              </a:rPr>
              <a:t> </a:t>
            </a:r>
            <a:r>
              <a:rPr lang="en-IN" sz="1800" dirty="0" err="1">
                <a:cs typeface="Times New Roman" panose="02020603050405020304" pitchFamily="18" charset="0"/>
              </a:rPr>
              <a:t>doraisamy</a:t>
            </a:r>
            <a:r>
              <a:rPr lang="en-IN" sz="1800" dirty="0">
                <a:cs typeface="Times New Roman" panose="02020603050405020304" pitchFamily="18" charset="0"/>
              </a:rPr>
              <a:t> on  April 30, 2021 by </a:t>
            </a:r>
            <a:r>
              <a:rPr lang="en-US" sz="1800" b="0" dirty="0">
                <a:cs typeface="Times New Roman" panose="02020603050405020304" pitchFamily="18" charset="0"/>
              </a:rPr>
              <a:t>IEEE Access </a:t>
            </a:r>
            <a:r>
              <a:rPr lang="en-US" sz="1800" dirty="0">
                <a:cs typeface="Times New Roman" panose="02020603050405020304" pitchFamily="18" charset="0"/>
              </a:rPr>
              <a:t>with the Digital Object Identifier (DOI)</a:t>
            </a:r>
          </a:p>
          <a:p>
            <a:pPr algn="just"/>
            <a:r>
              <a:rPr lang="en-US" dirty="0"/>
              <a:t>9. Scola, E. and Segura-Bedmar, I. (2021), “Sarcasm detection with BERT”, </a:t>
            </a:r>
            <a:r>
              <a:rPr lang="en-US" dirty="0" err="1"/>
              <a:t>Procesamiento</a:t>
            </a:r>
            <a:r>
              <a:rPr lang="en-US" dirty="0"/>
              <a:t> Del </a:t>
            </a:r>
            <a:r>
              <a:rPr lang="en-US" dirty="0" err="1"/>
              <a:t>Lenguaje</a:t>
            </a:r>
            <a:r>
              <a:rPr lang="en-US" dirty="0"/>
              <a:t> Natura, Vol. 67,            pp. 13-25.DOI: 10.26342/2021-67-1.</a:t>
            </a:r>
            <a:endParaRPr lang="en-IN" sz="1800" dirty="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b="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marL="342900" indent="-342900">
              <a:buFontTx/>
              <a:buAutoNum type="arabicPeriod" startAt="5"/>
            </a:pPr>
            <a:endParaRPr lang="en-IN" sz="1800" dirty="0">
              <a:latin typeface="Times New Roman" panose="02020603050405020304" pitchFamily="18" charset="0"/>
              <a:cs typeface="Times New Roman" panose="02020603050405020304" pitchFamily="18" charset="0"/>
            </a:endParaRPr>
          </a:p>
          <a:p>
            <a:pPr marL="342900" indent="-342900">
              <a:buAutoNum type="arabicPeriod" startAt="5"/>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marL="342900" indent="-342900" algn="l">
              <a:buAutoNum type="arabicPeriod" startAt="4"/>
            </a:pPr>
            <a:endParaRPr lang="en-IN" sz="1800" dirty="0">
              <a:latin typeface="Times New Roman" panose="02020603050405020304" pitchFamily="18" charset="0"/>
              <a:cs typeface="Times New Roman" panose="02020603050405020304" pitchFamily="18" charset="0"/>
            </a:endParaRPr>
          </a:p>
          <a:p>
            <a:pPr marL="342900" indent="-342900" algn="l">
              <a:buAutoNum type="arabicPeriod" startAt="4"/>
            </a:pPr>
            <a:endParaRPr lang="en-IN" sz="1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800" dirty="0">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IN" sz="1800" dirty="0">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a:t>
            </a:r>
            <a:endParaRPr lang="en-IN" dirty="0"/>
          </a:p>
        </p:txBody>
      </p:sp>
      <p:sp>
        <p:nvSpPr>
          <p:cNvPr id="2" name="TextBox 1">
            <a:extLst>
              <a:ext uri="{FF2B5EF4-FFF2-40B4-BE49-F238E27FC236}">
                <a16:creationId xmlns:a16="http://schemas.microsoft.com/office/drawing/2014/main" id="{1B6C6AC4-BECF-6CD7-7E95-9F71EDD58E39}"/>
              </a:ext>
            </a:extLst>
          </p:cNvPr>
          <p:cNvSpPr txBox="1"/>
          <p:nvPr/>
        </p:nvSpPr>
        <p:spPr>
          <a:xfrm>
            <a:off x="4532670" y="294756"/>
            <a:ext cx="3342968" cy="707886"/>
          </a:xfrm>
          <a:prstGeom prst="rect">
            <a:avLst/>
          </a:prstGeom>
          <a:noFill/>
        </p:spPr>
        <p:txBody>
          <a:bodyPr wrap="square" rtlCol="0">
            <a:spAutoFit/>
          </a:bodyPr>
          <a:lstStyle/>
          <a:p>
            <a:r>
              <a:rPr lang="en-IN" sz="4000" dirty="0"/>
              <a:t>REFERENCES</a:t>
            </a:r>
          </a:p>
        </p:txBody>
      </p:sp>
    </p:spTree>
    <p:extLst>
      <p:ext uri="{BB962C8B-B14F-4D97-AF65-F5344CB8AC3E}">
        <p14:creationId xmlns:p14="http://schemas.microsoft.com/office/powerpoint/2010/main" val="113204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8D520D-3B09-AB0F-F62B-95AFE0305BF7}"/>
              </a:ext>
            </a:extLst>
          </p:cNvPr>
          <p:cNvSpPr>
            <a:spLocks noGrp="1"/>
          </p:cNvSpPr>
          <p:nvPr>
            <p:ph type="title"/>
          </p:nvPr>
        </p:nvSpPr>
        <p:spPr/>
        <p:txBody>
          <a:bodyPr>
            <a:normAutofit/>
          </a:bodyPr>
          <a:lstStyle/>
          <a:p>
            <a:pPr algn="ctr"/>
            <a:r>
              <a:rPr lang="en-US" sz="5400" dirty="0">
                <a:latin typeface="+mn-lt"/>
              </a:rPr>
              <a:t>Introduction</a:t>
            </a:r>
          </a:p>
        </p:txBody>
      </p:sp>
      <p:sp>
        <p:nvSpPr>
          <p:cNvPr id="10" name="Flowchart: Terminator 9">
            <a:extLst>
              <a:ext uri="{FF2B5EF4-FFF2-40B4-BE49-F238E27FC236}">
                <a16:creationId xmlns:a16="http://schemas.microsoft.com/office/drawing/2014/main" id="{A399727C-61A0-EEA1-627C-D4B5C1648A76}"/>
              </a:ext>
            </a:extLst>
          </p:cNvPr>
          <p:cNvSpPr/>
          <p:nvPr/>
        </p:nvSpPr>
        <p:spPr>
          <a:xfrm>
            <a:off x="1243781" y="1986118"/>
            <a:ext cx="9704438" cy="401156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just">
              <a:buNone/>
            </a:pPr>
            <a:r>
              <a:rPr lang="en-US" sz="2800" b="1" dirty="0">
                <a:ea typeface="+mn-lt"/>
                <a:cs typeface="+mn-lt"/>
              </a:rPr>
              <a:t>Kannada sarcasm</a:t>
            </a:r>
            <a:r>
              <a:rPr lang="en-US" sz="2800" dirty="0">
                <a:ea typeface="+mn-lt"/>
                <a:cs typeface="+mn-lt"/>
              </a:rPr>
              <a:t> detection is the process of identifying sarcastic statements in the Kannada language. This task is challenging as sarcasm often involves the use of language that is opposite to the intended meaning. Automatic detection of sarcasm in Kannada can improve sentiment analysis, humor recognition, and social media monitoring.</a:t>
            </a:r>
            <a:endParaRPr lang="en-US" sz="2800" dirty="0">
              <a:cs typeface="Calibri" panose="020F0502020204030204"/>
            </a:endParaRPr>
          </a:p>
        </p:txBody>
      </p:sp>
    </p:spTree>
    <p:extLst>
      <p:ext uri="{BB962C8B-B14F-4D97-AF65-F5344CB8AC3E}">
        <p14:creationId xmlns:p14="http://schemas.microsoft.com/office/powerpoint/2010/main" val="77015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74CA40-7BB9-9932-967B-E3F09580543B}"/>
              </a:ext>
            </a:extLst>
          </p:cNvPr>
          <p:cNvSpPr txBox="1"/>
          <p:nvPr/>
        </p:nvSpPr>
        <p:spPr>
          <a:xfrm>
            <a:off x="914400" y="1582994"/>
            <a:ext cx="8917858" cy="3693319"/>
          </a:xfrm>
          <a:prstGeom prst="rect">
            <a:avLst/>
          </a:prstGeom>
          <a:noFill/>
        </p:spPr>
        <p:txBody>
          <a:bodyPr wrap="square" rtlCol="0" anchor="ctr">
            <a:spAutoFit/>
          </a:bodyPr>
          <a:lstStyle/>
          <a:p>
            <a:pPr algn="just"/>
            <a:r>
              <a:rPr lang="en-US" sz="2400" dirty="0">
                <a:cs typeface="Calibri" panose="020F0502020204030204"/>
              </a:rPr>
              <a:t>Sarcasm detection in Kannada poses a significant challenge due to the complexity of the language and the subtlety of sarcasm. Kannada is a Dravidian language spoken in the southern part of India with a rich vocabulary, and the language is known for its linguistic nuances. The difficulty in detecting sarcasm in Kannada arises due to the lack of clear cues and the usage of intricate grammar patterns. Therefore, developing a reliable sarcasm detection system in Kannada requires addressing these challenges and exploring novel approaches to capture the subtlety of sarcasm in the language.</a:t>
            </a:r>
          </a:p>
          <a:p>
            <a:endParaRPr lang="en-US" dirty="0"/>
          </a:p>
        </p:txBody>
      </p:sp>
      <p:sp>
        <p:nvSpPr>
          <p:cNvPr id="4" name="Rectangle: Rounded Corners 3">
            <a:extLst>
              <a:ext uri="{FF2B5EF4-FFF2-40B4-BE49-F238E27FC236}">
                <a16:creationId xmlns:a16="http://schemas.microsoft.com/office/drawing/2014/main" id="{9BDAC3C5-6293-4A92-637C-6B8259F00D62}"/>
              </a:ext>
            </a:extLst>
          </p:cNvPr>
          <p:cNvSpPr/>
          <p:nvPr/>
        </p:nvSpPr>
        <p:spPr>
          <a:xfrm>
            <a:off x="914400" y="427702"/>
            <a:ext cx="5437239" cy="889821"/>
          </a:xfrm>
          <a:prstGeom prst="roundRect">
            <a:avLst/>
          </a:prstGeom>
          <a:solidFill>
            <a:schemeClr val="bg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800" dirty="0">
                <a:solidFill>
                  <a:schemeClr val="bg2">
                    <a:lumMod val="10000"/>
                  </a:schemeClr>
                </a:solidFill>
                <a:cs typeface="Calibri Light"/>
              </a:rPr>
              <a:t>Problem Statement :-</a:t>
            </a:r>
            <a:endParaRPr lang="en-US" sz="2800" dirty="0">
              <a:solidFill>
                <a:schemeClr val="bg2">
                  <a:lumMod val="10000"/>
                </a:schemeClr>
              </a:solidFill>
            </a:endParaRPr>
          </a:p>
        </p:txBody>
      </p:sp>
    </p:spTree>
    <p:extLst>
      <p:ext uri="{BB962C8B-B14F-4D97-AF65-F5344CB8AC3E}">
        <p14:creationId xmlns:p14="http://schemas.microsoft.com/office/powerpoint/2010/main" val="340124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2E586EC5-2D53-7521-D0B3-9ED72ADC7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CBF35CE-10C3-FDDD-DEBE-12DAF1BB9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55ED778-4570-7945-5B7D-42CC8EF87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A409A9C-EAD6-324C-EC82-69BB8E3E3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017DE2B-68A7-1AFF-D603-B5678115D665}"/>
              </a:ext>
            </a:extLst>
          </p:cNvPr>
          <p:cNvSpPr txBox="1">
            <a:spLocks/>
          </p:cNvSpPr>
          <p:nvPr/>
        </p:nvSpPr>
        <p:spPr>
          <a:xfrm>
            <a:off x="699713" y="248038"/>
            <a:ext cx="7063721" cy="11592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FFFFFF"/>
                </a:solidFill>
              </a:rPr>
              <a:t>Pre-processing:-</a:t>
            </a:r>
          </a:p>
        </p:txBody>
      </p:sp>
      <p:sp>
        <p:nvSpPr>
          <p:cNvPr id="8" name="Content Placeholder 4">
            <a:extLst>
              <a:ext uri="{FF2B5EF4-FFF2-40B4-BE49-F238E27FC236}">
                <a16:creationId xmlns:a16="http://schemas.microsoft.com/office/drawing/2014/main" id="{8B47E399-66D2-D633-2149-CA26BC216BCF}"/>
              </a:ext>
            </a:extLst>
          </p:cNvPr>
          <p:cNvSpPr txBox="1">
            <a:spLocks/>
          </p:cNvSpPr>
          <p:nvPr/>
        </p:nvSpPr>
        <p:spPr>
          <a:xfrm>
            <a:off x="695325" y="1825625"/>
            <a:ext cx="11115675" cy="4532313"/>
          </a:xfrm>
          <a:prstGeom prst="rect">
            <a:avLst/>
          </a:prstGeom>
        </p:spPr>
        <p:txBody>
          <a:bodyPr vert="horz" lIns="91440" tIns="45720" rIns="9144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en-US" sz="6000" b="1">
                <a:latin typeface="Times New Roman"/>
                <a:cs typeface="Calibri" panose="020F0502020204030204"/>
              </a:rPr>
              <a:t>TEXT MINING</a:t>
            </a:r>
            <a:endParaRPr lang="en-US" sz="6000">
              <a:latin typeface="Times New Roman"/>
              <a:cs typeface="Times New Roman"/>
            </a:endParaRPr>
          </a:p>
        </p:txBody>
      </p:sp>
      <p:sp>
        <p:nvSpPr>
          <p:cNvPr id="9" name="Rectangle 8">
            <a:extLst>
              <a:ext uri="{FF2B5EF4-FFF2-40B4-BE49-F238E27FC236}">
                <a16:creationId xmlns:a16="http://schemas.microsoft.com/office/drawing/2014/main" id="{817B5EE4-1922-DAD2-9119-7D284881DC08}"/>
              </a:ext>
            </a:extLst>
          </p:cNvPr>
          <p:cNvSpPr/>
          <p:nvPr/>
        </p:nvSpPr>
        <p:spPr>
          <a:xfrm>
            <a:off x="450055" y="3433762"/>
            <a:ext cx="1552575" cy="904875"/>
          </a:xfrm>
          <a:prstGeom prst="rect">
            <a:avLst/>
          </a:prstGeom>
          <a:solidFill>
            <a:schemeClr val="tx1"/>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cs typeface="Calibri" panose="020F0502020204030204"/>
              </a:rPr>
              <a:t>Data Collection</a:t>
            </a:r>
          </a:p>
        </p:txBody>
      </p:sp>
      <p:sp>
        <p:nvSpPr>
          <p:cNvPr id="10" name="Rectangle 9">
            <a:extLst>
              <a:ext uri="{FF2B5EF4-FFF2-40B4-BE49-F238E27FC236}">
                <a16:creationId xmlns:a16="http://schemas.microsoft.com/office/drawing/2014/main" id="{BD867EAA-7D07-78E1-B2AA-548F4EC39B23}"/>
              </a:ext>
            </a:extLst>
          </p:cNvPr>
          <p:cNvSpPr/>
          <p:nvPr/>
        </p:nvSpPr>
        <p:spPr>
          <a:xfrm>
            <a:off x="2459830" y="3433762"/>
            <a:ext cx="1552575" cy="90487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bg1"/>
                </a:solidFill>
                <a:cs typeface="Calibri"/>
              </a:rPr>
              <a:t>Pre-Processing</a:t>
            </a:r>
          </a:p>
        </p:txBody>
      </p:sp>
      <p:sp>
        <p:nvSpPr>
          <p:cNvPr id="11" name="Rectangle 10">
            <a:extLst>
              <a:ext uri="{FF2B5EF4-FFF2-40B4-BE49-F238E27FC236}">
                <a16:creationId xmlns:a16="http://schemas.microsoft.com/office/drawing/2014/main" id="{B53AB993-DBA7-2C7F-A8A1-FBC837744C9A}"/>
              </a:ext>
            </a:extLst>
          </p:cNvPr>
          <p:cNvSpPr/>
          <p:nvPr/>
        </p:nvSpPr>
        <p:spPr>
          <a:xfrm>
            <a:off x="4364830" y="3433762"/>
            <a:ext cx="1552575" cy="90487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bg1"/>
                </a:solidFill>
                <a:cs typeface="Calibri"/>
              </a:rPr>
              <a:t>Tokenization</a:t>
            </a:r>
          </a:p>
        </p:txBody>
      </p:sp>
      <p:sp>
        <p:nvSpPr>
          <p:cNvPr id="12" name="Rectangle 11">
            <a:extLst>
              <a:ext uri="{FF2B5EF4-FFF2-40B4-BE49-F238E27FC236}">
                <a16:creationId xmlns:a16="http://schemas.microsoft.com/office/drawing/2014/main" id="{1DAE3877-F19C-97DC-88D9-861F6B565DE2}"/>
              </a:ext>
            </a:extLst>
          </p:cNvPr>
          <p:cNvSpPr/>
          <p:nvPr/>
        </p:nvSpPr>
        <p:spPr>
          <a:xfrm>
            <a:off x="6269830" y="3405187"/>
            <a:ext cx="1552575" cy="90487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bg1"/>
                </a:solidFill>
                <a:cs typeface="Calibri"/>
              </a:rPr>
              <a:t>Stop Word Removal</a:t>
            </a:r>
          </a:p>
        </p:txBody>
      </p:sp>
      <p:sp>
        <p:nvSpPr>
          <p:cNvPr id="13" name="Rectangle 12">
            <a:extLst>
              <a:ext uri="{FF2B5EF4-FFF2-40B4-BE49-F238E27FC236}">
                <a16:creationId xmlns:a16="http://schemas.microsoft.com/office/drawing/2014/main" id="{D1EC0A52-B754-7768-4BB6-A85F332EFD0F}"/>
              </a:ext>
            </a:extLst>
          </p:cNvPr>
          <p:cNvSpPr/>
          <p:nvPr/>
        </p:nvSpPr>
        <p:spPr>
          <a:xfrm>
            <a:off x="8270080" y="3405187"/>
            <a:ext cx="1552575" cy="90487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bg1"/>
                </a:solidFill>
                <a:cs typeface="Calibri"/>
              </a:rPr>
              <a:t>Stemming</a:t>
            </a:r>
            <a:endParaRPr lang="en-US" sz="2000" b="1">
              <a:solidFill>
                <a:schemeClr val="bg1"/>
              </a:solidFill>
            </a:endParaRPr>
          </a:p>
        </p:txBody>
      </p:sp>
      <p:sp>
        <p:nvSpPr>
          <p:cNvPr id="14" name="Rectangle 13">
            <a:extLst>
              <a:ext uri="{FF2B5EF4-FFF2-40B4-BE49-F238E27FC236}">
                <a16:creationId xmlns:a16="http://schemas.microsoft.com/office/drawing/2014/main" id="{4EAEB8B9-8618-6E42-132B-91FB4779A08B}"/>
              </a:ext>
            </a:extLst>
          </p:cNvPr>
          <p:cNvSpPr/>
          <p:nvPr/>
        </p:nvSpPr>
        <p:spPr>
          <a:xfrm>
            <a:off x="10146505" y="3405187"/>
            <a:ext cx="1552575" cy="90487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bg1"/>
                </a:solidFill>
                <a:cs typeface="Calibri"/>
              </a:rPr>
              <a:t>Part of Speech(POS)</a:t>
            </a:r>
          </a:p>
          <a:p>
            <a:pPr algn="ctr"/>
            <a:r>
              <a:rPr lang="en-US" sz="2000" b="1">
                <a:solidFill>
                  <a:schemeClr val="bg1"/>
                </a:solidFill>
                <a:cs typeface="Calibri"/>
              </a:rPr>
              <a:t> Tagging</a:t>
            </a:r>
            <a:endParaRPr lang="en-US" sz="2000" b="1">
              <a:solidFill>
                <a:schemeClr val="bg1"/>
              </a:solidFill>
            </a:endParaRPr>
          </a:p>
        </p:txBody>
      </p:sp>
      <p:cxnSp>
        <p:nvCxnSpPr>
          <p:cNvPr id="15" name="Straight Arrow Connector 14">
            <a:extLst>
              <a:ext uri="{FF2B5EF4-FFF2-40B4-BE49-F238E27FC236}">
                <a16:creationId xmlns:a16="http://schemas.microsoft.com/office/drawing/2014/main" id="{C25E1C19-C893-34A9-3E74-B8FF908D7DC5}"/>
              </a:ext>
            </a:extLst>
          </p:cNvPr>
          <p:cNvCxnSpPr/>
          <p:nvPr/>
        </p:nvCxnSpPr>
        <p:spPr>
          <a:xfrm flipV="1">
            <a:off x="1962150" y="3924300"/>
            <a:ext cx="495300" cy="9525"/>
          </a:xfrm>
          <a:prstGeom prst="straightConnector1">
            <a:avLst/>
          </a:prstGeom>
          <a:ln w="28575">
            <a:headEnd type="none"/>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4CA7C188-8643-FA55-5AB9-AA4C4DD5AA3B}"/>
              </a:ext>
            </a:extLst>
          </p:cNvPr>
          <p:cNvCxnSpPr>
            <a:cxnSpLocks/>
          </p:cNvCxnSpPr>
          <p:nvPr/>
        </p:nvCxnSpPr>
        <p:spPr>
          <a:xfrm flipV="1">
            <a:off x="4010025" y="3924299"/>
            <a:ext cx="342900" cy="0"/>
          </a:xfrm>
          <a:prstGeom prst="straightConnector1">
            <a:avLst/>
          </a:prstGeom>
          <a:ln w="28575">
            <a:headEnd type="none"/>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329FB292-28AC-D96C-2680-2AD57538C1BB}"/>
              </a:ext>
            </a:extLst>
          </p:cNvPr>
          <p:cNvCxnSpPr>
            <a:cxnSpLocks/>
          </p:cNvCxnSpPr>
          <p:nvPr/>
        </p:nvCxnSpPr>
        <p:spPr>
          <a:xfrm flipV="1">
            <a:off x="5918291" y="3924299"/>
            <a:ext cx="352697" cy="4354"/>
          </a:xfrm>
          <a:prstGeom prst="straightConnector1">
            <a:avLst/>
          </a:prstGeom>
          <a:ln w="28575">
            <a:headEnd type="none"/>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E4C28D02-66BB-2E8F-1FF7-14247255F3A3}"/>
              </a:ext>
            </a:extLst>
          </p:cNvPr>
          <p:cNvCxnSpPr>
            <a:cxnSpLocks/>
          </p:cNvCxnSpPr>
          <p:nvPr/>
        </p:nvCxnSpPr>
        <p:spPr>
          <a:xfrm>
            <a:off x="7820025" y="3929470"/>
            <a:ext cx="448763" cy="2721"/>
          </a:xfrm>
          <a:prstGeom prst="straightConnector1">
            <a:avLst/>
          </a:prstGeom>
          <a:ln w="28575">
            <a:headEnd type="none"/>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595F6493-C0C6-F128-1B68-42AD44682238}"/>
              </a:ext>
            </a:extLst>
          </p:cNvPr>
          <p:cNvCxnSpPr>
            <a:cxnSpLocks/>
          </p:cNvCxnSpPr>
          <p:nvPr/>
        </p:nvCxnSpPr>
        <p:spPr>
          <a:xfrm>
            <a:off x="9824084" y="3924299"/>
            <a:ext cx="322218" cy="0"/>
          </a:xfrm>
          <a:prstGeom prst="straightConnector1">
            <a:avLst/>
          </a:prstGeom>
          <a:ln w="28575">
            <a:headEnd type="none"/>
            <a:tailEnd type="triangle"/>
          </a:ln>
        </p:spPr>
        <p:style>
          <a:lnRef idx="3">
            <a:schemeClr val="dk1"/>
          </a:lnRef>
          <a:fillRef idx="0">
            <a:schemeClr val="dk1"/>
          </a:fillRef>
          <a:effectRef idx="2">
            <a:schemeClr val="dk1"/>
          </a:effectRef>
          <a:fontRef idx="minor">
            <a:schemeClr val="tx1"/>
          </a:fontRef>
        </p:style>
      </p:cxnSp>
      <p:sp>
        <p:nvSpPr>
          <p:cNvPr id="20" name="Flowchart: Connector 19">
            <a:extLst>
              <a:ext uri="{FF2B5EF4-FFF2-40B4-BE49-F238E27FC236}">
                <a16:creationId xmlns:a16="http://schemas.microsoft.com/office/drawing/2014/main" id="{7A7DA0BF-D914-C1FD-ACB1-4543CC4C1FBB}"/>
              </a:ext>
            </a:extLst>
          </p:cNvPr>
          <p:cNvSpPr/>
          <p:nvPr/>
        </p:nvSpPr>
        <p:spPr>
          <a:xfrm>
            <a:off x="985344" y="4755930"/>
            <a:ext cx="551793" cy="55179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cs typeface="Calibri"/>
              </a:rPr>
              <a:t>1</a:t>
            </a:r>
          </a:p>
        </p:txBody>
      </p:sp>
      <p:sp>
        <p:nvSpPr>
          <p:cNvPr id="21" name="Flowchart: Connector 20">
            <a:extLst>
              <a:ext uri="{FF2B5EF4-FFF2-40B4-BE49-F238E27FC236}">
                <a16:creationId xmlns:a16="http://schemas.microsoft.com/office/drawing/2014/main" id="{8215302E-BF68-9D89-06C5-4C81CD22DD80}"/>
              </a:ext>
            </a:extLst>
          </p:cNvPr>
          <p:cNvSpPr/>
          <p:nvPr/>
        </p:nvSpPr>
        <p:spPr>
          <a:xfrm>
            <a:off x="2956033" y="4755929"/>
            <a:ext cx="551793" cy="55179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cs typeface="Calibri"/>
              </a:rPr>
              <a:t>2</a:t>
            </a:r>
          </a:p>
        </p:txBody>
      </p:sp>
      <p:sp>
        <p:nvSpPr>
          <p:cNvPr id="22" name="Flowchart: Connector 21">
            <a:extLst>
              <a:ext uri="{FF2B5EF4-FFF2-40B4-BE49-F238E27FC236}">
                <a16:creationId xmlns:a16="http://schemas.microsoft.com/office/drawing/2014/main" id="{6492DBEE-3311-22A4-BFF0-69BEED4F090C}"/>
              </a:ext>
            </a:extLst>
          </p:cNvPr>
          <p:cNvSpPr/>
          <p:nvPr/>
        </p:nvSpPr>
        <p:spPr>
          <a:xfrm>
            <a:off x="4865412" y="4755929"/>
            <a:ext cx="551793" cy="55179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cs typeface="Calibri"/>
              </a:rPr>
              <a:t>3</a:t>
            </a:r>
          </a:p>
        </p:txBody>
      </p:sp>
      <p:sp>
        <p:nvSpPr>
          <p:cNvPr id="23" name="Flowchart: Connector 22">
            <a:extLst>
              <a:ext uri="{FF2B5EF4-FFF2-40B4-BE49-F238E27FC236}">
                <a16:creationId xmlns:a16="http://schemas.microsoft.com/office/drawing/2014/main" id="{2EB05A5D-87A9-9689-610D-8F6AD6D518DA}"/>
              </a:ext>
            </a:extLst>
          </p:cNvPr>
          <p:cNvSpPr/>
          <p:nvPr/>
        </p:nvSpPr>
        <p:spPr>
          <a:xfrm>
            <a:off x="6844861" y="4755929"/>
            <a:ext cx="551793" cy="55179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cs typeface="Calibri"/>
              </a:rPr>
              <a:t>4</a:t>
            </a:r>
          </a:p>
        </p:txBody>
      </p:sp>
      <p:sp>
        <p:nvSpPr>
          <p:cNvPr id="24" name="Flowchart: Connector 23">
            <a:extLst>
              <a:ext uri="{FF2B5EF4-FFF2-40B4-BE49-F238E27FC236}">
                <a16:creationId xmlns:a16="http://schemas.microsoft.com/office/drawing/2014/main" id="{7CEDF66C-6332-4F62-30C5-B5071B0BE125}"/>
              </a:ext>
            </a:extLst>
          </p:cNvPr>
          <p:cNvSpPr/>
          <p:nvPr/>
        </p:nvSpPr>
        <p:spPr>
          <a:xfrm>
            <a:off x="8771757" y="4755930"/>
            <a:ext cx="551793" cy="55179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cs typeface="Calibri"/>
              </a:rPr>
              <a:t>5</a:t>
            </a:r>
          </a:p>
        </p:txBody>
      </p:sp>
      <p:sp>
        <p:nvSpPr>
          <p:cNvPr id="25" name="Flowchart: Connector 24">
            <a:extLst>
              <a:ext uri="{FF2B5EF4-FFF2-40B4-BE49-F238E27FC236}">
                <a16:creationId xmlns:a16="http://schemas.microsoft.com/office/drawing/2014/main" id="{436B90B9-EB83-340A-CDA1-A4944A1C4353}"/>
              </a:ext>
            </a:extLst>
          </p:cNvPr>
          <p:cNvSpPr/>
          <p:nvPr/>
        </p:nvSpPr>
        <p:spPr>
          <a:xfrm>
            <a:off x="10523481" y="4755929"/>
            <a:ext cx="551793" cy="55179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cs typeface="Calibri"/>
              </a:rPr>
              <a:t>6</a:t>
            </a:r>
          </a:p>
        </p:txBody>
      </p:sp>
    </p:spTree>
    <p:extLst>
      <p:ext uri="{BB962C8B-B14F-4D97-AF65-F5344CB8AC3E}">
        <p14:creationId xmlns:p14="http://schemas.microsoft.com/office/powerpoint/2010/main" val="4132250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210A3CA5-FE63-8E26-C598-A713829D8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C40D209-72ED-B967-3E9F-36D04E2C5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4E2281-9680-226D-40E4-122EDC448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FEDCAC2-7D1E-3C8B-42BC-37A852988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DF66BC96-AEE7-6C6A-BE9B-65BC41C70FA3}"/>
              </a:ext>
            </a:extLst>
          </p:cNvPr>
          <p:cNvSpPr txBox="1">
            <a:spLocks/>
          </p:cNvSpPr>
          <p:nvPr/>
        </p:nvSpPr>
        <p:spPr>
          <a:xfrm>
            <a:off x="699713" y="248038"/>
            <a:ext cx="7063721" cy="11592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FFFFFF"/>
                </a:solidFill>
              </a:rPr>
              <a:t>Methodology:-</a:t>
            </a:r>
          </a:p>
        </p:txBody>
      </p:sp>
      <p:pic>
        <p:nvPicPr>
          <p:cNvPr id="10" name="Picture 9">
            <a:extLst>
              <a:ext uri="{FF2B5EF4-FFF2-40B4-BE49-F238E27FC236}">
                <a16:creationId xmlns:a16="http://schemas.microsoft.com/office/drawing/2014/main" id="{FD950C69-4448-F8A7-753D-484F9BA2A46D}"/>
              </a:ext>
            </a:extLst>
          </p:cNvPr>
          <p:cNvPicPr>
            <a:picLocks noChangeAspect="1"/>
          </p:cNvPicPr>
          <p:nvPr/>
        </p:nvPicPr>
        <p:blipFill>
          <a:blip r:embed="rId2"/>
          <a:stretch>
            <a:fillRect/>
          </a:stretch>
        </p:blipFill>
        <p:spPr>
          <a:xfrm>
            <a:off x="1976427" y="2429335"/>
            <a:ext cx="8239145" cy="3892807"/>
          </a:xfrm>
          <a:prstGeom prst="rect">
            <a:avLst/>
          </a:prstGeom>
        </p:spPr>
      </p:pic>
    </p:spTree>
    <p:extLst>
      <p:ext uri="{BB962C8B-B14F-4D97-AF65-F5344CB8AC3E}">
        <p14:creationId xmlns:p14="http://schemas.microsoft.com/office/powerpoint/2010/main" val="315035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B819566-EE33-CCE4-416C-3DB979462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C180CD3-4F00-4C60-F078-5BE6E77A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B5E3305-D21F-72AC-6725-38E04375A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0E76A5F-90C4-C777-A81B-F7C546FD3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40C587E-E1C9-005E-E07A-05487E4D2E10}"/>
              </a:ext>
            </a:extLst>
          </p:cNvPr>
          <p:cNvSpPr txBox="1">
            <a:spLocks/>
          </p:cNvSpPr>
          <p:nvPr/>
        </p:nvSpPr>
        <p:spPr>
          <a:xfrm>
            <a:off x="699713" y="248038"/>
            <a:ext cx="7063721" cy="11592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FFFFFF"/>
                </a:solidFill>
              </a:rPr>
              <a:t>Technology Stack:-</a:t>
            </a:r>
          </a:p>
        </p:txBody>
      </p:sp>
      <p:sp>
        <p:nvSpPr>
          <p:cNvPr id="54" name="TextBox 53">
            <a:extLst>
              <a:ext uri="{FF2B5EF4-FFF2-40B4-BE49-F238E27FC236}">
                <a16:creationId xmlns:a16="http://schemas.microsoft.com/office/drawing/2014/main" id="{7D1D2BBA-4861-A619-F16E-5012FBC12640}"/>
              </a:ext>
            </a:extLst>
          </p:cNvPr>
          <p:cNvSpPr txBox="1"/>
          <p:nvPr/>
        </p:nvSpPr>
        <p:spPr>
          <a:xfrm>
            <a:off x="186813" y="1655277"/>
            <a:ext cx="11720052" cy="5078313"/>
          </a:xfrm>
          <a:prstGeom prst="rect">
            <a:avLst/>
          </a:prstGeom>
          <a:noFill/>
        </p:spPr>
        <p:txBody>
          <a:bodyPr wrap="square" rtlCol="0">
            <a:spAutoFit/>
          </a:bodyPr>
          <a:lstStyle/>
          <a:p>
            <a:r>
              <a:rPr lang="en-US" b="1" dirty="0"/>
              <a:t>1</a:t>
            </a:r>
            <a:r>
              <a:rPr lang="en-US" dirty="0"/>
              <a:t>.</a:t>
            </a:r>
            <a:r>
              <a:rPr lang="en-US" b="1" dirty="0"/>
              <a:t>Programming Language</a:t>
            </a:r>
          </a:p>
          <a:p>
            <a:pPr marL="285750" indent="-285750">
              <a:buFont typeface="Arial" panose="020B0604020202020204" pitchFamily="34" charset="0"/>
              <a:buChar char="•"/>
            </a:pPr>
            <a:r>
              <a:rPr lang="en-US" dirty="0"/>
              <a:t>Python: The core language used for implementing the solution.</a:t>
            </a:r>
          </a:p>
          <a:p>
            <a:endParaRPr lang="en-US" dirty="0"/>
          </a:p>
          <a:p>
            <a:r>
              <a:rPr lang="en-US" b="1" dirty="0"/>
              <a:t>2</a:t>
            </a:r>
            <a:r>
              <a:rPr lang="en-US" dirty="0"/>
              <a:t>.</a:t>
            </a:r>
            <a:r>
              <a:rPr lang="en-US" b="1" dirty="0"/>
              <a:t>Data Processing and Analysis </a:t>
            </a:r>
          </a:p>
          <a:p>
            <a:pPr marL="285750" indent="-285750">
              <a:buFont typeface="Arial" panose="020B0604020202020204" pitchFamily="34" charset="0"/>
              <a:buChar char="•"/>
            </a:pPr>
            <a:r>
              <a:rPr lang="en-US" dirty="0"/>
              <a:t>Pandas: For data manipulation and analysis.</a:t>
            </a:r>
          </a:p>
          <a:p>
            <a:pPr marL="285750" indent="-285750">
              <a:buFont typeface="Arial" panose="020B0604020202020204" pitchFamily="34" charset="0"/>
              <a:buChar char="•"/>
            </a:pPr>
            <a:r>
              <a:rPr lang="en-US" dirty="0"/>
              <a:t>NumPy: For numerical operations and array handling. </a:t>
            </a:r>
          </a:p>
          <a:p>
            <a:endParaRPr lang="en-US" dirty="0"/>
          </a:p>
          <a:p>
            <a:r>
              <a:rPr lang="en-US" b="1" dirty="0"/>
              <a:t>3</a:t>
            </a:r>
            <a:r>
              <a:rPr lang="en-US" dirty="0"/>
              <a:t>.</a:t>
            </a:r>
            <a:r>
              <a:rPr lang="en-US" b="1" dirty="0"/>
              <a:t>Natural Language Processing (NLP) </a:t>
            </a:r>
          </a:p>
          <a:p>
            <a:pPr marL="285750" indent="-285750">
              <a:buFont typeface="Arial" panose="020B0604020202020204" pitchFamily="34" charset="0"/>
              <a:buChar char="•"/>
            </a:pPr>
            <a:r>
              <a:rPr lang="en-US" dirty="0"/>
              <a:t>NLTK: For tokenization and text processing.</a:t>
            </a:r>
          </a:p>
          <a:p>
            <a:pPr marL="285750" indent="-285750">
              <a:buFont typeface="Arial" panose="020B0604020202020204" pitchFamily="34" charset="0"/>
              <a:buChar char="•"/>
            </a:pPr>
            <a:r>
              <a:rPr lang="en-US" dirty="0"/>
              <a:t>TF-IDF Vectorizer (from </a:t>
            </a:r>
            <a:r>
              <a:rPr lang="en-US" dirty="0" err="1"/>
              <a:t>sklearn</a:t>
            </a:r>
            <a:r>
              <a:rPr lang="en-US" dirty="0"/>
              <a:t>): For feature extraction from text.</a:t>
            </a:r>
          </a:p>
          <a:p>
            <a:pPr marL="285750" indent="-285750">
              <a:buFont typeface="Arial" panose="020B0604020202020204" pitchFamily="34" charset="0"/>
              <a:buChar char="•"/>
            </a:pPr>
            <a:r>
              <a:rPr lang="en-US" dirty="0"/>
              <a:t>Custom Text Cleaning and Stemming: Includes handling Kannada text processing through suffix removal rules.</a:t>
            </a:r>
          </a:p>
          <a:p>
            <a:endParaRPr lang="en-US" dirty="0"/>
          </a:p>
          <a:p>
            <a:r>
              <a:rPr lang="en-US" b="1" dirty="0"/>
              <a:t>4</a:t>
            </a:r>
            <a:r>
              <a:rPr lang="en-US" dirty="0"/>
              <a:t>.</a:t>
            </a:r>
            <a:r>
              <a:rPr lang="en-US" b="1" dirty="0"/>
              <a:t>Machine Learning Models</a:t>
            </a:r>
          </a:p>
          <a:p>
            <a:endParaRPr lang="en-US" dirty="0"/>
          </a:p>
          <a:p>
            <a:pPr>
              <a:buNone/>
            </a:pPr>
            <a:r>
              <a:rPr lang="en-US" b="1" dirty="0"/>
              <a:t>5. Data Visualization</a:t>
            </a:r>
          </a:p>
          <a:p>
            <a:pPr>
              <a:buFont typeface="Arial" panose="020B0604020202020204" pitchFamily="34" charset="0"/>
              <a:buChar char="•"/>
            </a:pPr>
            <a:r>
              <a:rPr lang="en-US" dirty="0"/>
              <a:t>   Seaborn: For visualizing the confusion matrix.</a:t>
            </a:r>
          </a:p>
          <a:p>
            <a:pPr>
              <a:buFont typeface="Arial" panose="020B0604020202020204" pitchFamily="34" charset="0"/>
              <a:buChar char="•"/>
            </a:pPr>
            <a:r>
              <a:rPr lang="en-US" dirty="0"/>
              <a:t>   Matplotlib: For plotting graphs and visual data representation</a:t>
            </a:r>
          </a:p>
          <a:p>
            <a:endParaRPr lang="en-US" dirty="0"/>
          </a:p>
        </p:txBody>
      </p:sp>
    </p:spTree>
    <p:extLst>
      <p:ext uri="{BB962C8B-B14F-4D97-AF65-F5344CB8AC3E}">
        <p14:creationId xmlns:p14="http://schemas.microsoft.com/office/powerpoint/2010/main" val="400845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1B2992-EEF0-11BE-F8C1-DBB4D7255E76}"/>
              </a:ext>
            </a:extLst>
          </p:cNvPr>
          <p:cNvSpPr txBox="1"/>
          <p:nvPr/>
        </p:nvSpPr>
        <p:spPr>
          <a:xfrm>
            <a:off x="314633" y="391967"/>
            <a:ext cx="4316361" cy="5632311"/>
          </a:xfrm>
          <a:prstGeom prst="rect">
            <a:avLst/>
          </a:prstGeom>
          <a:solidFill>
            <a:schemeClr val="bg2">
              <a:lumMod val="75000"/>
            </a:schemeClr>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53D62002-5B3F-41A7-9248-7B38C3029F87}"/>
              </a:ext>
            </a:extLst>
          </p:cNvPr>
          <p:cNvSpPr txBox="1"/>
          <p:nvPr/>
        </p:nvSpPr>
        <p:spPr>
          <a:xfrm>
            <a:off x="1219199" y="2946512"/>
            <a:ext cx="3175819" cy="523220"/>
          </a:xfrm>
          <a:prstGeom prst="rect">
            <a:avLst/>
          </a:prstGeom>
          <a:noFill/>
        </p:spPr>
        <p:txBody>
          <a:bodyPr wrap="square" rtlCol="0">
            <a:spAutoFit/>
          </a:bodyPr>
          <a:lstStyle/>
          <a:p>
            <a:r>
              <a:rPr lang="en-US" sz="2800" dirty="0"/>
              <a:t>ALGORITHMS</a:t>
            </a:r>
          </a:p>
        </p:txBody>
      </p:sp>
      <p:sp>
        <p:nvSpPr>
          <p:cNvPr id="7" name="Rectangle 6">
            <a:extLst>
              <a:ext uri="{FF2B5EF4-FFF2-40B4-BE49-F238E27FC236}">
                <a16:creationId xmlns:a16="http://schemas.microsoft.com/office/drawing/2014/main" id="{BE4DB5E7-AF7D-76A2-3F56-9ADD71D36F2D}"/>
              </a:ext>
            </a:extLst>
          </p:cNvPr>
          <p:cNvSpPr/>
          <p:nvPr/>
        </p:nvSpPr>
        <p:spPr>
          <a:xfrm>
            <a:off x="5053779" y="56685"/>
            <a:ext cx="4935793" cy="5811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dirty="0"/>
              <a:t>                                  Linear SVC</a:t>
            </a:r>
          </a:p>
        </p:txBody>
      </p:sp>
      <p:sp>
        <p:nvSpPr>
          <p:cNvPr id="9" name="Rectangle 8">
            <a:extLst>
              <a:ext uri="{FF2B5EF4-FFF2-40B4-BE49-F238E27FC236}">
                <a16:creationId xmlns:a16="http://schemas.microsoft.com/office/drawing/2014/main" id="{865DAB16-B0ED-CAAC-68FC-0480014F19FB}"/>
              </a:ext>
            </a:extLst>
          </p:cNvPr>
          <p:cNvSpPr/>
          <p:nvPr/>
        </p:nvSpPr>
        <p:spPr>
          <a:xfrm>
            <a:off x="5053773" y="780663"/>
            <a:ext cx="4935793" cy="5939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dirty="0"/>
              <a:t>                            Logistic Regression</a:t>
            </a:r>
          </a:p>
        </p:txBody>
      </p:sp>
      <p:sp>
        <p:nvSpPr>
          <p:cNvPr id="11" name="Rectangle 10">
            <a:extLst>
              <a:ext uri="{FF2B5EF4-FFF2-40B4-BE49-F238E27FC236}">
                <a16:creationId xmlns:a16="http://schemas.microsoft.com/office/drawing/2014/main" id="{7B156925-FC5E-08C8-C0DA-FE999A84B561}"/>
              </a:ext>
            </a:extLst>
          </p:cNvPr>
          <p:cNvSpPr/>
          <p:nvPr/>
        </p:nvSpPr>
        <p:spPr>
          <a:xfrm>
            <a:off x="5053774" y="1517431"/>
            <a:ext cx="4935793" cy="5939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dirty="0"/>
              <a:t>                               SGD Classifier</a:t>
            </a:r>
          </a:p>
        </p:txBody>
      </p:sp>
      <p:sp>
        <p:nvSpPr>
          <p:cNvPr id="12" name="Rectangle 11">
            <a:extLst>
              <a:ext uri="{FF2B5EF4-FFF2-40B4-BE49-F238E27FC236}">
                <a16:creationId xmlns:a16="http://schemas.microsoft.com/office/drawing/2014/main" id="{9D050034-42F2-90E3-365E-E54EEA6577B1}"/>
              </a:ext>
            </a:extLst>
          </p:cNvPr>
          <p:cNvSpPr/>
          <p:nvPr/>
        </p:nvSpPr>
        <p:spPr>
          <a:xfrm>
            <a:off x="5063610" y="2978127"/>
            <a:ext cx="4935793" cy="6409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dirty="0"/>
              <a:t>                           Multinomial NB</a:t>
            </a:r>
          </a:p>
        </p:txBody>
      </p:sp>
      <p:sp>
        <p:nvSpPr>
          <p:cNvPr id="13" name="Rectangle 12">
            <a:extLst>
              <a:ext uri="{FF2B5EF4-FFF2-40B4-BE49-F238E27FC236}">
                <a16:creationId xmlns:a16="http://schemas.microsoft.com/office/drawing/2014/main" id="{9F57FBFB-A670-99DD-C8B3-98AAD2C54C03}"/>
              </a:ext>
            </a:extLst>
          </p:cNvPr>
          <p:cNvSpPr/>
          <p:nvPr/>
        </p:nvSpPr>
        <p:spPr>
          <a:xfrm>
            <a:off x="5063610" y="3810711"/>
            <a:ext cx="4935793" cy="6409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dirty="0"/>
              <a:t>                        Random Forest Classifier</a:t>
            </a:r>
          </a:p>
        </p:txBody>
      </p:sp>
      <p:sp>
        <p:nvSpPr>
          <p:cNvPr id="14" name="Rectangle 13">
            <a:extLst>
              <a:ext uri="{FF2B5EF4-FFF2-40B4-BE49-F238E27FC236}">
                <a16:creationId xmlns:a16="http://schemas.microsoft.com/office/drawing/2014/main" id="{8E861B28-23DB-C337-03C6-07087B200732}"/>
              </a:ext>
            </a:extLst>
          </p:cNvPr>
          <p:cNvSpPr/>
          <p:nvPr/>
        </p:nvSpPr>
        <p:spPr>
          <a:xfrm>
            <a:off x="5053775" y="2225641"/>
            <a:ext cx="4935793" cy="5939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dirty="0"/>
              <a:t>                                      SVC</a:t>
            </a:r>
          </a:p>
        </p:txBody>
      </p:sp>
      <p:sp>
        <p:nvSpPr>
          <p:cNvPr id="18" name="Rectangle 17">
            <a:extLst>
              <a:ext uri="{FF2B5EF4-FFF2-40B4-BE49-F238E27FC236}">
                <a16:creationId xmlns:a16="http://schemas.microsoft.com/office/drawing/2014/main" id="{3C98D637-B073-D07F-C469-31A85B639C2A}"/>
              </a:ext>
            </a:extLst>
          </p:cNvPr>
          <p:cNvSpPr/>
          <p:nvPr/>
        </p:nvSpPr>
        <p:spPr>
          <a:xfrm>
            <a:off x="5053773" y="4643295"/>
            <a:ext cx="4925958" cy="5839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dirty="0"/>
              <a:t>                                  XG Boost</a:t>
            </a:r>
          </a:p>
        </p:txBody>
      </p:sp>
      <p:sp>
        <p:nvSpPr>
          <p:cNvPr id="2" name="Rectangle 1">
            <a:extLst>
              <a:ext uri="{FF2B5EF4-FFF2-40B4-BE49-F238E27FC236}">
                <a16:creationId xmlns:a16="http://schemas.microsoft.com/office/drawing/2014/main" id="{9D5EA638-2DF5-FF40-A57A-F1612BD19492}"/>
              </a:ext>
            </a:extLst>
          </p:cNvPr>
          <p:cNvSpPr/>
          <p:nvPr/>
        </p:nvSpPr>
        <p:spPr>
          <a:xfrm>
            <a:off x="5053773" y="5382820"/>
            <a:ext cx="4925958" cy="5839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dirty="0"/>
              <a:t>                                  BERT</a:t>
            </a:r>
          </a:p>
        </p:txBody>
      </p:sp>
    </p:spTree>
    <p:extLst>
      <p:ext uri="{BB962C8B-B14F-4D97-AF65-F5344CB8AC3E}">
        <p14:creationId xmlns:p14="http://schemas.microsoft.com/office/powerpoint/2010/main" val="230119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69A3493-90BF-DA32-55B1-B9BD82D52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F1EDEC2D-24C2-04F8-D424-956D12D0563C}"/>
              </a:ext>
            </a:extLst>
          </p:cNvPr>
          <p:cNvSpPr txBox="1">
            <a:spLocks/>
          </p:cNvSpPr>
          <p:nvPr/>
        </p:nvSpPr>
        <p:spPr>
          <a:xfrm>
            <a:off x="577274" y="630091"/>
            <a:ext cx="3505715" cy="5593880"/>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a:cs typeface="Calibri Light"/>
              </a:rPr>
              <a:t>Linear SVC </a:t>
            </a:r>
            <a:endParaRPr lang="en-US" sz="5400" dirty="0"/>
          </a:p>
        </p:txBody>
      </p:sp>
      <p:sp>
        <p:nvSpPr>
          <p:cNvPr id="4" name="sketch line">
            <a:extLst>
              <a:ext uri="{FF2B5EF4-FFF2-40B4-BE49-F238E27FC236}">
                <a16:creationId xmlns:a16="http://schemas.microsoft.com/office/drawing/2014/main" id="{8DE8F3E1-948D-0585-1E66-D6F8C8924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377E4B1A-7F6E-B9D1-A99A-B36DFC4DB6F6}"/>
              </a:ext>
            </a:extLst>
          </p:cNvPr>
          <p:cNvPicPr>
            <a:picLocks noChangeAspect="1"/>
          </p:cNvPicPr>
          <p:nvPr/>
        </p:nvPicPr>
        <p:blipFill>
          <a:blip r:embed="rId2"/>
          <a:stretch>
            <a:fillRect/>
          </a:stretch>
        </p:blipFill>
        <p:spPr>
          <a:xfrm>
            <a:off x="4707958" y="2002873"/>
            <a:ext cx="6894576" cy="2844011"/>
          </a:xfrm>
          <a:prstGeom prst="rect">
            <a:avLst/>
          </a:prstGeom>
        </p:spPr>
      </p:pic>
    </p:spTree>
    <p:extLst>
      <p:ext uri="{BB962C8B-B14F-4D97-AF65-F5344CB8AC3E}">
        <p14:creationId xmlns:p14="http://schemas.microsoft.com/office/powerpoint/2010/main" val="3171824877"/>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14077</TotalTime>
  <Words>871</Words>
  <Application>Microsoft Office PowerPoint</Application>
  <PresentationFormat>Widescreen</PresentationFormat>
  <Paragraphs>160</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__Inter_d65c78</vt:lpstr>
      <vt:lpstr>Arial</vt:lpstr>
      <vt:lpstr>Calibri</vt:lpstr>
      <vt:lpstr>Calibri Light</vt:lpstr>
      <vt:lpstr>Georgia</vt:lpstr>
      <vt:lpstr>Inter</vt:lpstr>
      <vt:lpstr>Times New Roman</vt:lpstr>
      <vt:lpstr>Wingdings</vt:lpstr>
      <vt:lpstr>Retrospect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Shyamala Wathare</dc:creator>
  <cp:lastModifiedBy>Shreya Dixit</cp:lastModifiedBy>
  <cp:revision>27</cp:revision>
  <dcterms:created xsi:type="dcterms:W3CDTF">2024-10-03T04:38:43Z</dcterms:created>
  <dcterms:modified xsi:type="dcterms:W3CDTF">2025-04-24T05:28:38Z</dcterms:modified>
</cp:coreProperties>
</file>