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8288000" cy="10287000"/>
  <p:notesSz cx="6858000" cy="9144000"/>
  <p:embeddedFontLst>
    <p:embeddedFont>
      <p:font typeface="Antonio Ultra-Bold" charset="1" panose="02000803000000000000"/>
      <p:regular r:id="rId22"/>
    </p:embeddedFont>
    <p:embeddedFont>
      <p:font typeface="Antonio" charset="1" panose="02000503000000000000"/>
      <p:regular r:id="rId23"/>
    </p:embeddedFont>
    <p:embeddedFont>
      <p:font typeface="Antonio Bold" charset="1" panose="02000803000000000000"/>
      <p:regular r:id="rId24"/>
    </p:embeddedFont>
    <p:embeddedFont>
      <p:font typeface="Telegraf" charset="1" panose="00000500000000000000"/>
      <p:regular r:id="rId25"/>
    </p:embeddedFont>
    <p:embeddedFont>
      <p:font typeface="Antonio Light" charset="1" panose="02000303000000000000"/>
      <p:regular r:id="rId26"/>
    </p:embeddedFont>
    <p:embeddedFont>
      <p:font typeface="Montserrat Medium" charset="1" panose="00000600000000000000"/>
      <p:regular r:id="rId27"/>
    </p:embeddedFont>
    <p:embeddedFont>
      <p:font typeface="Telegraf Medium" charset="1" panose="00000600000000000000"/>
      <p:regular r:id="rId28"/>
    </p:embeddedFont>
    <p:embeddedFont>
      <p:font typeface="Raleway Medium" charset="1" panose="00000000000000000000"/>
      <p:regular r:id="rId29"/>
    </p:embeddedFont>
    <p:embeddedFont>
      <p:font typeface="Canva Sans Bold" charset="1" panose="020B0803030501040103"/>
      <p:regular r:id="rId30"/>
    </p:embeddedFont>
    <p:embeddedFont>
      <p:font typeface="Telegraf Bold" charset="1" panose="00000800000000000000"/>
      <p:regular r:id="rId31"/>
    </p:embeddedFont>
    <p:embeddedFont>
      <p:font typeface="Aloja" charset="1" panose="02000500000000000000"/>
      <p:regular r:id="rId32"/>
    </p:embeddedFont>
    <p:embeddedFont>
      <p:font typeface="Canva Sans" charset="1" panose="020B0503030501040103"/>
      <p:regular r:id="rId3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33" Target="fonts/font33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Relationship Id="rId5" Target="../media/image15.png" Type="http://schemas.openxmlformats.org/officeDocument/2006/relationships/image"/><Relationship Id="rId6" Target="../media/image16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png" Type="http://schemas.openxmlformats.org/officeDocument/2006/relationships/image"/><Relationship Id="rId4" Target="../media/image19.png" Type="http://schemas.openxmlformats.org/officeDocument/2006/relationships/image"/><Relationship Id="rId5" Target="../media/image20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png" Type="http://schemas.openxmlformats.org/officeDocument/2006/relationships/image"/><Relationship Id="rId3" Target="../media/image22.png" Type="http://schemas.openxmlformats.org/officeDocument/2006/relationships/image"/><Relationship Id="rId4" Target="../media/image23.png" Type="http://schemas.openxmlformats.org/officeDocument/2006/relationships/image"/><Relationship Id="rId5" Target="../media/image24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Relationship Id="rId3" Target="../media/image26.png" Type="http://schemas.openxmlformats.org/officeDocument/2006/relationships/image"/><Relationship Id="rId4" Target="../media/image27.png" Type="http://schemas.openxmlformats.org/officeDocument/2006/relationships/image"/><Relationship Id="rId5" Target="../media/image23.png" Type="http://schemas.openxmlformats.org/officeDocument/2006/relationships/image"/><Relationship Id="rId6" Target="../media/image24.svg" Type="http://schemas.openxmlformats.org/officeDocument/2006/relationships/image"/><Relationship Id="rId7" Target="../media/image28.png" Type="http://schemas.openxmlformats.org/officeDocument/2006/relationships/image"/><Relationship Id="rId8" Target="../media/image29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0.png" Type="http://schemas.openxmlformats.org/officeDocument/2006/relationships/image"/><Relationship Id="rId3" Target="../media/image31.png" Type="http://schemas.openxmlformats.org/officeDocument/2006/relationships/image"/><Relationship Id="rId4" Target="../media/image32.png" Type="http://schemas.openxmlformats.org/officeDocument/2006/relationships/image"/><Relationship Id="rId5" Target="../media/image23.png" Type="http://schemas.openxmlformats.org/officeDocument/2006/relationships/image"/><Relationship Id="rId6" Target="../media/image24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Relationship Id="rId5" Target="../media/image10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Relationship Id="rId5" Target="../media/image10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Relationship Id="rId5" Target="../media/image11.jpeg" Type="http://schemas.openxmlformats.org/officeDocument/2006/relationships/image"/><Relationship Id="rId6" Target="../media/image12.png" Type="http://schemas.openxmlformats.org/officeDocument/2006/relationships/image"/><Relationship Id="rId7" Target="../media/image13.svg" Type="http://schemas.openxmlformats.org/officeDocument/2006/relationships/image"/><Relationship Id="rId8" Target="../media/image14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Relationship Id="rId5" Target="../media/image15.png" Type="http://schemas.openxmlformats.org/officeDocument/2006/relationships/image"/><Relationship Id="rId6" Target="../media/image16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Relationship Id="rId5" Target="../media/image15.png" Type="http://schemas.openxmlformats.org/officeDocument/2006/relationships/image"/><Relationship Id="rId6" Target="../media/image16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Relationship Id="rId5" Target="../media/image15.png" Type="http://schemas.openxmlformats.org/officeDocument/2006/relationships/image"/><Relationship Id="rId6" Target="../media/image16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Relationship Id="rId5" Target="../media/image15.png" Type="http://schemas.openxmlformats.org/officeDocument/2006/relationships/image"/><Relationship Id="rId6" Target="../media/image16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6.png" Type="http://schemas.openxmlformats.org/officeDocument/2006/relationships/image"/><Relationship Id="rId4" Target="../media/image7.svg" Type="http://schemas.openxmlformats.org/officeDocument/2006/relationships/image"/><Relationship Id="rId5" Target="../media/image15.png" Type="http://schemas.openxmlformats.org/officeDocument/2006/relationships/image"/><Relationship Id="rId6" Target="../media/image16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243F81">
                <a:alpha val="100000"/>
              </a:srgbClr>
            </a:gs>
            <a:gs pos="100000">
              <a:srgbClr val="288198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893042" y="2034365"/>
            <a:ext cx="7137321" cy="7137321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9FCDFF">
                    <a:alpha val="100000"/>
                  </a:srgbClr>
                </a:gs>
                <a:gs pos="100000">
                  <a:srgbClr val="6F6296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83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9634504" y="1028700"/>
            <a:ext cx="7624796" cy="8142986"/>
          </a:xfrm>
          <a:custGeom>
            <a:avLst/>
            <a:gdLst/>
            <a:ahLst/>
            <a:cxnLst/>
            <a:rect r="r" b="b" t="t" l="l"/>
            <a:pathLst>
              <a:path h="8142986" w="7624796">
                <a:moveTo>
                  <a:pt x="0" y="0"/>
                </a:moveTo>
                <a:lnTo>
                  <a:pt x="7624796" y="0"/>
                </a:lnTo>
                <a:lnTo>
                  <a:pt x="7624796" y="8142986"/>
                </a:lnTo>
                <a:lnTo>
                  <a:pt x="0" y="81429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4599105" y="5143500"/>
            <a:ext cx="4884164" cy="4884164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9FE5FF">
                    <a:alpha val="100000"/>
                  </a:srgbClr>
                </a:gs>
                <a:gs pos="100000">
                  <a:srgbClr val="6F6296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83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true" flipV="false" rot="0">
            <a:off x="-10742067" y="-3151841"/>
            <a:ext cx="16235139" cy="16235139"/>
          </a:xfrm>
          <a:custGeom>
            <a:avLst/>
            <a:gdLst/>
            <a:ahLst/>
            <a:cxnLst/>
            <a:rect r="r" b="b" t="t" l="l"/>
            <a:pathLst>
              <a:path h="16235139" w="16235139">
                <a:moveTo>
                  <a:pt x="16235138" y="0"/>
                </a:moveTo>
                <a:lnTo>
                  <a:pt x="0" y="0"/>
                </a:lnTo>
                <a:lnTo>
                  <a:pt x="0" y="16235139"/>
                </a:lnTo>
                <a:lnTo>
                  <a:pt x="16235138" y="16235139"/>
                </a:lnTo>
                <a:lnTo>
                  <a:pt x="16235138" y="0"/>
                </a:lnTo>
                <a:close/>
              </a:path>
            </a:pathLst>
          </a:custGeom>
          <a:blipFill>
            <a:blip r:embed="rId4">
              <a:alphaModFix amt="20999"/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9483559" y="3540245"/>
            <a:ext cx="3587414" cy="2530757"/>
          </a:xfrm>
          <a:custGeom>
            <a:avLst/>
            <a:gdLst/>
            <a:ahLst/>
            <a:cxnLst/>
            <a:rect r="r" b="b" t="t" l="l"/>
            <a:pathLst>
              <a:path h="2530757" w="3587414">
                <a:moveTo>
                  <a:pt x="0" y="0"/>
                </a:moveTo>
                <a:lnTo>
                  <a:pt x="3587414" y="0"/>
                </a:lnTo>
                <a:lnTo>
                  <a:pt x="3587414" y="2530758"/>
                </a:lnTo>
                <a:lnTo>
                  <a:pt x="0" y="253075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true" flipV="false" rot="0">
            <a:off x="16802847" y="9074087"/>
            <a:ext cx="365153" cy="347891"/>
          </a:xfrm>
          <a:custGeom>
            <a:avLst/>
            <a:gdLst/>
            <a:ahLst/>
            <a:cxnLst/>
            <a:rect r="r" b="b" t="t" l="l"/>
            <a:pathLst>
              <a:path h="347891" w="365153">
                <a:moveTo>
                  <a:pt x="365153" y="0"/>
                </a:moveTo>
                <a:lnTo>
                  <a:pt x="0" y="0"/>
                </a:lnTo>
                <a:lnTo>
                  <a:pt x="0" y="347891"/>
                </a:lnTo>
                <a:lnTo>
                  <a:pt x="365153" y="347891"/>
                </a:lnTo>
                <a:lnTo>
                  <a:pt x="365153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472049" y="8754671"/>
            <a:ext cx="6649468" cy="606578"/>
          </a:xfrm>
          <a:custGeom>
            <a:avLst/>
            <a:gdLst/>
            <a:ahLst/>
            <a:cxnLst/>
            <a:rect r="r" b="b" t="t" l="l"/>
            <a:pathLst>
              <a:path h="606578" w="6649468">
                <a:moveTo>
                  <a:pt x="0" y="0"/>
                </a:moveTo>
                <a:lnTo>
                  <a:pt x="6649468" y="0"/>
                </a:lnTo>
                <a:lnTo>
                  <a:pt x="6649468" y="606578"/>
                </a:lnTo>
                <a:lnTo>
                  <a:pt x="0" y="606578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16030363" y="896714"/>
            <a:ext cx="2680687" cy="897724"/>
            <a:chOff x="0" y="0"/>
            <a:chExt cx="706025" cy="236438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706025" cy="236438"/>
            </a:xfrm>
            <a:custGeom>
              <a:avLst/>
              <a:gdLst/>
              <a:ahLst/>
              <a:cxnLst/>
              <a:rect r="r" b="b" t="t" l="l"/>
              <a:pathLst>
                <a:path h="236438" w="706025">
                  <a:moveTo>
                    <a:pt x="0" y="0"/>
                  </a:moveTo>
                  <a:lnTo>
                    <a:pt x="706025" y="0"/>
                  </a:lnTo>
                  <a:lnTo>
                    <a:pt x="706025" y="236438"/>
                  </a:lnTo>
                  <a:lnTo>
                    <a:pt x="0" y="236438"/>
                  </a:lnTo>
                  <a:close/>
                </a:path>
              </a:pathLst>
            </a:custGeom>
            <a:gradFill rotWithShape="true">
              <a:gsLst>
                <a:gs pos="0">
                  <a:srgbClr val="243F81">
                    <a:alpha val="100000"/>
                  </a:srgbClr>
                </a:gs>
                <a:gs pos="100000">
                  <a:srgbClr val="288198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19050"/>
              <a:ext cx="706025" cy="2554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83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1472049" y="1651294"/>
            <a:ext cx="6995030" cy="66764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5365"/>
              </a:lnSpc>
            </a:pPr>
            <a:r>
              <a:rPr lang="en-US" b="true" sz="13245">
                <a:solidFill>
                  <a:srgbClr val="FFFFFF"/>
                </a:solidFill>
                <a:latin typeface="Antonio Ultra-Bold"/>
                <a:ea typeface="Antonio Ultra-Bold"/>
                <a:cs typeface="Antonio Ultra-Bold"/>
                <a:sym typeface="Antonio Ultra-Bold"/>
              </a:rPr>
              <a:t>STRONG</a:t>
            </a:r>
          </a:p>
          <a:p>
            <a:pPr algn="just">
              <a:lnSpc>
                <a:spcPts val="6379"/>
              </a:lnSpc>
            </a:pPr>
            <a:r>
              <a:rPr lang="en-US" sz="5499">
                <a:solidFill>
                  <a:srgbClr val="FFFFFF"/>
                </a:solidFill>
                <a:latin typeface="Antonio"/>
                <a:ea typeface="Antonio"/>
                <a:cs typeface="Antonio"/>
                <a:sym typeface="Antonio"/>
              </a:rPr>
              <a:t>PASSWORD CHECKER</a:t>
            </a:r>
          </a:p>
          <a:p>
            <a:pPr algn="just">
              <a:lnSpc>
                <a:spcPts val="11599"/>
              </a:lnSpc>
            </a:pPr>
            <a:r>
              <a:rPr lang="en-US" b="true" sz="9999">
                <a:solidFill>
                  <a:srgbClr val="FFFFFF"/>
                </a:solidFill>
                <a:latin typeface="Antonio Bold"/>
                <a:ea typeface="Antonio Bold"/>
                <a:cs typeface="Antonio Bold"/>
                <a:sym typeface="Antonio Bold"/>
              </a:rPr>
              <a:t>         </a:t>
            </a:r>
            <a:r>
              <a:rPr lang="en-US" b="true" sz="9999">
                <a:solidFill>
                  <a:srgbClr val="FFFFFF"/>
                </a:solidFill>
                <a:latin typeface="Antonio Bold"/>
                <a:ea typeface="Antonio Bold"/>
                <a:cs typeface="Antonio Bold"/>
                <a:sym typeface="Antonio Bold"/>
              </a:rPr>
              <a:t>&amp;</a:t>
            </a:r>
          </a:p>
          <a:p>
            <a:pPr algn="just">
              <a:lnSpc>
                <a:spcPts val="19192"/>
              </a:lnSpc>
              <a:spcBef>
                <a:spcPct val="0"/>
              </a:spcBef>
            </a:pPr>
          </a:p>
        </p:txBody>
      </p:sp>
      <p:sp>
        <p:nvSpPr>
          <p:cNvPr name="TextBox 17" id="17"/>
          <p:cNvSpPr txBox="true"/>
          <p:nvPr/>
        </p:nvSpPr>
        <p:spPr>
          <a:xfrm rot="0">
            <a:off x="1472049" y="3952344"/>
            <a:ext cx="1703911" cy="48023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194"/>
              </a:lnSpc>
            </a:pPr>
            <a:r>
              <a:rPr lang="en-US" sz="30339">
                <a:solidFill>
                  <a:srgbClr val="FFFFFF"/>
                </a:solidFill>
                <a:latin typeface="Telegraf"/>
                <a:ea typeface="Telegraf"/>
                <a:cs typeface="Telegraf"/>
                <a:sym typeface="Telegraf"/>
              </a:rPr>
              <a:t>A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3881338" y="6472570"/>
            <a:ext cx="9189636" cy="12132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9512"/>
              </a:lnSpc>
              <a:spcBef>
                <a:spcPct val="0"/>
              </a:spcBef>
            </a:pPr>
            <a:r>
              <a:rPr lang="en-US" sz="8200">
                <a:solidFill>
                  <a:srgbClr val="FFFFFF"/>
                </a:solidFill>
                <a:latin typeface="Antonio Light"/>
                <a:ea typeface="Antonio Light"/>
                <a:cs typeface="Antonio Light"/>
                <a:sym typeface="Antonio Light"/>
              </a:rPr>
              <a:t>UTHENTICATION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6630080" y="1189894"/>
            <a:ext cx="822214" cy="2917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27"/>
              </a:lnSpc>
              <a:spcBef>
                <a:spcPct val="0"/>
              </a:spcBef>
            </a:pPr>
            <a:r>
              <a:rPr lang="en-US" b="true" sz="1920" spc="199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1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652129" y="8894328"/>
            <a:ext cx="5928599" cy="3309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20"/>
              </a:lnSpc>
              <a:spcBef>
                <a:spcPct val="0"/>
              </a:spcBef>
            </a:pPr>
            <a:r>
              <a:rPr lang="en-US" b="true" sz="2000">
                <a:solidFill>
                  <a:srgbClr val="FFFFFF"/>
                </a:solidFill>
                <a:latin typeface="Telegraf Medium"/>
                <a:ea typeface="Telegraf Medium"/>
                <a:cs typeface="Telegraf Medium"/>
                <a:sym typeface="Telegraf Medium"/>
              </a:rPr>
              <a:t>Shreya Dubey 241 &amp; Tanuja Jadhav 231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243F81">
                <a:alpha val="100000"/>
              </a:srgbClr>
            </a:gs>
            <a:gs pos="100000">
              <a:srgbClr val="288198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-10742067" y="-3151841"/>
            <a:ext cx="16235139" cy="16235139"/>
          </a:xfrm>
          <a:custGeom>
            <a:avLst/>
            <a:gdLst/>
            <a:ahLst/>
            <a:cxnLst/>
            <a:rect r="r" b="b" t="t" l="l"/>
            <a:pathLst>
              <a:path h="16235139" w="16235139">
                <a:moveTo>
                  <a:pt x="16235138" y="0"/>
                </a:moveTo>
                <a:lnTo>
                  <a:pt x="0" y="0"/>
                </a:lnTo>
                <a:lnTo>
                  <a:pt x="0" y="16235139"/>
                </a:lnTo>
                <a:lnTo>
                  <a:pt x="16235138" y="16235139"/>
                </a:lnTo>
                <a:lnTo>
                  <a:pt x="16235138" y="0"/>
                </a:lnTo>
                <a:close/>
              </a:path>
            </a:pathLst>
          </a:custGeom>
          <a:blipFill>
            <a:blip r:embed="rId2">
              <a:alphaModFix amt="20999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6802847" y="9074087"/>
            <a:ext cx="365153" cy="347891"/>
          </a:xfrm>
          <a:custGeom>
            <a:avLst/>
            <a:gdLst/>
            <a:ahLst/>
            <a:cxnLst/>
            <a:rect r="r" b="b" t="t" l="l"/>
            <a:pathLst>
              <a:path h="347891" w="365153">
                <a:moveTo>
                  <a:pt x="365153" y="0"/>
                </a:moveTo>
                <a:lnTo>
                  <a:pt x="0" y="0"/>
                </a:lnTo>
                <a:lnTo>
                  <a:pt x="0" y="347891"/>
                </a:lnTo>
                <a:lnTo>
                  <a:pt x="365153" y="347891"/>
                </a:lnTo>
                <a:lnTo>
                  <a:pt x="365153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1679486" y="1807499"/>
            <a:ext cx="22462533" cy="9576553"/>
          </a:xfrm>
          <a:custGeom>
            <a:avLst/>
            <a:gdLst/>
            <a:ahLst/>
            <a:cxnLst/>
            <a:rect r="r" b="b" t="t" l="l"/>
            <a:pathLst>
              <a:path h="9576553" w="22462533">
                <a:moveTo>
                  <a:pt x="22462533" y="0"/>
                </a:moveTo>
                <a:lnTo>
                  <a:pt x="0" y="0"/>
                </a:lnTo>
                <a:lnTo>
                  <a:pt x="0" y="9576554"/>
                </a:lnTo>
                <a:lnTo>
                  <a:pt x="22462533" y="9576554"/>
                </a:lnTo>
                <a:lnTo>
                  <a:pt x="22462533" y="0"/>
                </a:lnTo>
                <a:close/>
              </a:path>
            </a:pathLst>
          </a:custGeom>
          <a:blipFill>
            <a:blip r:embed="rId5">
              <a:alphaModFix amt="43999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6030363" y="896714"/>
            <a:ext cx="2680687" cy="897724"/>
            <a:chOff x="0" y="0"/>
            <a:chExt cx="706025" cy="23643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706025" cy="236438"/>
            </a:xfrm>
            <a:custGeom>
              <a:avLst/>
              <a:gdLst/>
              <a:ahLst/>
              <a:cxnLst/>
              <a:rect r="r" b="b" t="t" l="l"/>
              <a:pathLst>
                <a:path h="236438" w="706025">
                  <a:moveTo>
                    <a:pt x="0" y="0"/>
                  </a:moveTo>
                  <a:lnTo>
                    <a:pt x="706025" y="0"/>
                  </a:lnTo>
                  <a:lnTo>
                    <a:pt x="706025" y="236438"/>
                  </a:lnTo>
                  <a:lnTo>
                    <a:pt x="0" y="236438"/>
                  </a:lnTo>
                  <a:close/>
                </a:path>
              </a:pathLst>
            </a:custGeom>
            <a:gradFill rotWithShape="true">
              <a:gsLst>
                <a:gs pos="0">
                  <a:srgbClr val="243F81">
                    <a:alpha val="100000"/>
                  </a:srgbClr>
                </a:gs>
                <a:gs pos="100000">
                  <a:srgbClr val="288198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0" y="-19050"/>
              <a:ext cx="706025" cy="2554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83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6630080" y="1189894"/>
            <a:ext cx="822214" cy="2917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27"/>
              </a:lnSpc>
              <a:spcBef>
                <a:spcPct val="0"/>
              </a:spcBef>
            </a:pPr>
            <a:r>
              <a:rPr lang="en-US" b="true" sz="1920" spc="199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10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1105483" y="2441108"/>
            <a:ext cx="1148007" cy="1148007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9FE5FF">
                    <a:alpha val="100000"/>
                  </a:srgbClr>
                </a:gs>
                <a:gs pos="100000">
                  <a:srgbClr val="6F6296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83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105483" y="4361019"/>
            <a:ext cx="1148007" cy="1148007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9FE5FF">
                    <a:alpha val="100000"/>
                  </a:srgbClr>
                </a:gs>
                <a:gs pos="100000">
                  <a:srgbClr val="6F6296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83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105483" y="6280930"/>
            <a:ext cx="1148007" cy="1148007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9FE5FF">
                    <a:alpha val="100000"/>
                  </a:srgbClr>
                </a:gs>
                <a:gs pos="100000">
                  <a:srgbClr val="6F6296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83"/>
                </a:lnSpc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2508933" y="2613391"/>
            <a:ext cx="14121146" cy="6112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75"/>
              </a:lnSpc>
            </a:pPr>
            <a:r>
              <a:rPr lang="en-US" sz="3599" b="true">
                <a:solidFill>
                  <a:srgbClr val="FFFFFF"/>
                </a:solidFill>
                <a:latin typeface="Telegraf Medium"/>
                <a:ea typeface="Telegraf Medium"/>
                <a:cs typeface="Telegraf Medium"/>
                <a:sym typeface="Telegraf Medium"/>
              </a:rPr>
              <a:t>•Even if DB is hacked, attackers can't see the original password.</a:t>
            </a:r>
          </a:p>
          <a:p>
            <a:pPr algn="l">
              <a:lnSpc>
                <a:spcPts val="4175"/>
              </a:lnSpc>
              <a:spcBef>
                <a:spcPct val="0"/>
              </a:spcBef>
            </a:pPr>
            <a:r>
              <a:rPr lang="en-US" b="true" sz="3599">
                <a:solidFill>
                  <a:srgbClr val="FFFFFF"/>
                </a:solidFill>
                <a:latin typeface="Telegraf Medium"/>
                <a:ea typeface="Telegraf Medium"/>
                <a:cs typeface="Telegraf Medium"/>
                <a:sym typeface="Telegraf Medium"/>
              </a:rPr>
              <a:t>•Only the hashed password is stored in the database.</a:t>
            </a:r>
          </a:p>
          <a:p>
            <a:pPr algn="l">
              <a:lnSpc>
                <a:spcPts val="4175"/>
              </a:lnSpc>
              <a:spcBef>
                <a:spcPct val="0"/>
              </a:spcBef>
            </a:pPr>
          </a:p>
          <a:p>
            <a:pPr algn="l">
              <a:lnSpc>
                <a:spcPts val="4175"/>
              </a:lnSpc>
              <a:spcBef>
                <a:spcPct val="0"/>
              </a:spcBef>
            </a:pPr>
            <a:r>
              <a:rPr lang="en-US" b="true" sz="3599">
                <a:solidFill>
                  <a:srgbClr val="FFFFFF"/>
                </a:solidFill>
                <a:latin typeface="Telegraf Medium"/>
                <a:ea typeface="Telegraf Medium"/>
                <a:cs typeface="Telegraf Medium"/>
                <a:sym typeface="Telegraf Medium"/>
              </a:rPr>
              <a:t>Login:</a:t>
            </a:r>
          </a:p>
          <a:p>
            <a:pPr algn="l">
              <a:lnSpc>
                <a:spcPts val="4175"/>
              </a:lnSpc>
              <a:spcBef>
                <a:spcPct val="0"/>
              </a:spcBef>
            </a:pPr>
            <a:r>
              <a:rPr lang="en-US" b="true" sz="3599">
                <a:solidFill>
                  <a:srgbClr val="FFFFFF"/>
                </a:solidFill>
                <a:latin typeface="Telegraf Medium"/>
                <a:ea typeface="Telegraf Medium"/>
                <a:cs typeface="Telegraf Medium"/>
                <a:sym typeface="Telegraf Medium"/>
              </a:rPr>
              <a:t>•User enters username and password.</a:t>
            </a:r>
          </a:p>
          <a:p>
            <a:pPr algn="l">
              <a:lnSpc>
                <a:spcPts val="4175"/>
              </a:lnSpc>
              <a:spcBef>
                <a:spcPct val="0"/>
              </a:spcBef>
            </a:pPr>
            <a:r>
              <a:rPr lang="en-US" b="true" sz="3599">
                <a:solidFill>
                  <a:srgbClr val="FFFFFF"/>
                </a:solidFill>
                <a:latin typeface="Telegraf Medium"/>
                <a:ea typeface="Telegraf Medium"/>
                <a:cs typeface="Telegraf Medium"/>
                <a:sym typeface="Telegraf Medium"/>
              </a:rPr>
              <a:t>•System compares hashed input with stored hash.</a:t>
            </a:r>
          </a:p>
          <a:p>
            <a:pPr algn="l">
              <a:lnSpc>
                <a:spcPts val="4175"/>
              </a:lnSpc>
              <a:spcBef>
                <a:spcPct val="0"/>
              </a:spcBef>
            </a:pPr>
          </a:p>
          <a:p>
            <a:pPr algn="l">
              <a:lnSpc>
                <a:spcPts val="4175"/>
              </a:lnSpc>
              <a:spcBef>
                <a:spcPct val="0"/>
              </a:spcBef>
            </a:pPr>
            <a:r>
              <a:rPr lang="en-US" b="true" sz="3599">
                <a:solidFill>
                  <a:srgbClr val="FFFFFF"/>
                </a:solidFill>
                <a:latin typeface="Telegraf Medium"/>
                <a:ea typeface="Telegraf Medium"/>
                <a:cs typeface="Telegraf Medium"/>
                <a:sym typeface="Telegraf Medium"/>
              </a:rPr>
              <a:t>Session:</a:t>
            </a:r>
          </a:p>
          <a:p>
            <a:pPr algn="l">
              <a:lnSpc>
                <a:spcPts val="4175"/>
              </a:lnSpc>
              <a:spcBef>
                <a:spcPct val="0"/>
              </a:spcBef>
            </a:pPr>
            <a:r>
              <a:rPr lang="en-US" b="true" sz="3599">
                <a:solidFill>
                  <a:srgbClr val="FFFFFF"/>
                </a:solidFill>
                <a:latin typeface="Telegraf Medium"/>
                <a:ea typeface="Telegraf Medium"/>
                <a:cs typeface="Telegraf Medium"/>
                <a:sym typeface="Telegraf Medium"/>
              </a:rPr>
              <a:t>•On success, a secure token (like JWT) is given.</a:t>
            </a:r>
          </a:p>
          <a:p>
            <a:pPr algn="l">
              <a:lnSpc>
                <a:spcPts val="4175"/>
              </a:lnSpc>
              <a:spcBef>
                <a:spcPct val="0"/>
              </a:spcBef>
            </a:pPr>
            <a:r>
              <a:rPr lang="en-US" b="true" sz="3599">
                <a:solidFill>
                  <a:srgbClr val="FFFFFF"/>
                </a:solidFill>
                <a:latin typeface="Telegraf Medium"/>
                <a:ea typeface="Telegraf Medium"/>
                <a:cs typeface="Telegraf Medium"/>
                <a:sym typeface="Telegraf Medium"/>
              </a:rPr>
              <a:t>•Token is used for future requests.</a:t>
            </a:r>
          </a:p>
          <a:p>
            <a:pPr algn="l">
              <a:lnSpc>
                <a:spcPts val="3363"/>
              </a:lnSpc>
              <a:spcBef>
                <a:spcPct val="0"/>
              </a:spcBef>
            </a:pPr>
          </a:p>
          <a:p>
            <a:pPr algn="l">
              <a:lnSpc>
                <a:spcPts val="3363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243F81">
                <a:alpha val="100000"/>
              </a:srgbClr>
            </a:gs>
            <a:gs pos="100000">
              <a:srgbClr val="288198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98867" y="3704306"/>
            <a:ext cx="5481070" cy="3667688"/>
          </a:xfrm>
          <a:custGeom>
            <a:avLst/>
            <a:gdLst/>
            <a:ahLst/>
            <a:cxnLst/>
            <a:rect r="r" b="b" t="t" l="l"/>
            <a:pathLst>
              <a:path h="3667688" w="5481070">
                <a:moveTo>
                  <a:pt x="0" y="0"/>
                </a:moveTo>
                <a:lnTo>
                  <a:pt x="5481070" y="0"/>
                </a:lnTo>
                <a:lnTo>
                  <a:pt x="5481070" y="3667688"/>
                </a:lnTo>
                <a:lnTo>
                  <a:pt x="0" y="36676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05957" t="-20253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144000" y="2331194"/>
            <a:ext cx="7444812" cy="7086419"/>
          </a:xfrm>
          <a:custGeom>
            <a:avLst/>
            <a:gdLst/>
            <a:ahLst/>
            <a:cxnLst/>
            <a:rect r="r" b="b" t="t" l="l"/>
            <a:pathLst>
              <a:path h="7086419" w="7444812">
                <a:moveTo>
                  <a:pt x="0" y="0"/>
                </a:moveTo>
                <a:lnTo>
                  <a:pt x="7444812" y="0"/>
                </a:lnTo>
                <a:lnTo>
                  <a:pt x="7444812" y="7086418"/>
                </a:lnTo>
                <a:lnTo>
                  <a:pt x="0" y="708641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6183251">
            <a:off x="5680617" y="471624"/>
            <a:ext cx="1938525" cy="6081647"/>
          </a:xfrm>
          <a:custGeom>
            <a:avLst/>
            <a:gdLst/>
            <a:ahLst/>
            <a:cxnLst/>
            <a:rect r="r" b="b" t="t" l="l"/>
            <a:pathLst>
              <a:path h="6081647" w="1938525">
                <a:moveTo>
                  <a:pt x="0" y="0"/>
                </a:moveTo>
                <a:lnTo>
                  <a:pt x="1938525" y="0"/>
                </a:lnTo>
                <a:lnTo>
                  <a:pt x="1938525" y="6081647"/>
                </a:lnTo>
                <a:lnTo>
                  <a:pt x="0" y="608164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5748338" y="492816"/>
            <a:ext cx="3395662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Demo</a:t>
            </a:r>
          </a:p>
        </p:txBody>
      </p:sp>
      <p:sp>
        <p:nvSpPr>
          <p:cNvPr name="Freeform 6" id="6"/>
          <p:cNvSpPr/>
          <p:nvPr/>
        </p:nvSpPr>
        <p:spPr>
          <a:xfrm flipH="true" flipV="false" rot="-7253421">
            <a:off x="14606964" y="2578353"/>
            <a:ext cx="925654" cy="2904012"/>
          </a:xfrm>
          <a:custGeom>
            <a:avLst/>
            <a:gdLst/>
            <a:ahLst/>
            <a:cxnLst/>
            <a:rect r="r" b="b" t="t" l="l"/>
            <a:pathLst>
              <a:path h="2904012" w="925654">
                <a:moveTo>
                  <a:pt x="925654" y="0"/>
                </a:moveTo>
                <a:lnTo>
                  <a:pt x="0" y="0"/>
                </a:lnTo>
                <a:lnTo>
                  <a:pt x="0" y="2904012"/>
                </a:lnTo>
                <a:lnTo>
                  <a:pt x="925654" y="2904012"/>
                </a:lnTo>
                <a:lnTo>
                  <a:pt x="925654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4306458" y="1247513"/>
            <a:ext cx="2637702" cy="16377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31"/>
              </a:lnSpc>
            </a:pPr>
            <a:r>
              <a:rPr lang="en-US" sz="3022">
                <a:solidFill>
                  <a:srgbClr val="161314"/>
                </a:solidFill>
                <a:latin typeface="Aloja"/>
                <a:ea typeface="Aloja"/>
                <a:cs typeface="Aloja"/>
                <a:sym typeface="Aloja"/>
              </a:rPr>
              <a:t>Username cannot be repeated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243F81">
                <a:alpha val="100000"/>
              </a:srgbClr>
            </a:gs>
            <a:gs pos="100000">
              <a:srgbClr val="288198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61638" y="1988640"/>
            <a:ext cx="6945969" cy="5319279"/>
          </a:xfrm>
          <a:custGeom>
            <a:avLst/>
            <a:gdLst/>
            <a:ahLst/>
            <a:cxnLst/>
            <a:rect r="r" b="b" t="t" l="l"/>
            <a:pathLst>
              <a:path h="5319279" w="6945969">
                <a:moveTo>
                  <a:pt x="0" y="0"/>
                </a:moveTo>
                <a:lnTo>
                  <a:pt x="6945969" y="0"/>
                </a:lnTo>
                <a:lnTo>
                  <a:pt x="6945969" y="5319278"/>
                </a:lnTo>
                <a:lnTo>
                  <a:pt x="0" y="531927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405381" y="1975196"/>
            <a:ext cx="7265711" cy="5346167"/>
          </a:xfrm>
          <a:custGeom>
            <a:avLst/>
            <a:gdLst/>
            <a:ahLst/>
            <a:cxnLst/>
            <a:rect r="r" b="b" t="t" l="l"/>
            <a:pathLst>
              <a:path h="5346167" w="7265711">
                <a:moveTo>
                  <a:pt x="0" y="0"/>
                </a:moveTo>
                <a:lnTo>
                  <a:pt x="7265711" y="0"/>
                </a:lnTo>
                <a:lnTo>
                  <a:pt x="7265711" y="5346167"/>
                </a:lnTo>
                <a:lnTo>
                  <a:pt x="0" y="534616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4604793">
            <a:off x="5719831" y="2457027"/>
            <a:ext cx="2008707" cy="6301826"/>
          </a:xfrm>
          <a:custGeom>
            <a:avLst/>
            <a:gdLst/>
            <a:ahLst/>
            <a:cxnLst/>
            <a:rect r="r" b="b" t="t" l="l"/>
            <a:pathLst>
              <a:path h="6301826" w="2008707">
                <a:moveTo>
                  <a:pt x="0" y="6301826"/>
                </a:moveTo>
                <a:lnTo>
                  <a:pt x="2008707" y="6301826"/>
                </a:lnTo>
                <a:lnTo>
                  <a:pt x="2008707" y="0"/>
                </a:lnTo>
                <a:lnTo>
                  <a:pt x="0" y="0"/>
                </a:lnTo>
                <a:lnTo>
                  <a:pt x="0" y="6301826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243F81">
                <a:alpha val="100000"/>
              </a:srgbClr>
            </a:gs>
            <a:gs pos="100000">
              <a:srgbClr val="288198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27402" y="1028700"/>
            <a:ext cx="6339001" cy="4289039"/>
          </a:xfrm>
          <a:custGeom>
            <a:avLst/>
            <a:gdLst/>
            <a:ahLst/>
            <a:cxnLst/>
            <a:rect r="r" b="b" t="t" l="l"/>
            <a:pathLst>
              <a:path h="4289039" w="6339001">
                <a:moveTo>
                  <a:pt x="0" y="0"/>
                </a:moveTo>
                <a:lnTo>
                  <a:pt x="6339001" y="0"/>
                </a:lnTo>
                <a:lnTo>
                  <a:pt x="6339001" y="4289039"/>
                </a:lnTo>
                <a:lnTo>
                  <a:pt x="0" y="428903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6448" r="0" b="-18156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865852" y="5471488"/>
            <a:ext cx="4845139" cy="2761729"/>
          </a:xfrm>
          <a:custGeom>
            <a:avLst/>
            <a:gdLst/>
            <a:ahLst/>
            <a:cxnLst/>
            <a:rect r="r" b="b" t="t" l="l"/>
            <a:pathLst>
              <a:path h="2761729" w="4845139">
                <a:moveTo>
                  <a:pt x="0" y="0"/>
                </a:moveTo>
                <a:lnTo>
                  <a:pt x="4845139" y="0"/>
                </a:lnTo>
                <a:lnTo>
                  <a:pt x="4845139" y="2761729"/>
                </a:lnTo>
                <a:lnTo>
                  <a:pt x="0" y="276172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576846" y="6829015"/>
            <a:ext cx="6084035" cy="2808404"/>
          </a:xfrm>
          <a:custGeom>
            <a:avLst/>
            <a:gdLst/>
            <a:ahLst/>
            <a:cxnLst/>
            <a:rect r="r" b="b" t="t" l="l"/>
            <a:pathLst>
              <a:path h="2808404" w="6084035">
                <a:moveTo>
                  <a:pt x="0" y="0"/>
                </a:moveTo>
                <a:lnTo>
                  <a:pt x="6084035" y="0"/>
                </a:lnTo>
                <a:lnTo>
                  <a:pt x="6084035" y="2808404"/>
                </a:lnTo>
                <a:lnTo>
                  <a:pt x="0" y="280840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2239" t="0" r="-41899" b="-65555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6540970">
            <a:off x="5806761" y="-287677"/>
            <a:ext cx="1230307" cy="3859788"/>
          </a:xfrm>
          <a:custGeom>
            <a:avLst/>
            <a:gdLst/>
            <a:ahLst/>
            <a:cxnLst/>
            <a:rect r="r" b="b" t="t" l="l"/>
            <a:pathLst>
              <a:path h="3859788" w="1230307">
                <a:moveTo>
                  <a:pt x="0" y="0"/>
                </a:moveTo>
                <a:lnTo>
                  <a:pt x="1230307" y="0"/>
                </a:lnTo>
                <a:lnTo>
                  <a:pt x="1230307" y="3859788"/>
                </a:lnTo>
                <a:lnTo>
                  <a:pt x="0" y="385978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584336" y="6005882"/>
            <a:ext cx="5225555" cy="2980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If someone tries to login multiple times with a registered username but wrong password , the page gets locked out </a:t>
            </a:r>
          </a:p>
        </p:txBody>
      </p:sp>
      <p:sp>
        <p:nvSpPr>
          <p:cNvPr name="Freeform 7" id="7"/>
          <p:cNvSpPr/>
          <p:nvPr/>
        </p:nvSpPr>
        <p:spPr>
          <a:xfrm flipH="true" flipV="false" rot="-6540970">
            <a:off x="6503834" y="6601086"/>
            <a:ext cx="1230307" cy="3859788"/>
          </a:xfrm>
          <a:custGeom>
            <a:avLst/>
            <a:gdLst/>
            <a:ahLst/>
            <a:cxnLst/>
            <a:rect r="r" b="b" t="t" l="l"/>
            <a:pathLst>
              <a:path h="3859788" w="1230307">
                <a:moveTo>
                  <a:pt x="1230308" y="0"/>
                </a:moveTo>
                <a:lnTo>
                  <a:pt x="0" y="0"/>
                </a:lnTo>
                <a:lnTo>
                  <a:pt x="0" y="3859788"/>
                </a:lnTo>
                <a:lnTo>
                  <a:pt x="1230308" y="3859788"/>
                </a:lnTo>
                <a:lnTo>
                  <a:pt x="1230308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8205514" y="2272237"/>
            <a:ext cx="6413350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If the password is wrong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909490" y="904875"/>
            <a:ext cx="12378510" cy="10947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60"/>
              </a:lnSpc>
            </a:pPr>
            <a:r>
              <a:rPr lang="en-US" sz="6400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Invalid credentials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869014" y="3128852"/>
            <a:ext cx="5086350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If the username is wrong</a:t>
            </a:r>
          </a:p>
          <a:p>
            <a:pPr algn="ctr">
              <a:lnSpc>
                <a:spcPts val="4759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8023422" y="3985785"/>
            <a:ext cx="7259123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If</a:t>
            </a: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 the user is not registered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243F81">
                <a:alpha val="100000"/>
              </a:srgbClr>
            </a:gs>
            <a:gs pos="100000">
              <a:srgbClr val="288198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8628280" y="1974122"/>
            <a:ext cx="6812016" cy="4498088"/>
          </a:xfrm>
          <a:custGeom>
            <a:avLst/>
            <a:gdLst/>
            <a:ahLst/>
            <a:cxnLst/>
            <a:rect r="r" b="b" t="t" l="l"/>
            <a:pathLst>
              <a:path h="4498088" w="6812016">
                <a:moveTo>
                  <a:pt x="0" y="0"/>
                </a:moveTo>
                <a:lnTo>
                  <a:pt x="6812016" y="0"/>
                </a:lnTo>
                <a:lnTo>
                  <a:pt x="6812016" y="4498088"/>
                </a:lnTo>
                <a:lnTo>
                  <a:pt x="0" y="44980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9913" t="0" r="-33705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719865" y="5998881"/>
            <a:ext cx="7087127" cy="3767837"/>
          </a:xfrm>
          <a:custGeom>
            <a:avLst/>
            <a:gdLst/>
            <a:ahLst/>
            <a:cxnLst/>
            <a:rect r="r" b="b" t="t" l="l"/>
            <a:pathLst>
              <a:path h="3767837" w="7087127">
                <a:moveTo>
                  <a:pt x="0" y="0"/>
                </a:moveTo>
                <a:lnTo>
                  <a:pt x="7087126" y="0"/>
                </a:lnTo>
                <a:lnTo>
                  <a:pt x="7087126" y="3767838"/>
                </a:lnTo>
                <a:lnTo>
                  <a:pt x="0" y="376783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7622" t="0" r="0" b="-16727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793106" y="1028700"/>
            <a:ext cx="5778433" cy="3526743"/>
          </a:xfrm>
          <a:custGeom>
            <a:avLst/>
            <a:gdLst/>
            <a:ahLst/>
            <a:cxnLst/>
            <a:rect r="r" b="b" t="t" l="l"/>
            <a:pathLst>
              <a:path h="3526743" w="5778433">
                <a:moveTo>
                  <a:pt x="0" y="0"/>
                </a:moveTo>
                <a:lnTo>
                  <a:pt x="5778433" y="0"/>
                </a:lnTo>
                <a:lnTo>
                  <a:pt x="5778433" y="3526743"/>
                </a:lnTo>
                <a:lnTo>
                  <a:pt x="0" y="352674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false" rot="-4722114">
            <a:off x="5316377" y="1516957"/>
            <a:ext cx="1894102" cy="5942280"/>
          </a:xfrm>
          <a:custGeom>
            <a:avLst/>
            <a:gdLst/>
            <a:ahLst/>
            <a:cxnLst/>
            <a:rect r="r" b="b" t="t" l="l"/>
            <a:pathLst>
              <a:path h="5942280" w="1894102">
                <a:moveTo>
                  <a:pt x="1894102" y="0"/>
                </a:moveTo>
                <a:lnTo>
                  <a:pt x="0" y="0"/>
                </a:lnTo>
                <a:lnTo>
                  <a:pt x="0" y="5942280"/>
                </a:lnTo>
                <a:lnTo>
                  <a:pt x="1894102" y="5942280"/>
                </a:lnTo>
                <a:lnTo>
                  <a:pt x="1894102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true" rot="-7200411">
            <a:off x="9850382" y="4145461"/>
            <a:ext cx="1894102" cy="5942280"/>
          </a:xfrm>
          <a:custGeom>
            <a:avLst/>
            <a:gdLst/>
            <a:ahLst/>
            <a:cxnLst/>
            <a:rect r="r" b="b" t="t" l="l"/>
            <a:pathLst>
              <a:path h="5942280" w="1894102">
                <a:moveTo>
                  <a:pt x="1894102" y="5942280"/>
                </a:moveTo>
                <a:lnTo>
                  <a:pt x="0" y="5942280"/>
                </a:lnTo>
                <a:lnTo>
                  <a:pt x="0" y="0"/>
                </a:lnTo>
                <a:lnTo>
                  <a:pt x="1894102" y="0"/>
                </a:lnTo>
                <a:lnTo>
                  <a:pt x="1894102" y="594228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243F81">
                <a:alpha val="100000"/>
              </a:srgbClr>
            </a:gs>
            <a:gs pos="100000">
              <a:srgbClr val="288198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-10742067" y="-3151841"/>
            <a:ext cx="16235139" cy="16235139"/>
          </a:xfrm>
          <a:custGeom>
            <a:avLst/>
            <a:gdLst/>
            <a:ahLst/>
            <a:cxnLst/>
            <a:rect r="r" b="b" t="t" l="l"/>
            <a:pathLst>
              <a:path h="16235139" w="16235139">
                <a:moveTo>
                  <a:pt x="16235138" y="0"/>
                </a:moveTo>
                <a:lnTo>
                  <a:pt x="0" y="0"/>
                </a:lnTo>
                <a:lnTo>
                  <a:pt x="0" y="16235139"/>
                </a:lnTo>
                <a:lnTo>
                  <a:pt x="16235138" y="16235139"/>
                </a:lnTo>
                <a:lnTo>
                  <a:pt x="16235138" y="0"/>
                </a:lnTo>
                <a:close/>
              </a:path>
            </a:pathLst>
          </a:custGeom>
          <a:blipFill>
            <a:blip r:embed="rId2">
              <a:alphaModFix amt="20999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6802847" y="9074087"/>
            <a:ext cx="365153" cy="347891"/>
          </a:xfrm>
          <a:custGeom>
            <a:avLst/>
            <a:gdLst/>
            <a:ahLst/>
            <a:cxnLst/>
            <a:rect r="r" b="b" t="t" l="l"/>
            <a:pathLst>
              <a:path h="347891" w="365153">
                <a:moveTo>
                  <a:pt x="365153" y="0"/>
                </a:moveTo>
                <a:lnTo>
                  <a:pt x="0" y="0"/>
                </a:lnTo>
                <a:lnTo>
                  <a:pt x="0" y="347891"/>
                </a:lnTo>
                <a:lnTo>
                  <a:pt x="365153" y="347891"/>
                </a:lnTo>
                <a:lnTo>
                  <a:pt x="365153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6030363" y="896714"/>
            <a:ext cx="2680687" cy="897724"/>
            <a:chOff x="0" y="0"/>
            <a:chExt cx="706025" cy="23643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06025" cy="236438"/>
            </a:xfrm>
            <a:custGeom>
              <a:avLst/>
              <a:gdLst/>
              <a:ahLst/>
              <a:cxnLst/>
              <a:rect r="r" b="b" t="t" l="l"/>
              <a:pathLst>
                <a:path h="236438" w="706025">
                  <a:moveTo>
                    <a:pt x="0" y="0"/>
                  </a:moveTo>
                  <a:lnTo>
                    <a:pt x="706025" y="0"/>
                  </a:lnTo>
                  <a:lnTo>
                    <a:pt x="706025" y="236438"/>
                  </a:lnTo>
                  <a:lnTo>
                    <a:pt x="0" y="236438"/>
                  </a:lnTo>
                  <a:close/>
                </a:path>
              </a:pathLst>
            </a:custGeom>
            <a:gradFill rotWithShape="true">
              <a:gsLst>
                <a:gs pos="0">
                  <a:srgbClr val="243F81">
                    <a:alpha val="100000"/>
                  </a:srgbClr>
                </a:gs>
                <a:gs pos="100000">
                  <a:srgbClr val="288198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6" id="6"/>
            <p:cNvSpPr txBox="true"/>
            <p:nvPr/>
          </p:nvSpPr>
          <p:spPr>
            <a:xfrm>
              <a:off x="0" y="-19050"/>
              <a:ext cx="706025" cy="2554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83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2253489" y="2403386"/>
            <a:ext cx="2138817" cy="2138817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9FE5FF">
                    <a:alpha val="100000"/>
                  </a:srgbClr>
                </a:gs>
                <a:gs pos="100000">
                  <a:srgbClr val="6F6296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83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2046742" y="604652"/>
            <a:ext cx="10461576" cy="24462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192"/>
              </a:lnSpc>
              <a:spcBef>
                <a:spcPct val="0"/>
              </a:spcBef>
            </a:pPr>
            <a:r>
              <a:rPr lang="en-US" b="true" sz="16545">
                <a:solidFill>
                  <a:srgbClr val="FFFFFF"/>
                </a:solidFill>
                <a:latin typeface="Antonio Ultra-Bold"/>
                <a:ea typeface="Antonio Ultra-Bold"/>
                <a:cs typeface="Antonio Ultra-Bold"/>
                <a:sym typeface="Antonio Ultra-Bold"/>
              </a:rPr>
              <a:t>CONCLUSION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6630080" y="1189894"/>
            <a:ext cx="822214" cy="2917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27"/>
              </a:lnSpc>
              <a:spcBef>
                <a:spcPct val="0"/>
              </a:spcBef>
            </a:pPr>
            <a:r>
              <a:rPr lang="en-US" b="true" sz="1920" spc="199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15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950488" y="4942142"/>
            <a:ext cx="12387024" cy="4528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4"/>
              </a:lnSpc>
              <a:spcBef>
                <a:spcPct val="0"/>
              </a:spcBef>
            </a:pPr>
            <a:r>
              <a:rPr lang="en-US" b="true" sz="2900">
                <a:solidFill>
                  <a:srgbClr val="FFFFFF"/>
                </a:solidFill>
                <a:latin typeface="Telegraf Medium"/>
                <a:ea typeface="Telegraf Medium"/>
                <a:cs typeface="Telegraf Medium"/>
                <a:sym typeface="Telegraf Medium"/>
              </a:rPr>
              <a:t>This project shows how simple security measures can prevent big risks.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950488" y="5795074"/>
            <a:ext cx="11334036" cy="8719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64"/>
              </a:lnSpc>
            </a:pPr>
            <a:r>
              <a:rPr lang="en-US" sz="2900" b="true">
                <a:solidFill>
                  <a:srgbClr val="FFFFFF"/>
                </a:solidFill>
                <a:latin typeface="Telegraf Medium"/>
                <a:ea typeface="Telegraf Medium"/>
                <a:cs typeface="Telegraf Medium"/>
                <a:sym typeface="Telegraf Medium"/>
              </a:rPr>
              <a:t>Strong password +Secure authentication = better user protection</a:t>
            </a:r>
          </a:p>
          <a:p>
            <a:pPr algn="ctr">
              <a:lnSpc>
                <a:spcPts val="3364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243F81">
                <a:alpha val="100000"/>
              </a:srgbClr>
            </a:gs>
            <a:gs pos="100000">
              <a:srgbClr val="288198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-10742067" y="-3151841"/>
            <a:ext cx="16235139" cy="16235139"/>
          </a:xfrm>
          <a:custGeom>
            <a:avLst/>
            <a:gdLst/>
            <a:ahLst/>
            <a:cxnLst/>
            <a:rect r="r" b="b" t="t" l="l"/>
            <a:pathLst>
              <a:path h="16235139" w="16235139">
                <a:moveTo>
                  <a:pt x="16235138" y="0"/>
                </a:moveTo>
                <a:lnTo>
                  <a:pt x="0" y="0"/>
                </a:lnTo>
                <a:lnTo>
                  <a:pt x="0" y="16235139"/>
                </a:lnTo>
                <a:lnTo>
                  <a:pt x="16235138" y="16235139"/>
                </a:lnTo>
                <a:lnTo>
                  <a:pt x="16235138" y="0"/>
                </a:lnTo>
                <a:close/>
              </a:path>
            </a:pathLst>
          </a:custGeom>
          <a:blipFill>
            <a:blip r:embed="rId2">
              <a:alphaModFix amt="20999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6802847" y="9074087"/>
            <a:ext cx="365153" cy="347891"/>
          </a:xfrm>
          <a:custGeom>
            <a:avLst/>
            <a:gdLst/>
            <a:ahLst/>
            <a:cxnLst/>
            <a:rect r="r" b="b" t="t" l="l"/>
            <a:pathLst>
              <a:path h="347891" w="365153">
                <a:moveTo>
                  <a:pt x="365153" y="0"/>
                </a:moveTo>
                <a:lnTo>
                  <a:pt x="0" y="0"/>
                </a:lnTo>
                <a:lnTo>
                  <a:pt x="0" y="347891"/>
                </a:lnTo>
                <a:lnTo>
                  <a:pt x="365153" y="347891"/>
                </a:lnTo>
                <a:lnTo>
                  <a:pt x="365153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6030363" y="896714"/>
            <a:ext cx="2680687" cy="897724"/>
            <a:chOff x="0" y="0"/>
            <a:chExt cx="706025" cy="23643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06025" cy="236438"/>
            </a:xfrm>
            <a:custGeom>
              <a:avLst/>
              <a:gdLst/>
              <a:ahLst/>
              <a:cxnLst/>
              <a:rect r="r" b="b" t="t" l="l"/>
              <a:pathLst>
                <a:path h="236438" w="706025">
                  <a:moveTo>
                    <a:pt x="0" y="0"/>
                  </a:moveTo>
                  <a:lnTo>
                    <a:pt x="706025" y="0"/>
                  </a:lnTo>
                  <a:lnTo>
                    <a:pt x="706025" y="236438"/>
                  </a:lnTo>
                  <a:lnTo>
                    <a:pt x="0" y="236438"/>
                  </a:lnTo>
                  <a:close/>
                </a:path>
              </a:pathLst>
            </a:custGeom>
            <a:gradFill rotWithShape="true">
              <a:gsLst>
                <a:gs pos="0">
                  <a:srgbClr val="243F81">
                    <a:alpha val="100000"/>
                  </a:srgbClr>
                </a:gs>
                <a:gs pos="100000">
                  <a:srgbClr val="288198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6" id="6"/>
            <p:cNvSpPr txBox="true"/>
            <p:nvPr/>
          </p:nvSpPr>
          <p:spPr>
            <a:xfrm>
              <a:off x="0" y="-19050"/>
              <a:ext cx="706025" cy="2554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83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2406903" y="3310736"/>
            <a:ext cx="6995030" cy="24462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192"/>
              </a:lnSpc>
              <a:spcBef>
                <a:spcPct val="0"/>
              </a:spcBef>
            </a:pPr>
            <a:r>
              <a:rPr lang="en-US" b="true" sz="16545">
                <a:solidFill>
                  <a:srgbClr val="FFFFFF"/>
                </a:solidFill>
                <a:latin typeface="Antonio Ultra-Bold"/>
                <a:ea typeface="Antonio Ultra-Bold"/>
                <a:cs typeface="Antonio Ultra-Bold"/>
                <a:sym typeface="Antonio Ultra-Bold"/>
              </a:rPr>
              <a:t>THANK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2253489" y="2403386"/>
            <a:ext cx="2138817" cy="2138817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9FE5FF">
                    <a:alpha val="100000"/>
                  </a:srgbClr>
                </a:gs>
                <a:gs pos="100000">
                  <a:srgbClr val="6F6296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83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6630080" y="1189894"/>
            <a:ext cx="822214" cy="2917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27"/>
              </a:lnSpc>
              <a:spcBef>
                <a:spcPct val="0"/>
              </a:spcBef>
            </a:pPr>
            <a:r>
              <a:rPr lang="en-US" b="true" sz="1920" spc="199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16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768105" y="5437365"/>
            <a:ext cx="4272627" cy="24462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192"/>
              </a:lnSpc>
              <a:spcBef>
                <a:spcPct val="0"/>
              </a:spcBef>
            </a:pPr>
            <a:r>
              <a:rPr lang="en-US" sz="16545">
                <a:solidFill>
                  <a:srgbClr val="FFFFFF"/>
                </a:solidFill>
                <a:latin typeface="Antonio Light"/>
                <a:ea typeface="Antonio Light"/>
                <a:cs typeface="Antonio Light"/>
                <a:sym typeface="Antonio Light"/>
              </a:rPr>
              <a:t>YOU!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243F81">
                <a:alpha val="100000"/>
              </a:srgbClr>
            </a:gs>
            <a:gs pos="100000">
              <a:srgbClr val="288198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-10742067" y="-3151841"/>
            <a:ext cx="16235139" cy="16235139"/>
          </a:xfrm>
          <a:custGeom>
            <a:avLst/>
            <a:gdLst/>
            <a:ahLst/>
            <a:cxnLst/>
            <a:rect r="r" b="b" t="t" l="l"/>
            <a:pathLst>
              <a:path h="16235139" w="16235139">
                <a:moveTo>
                  <a:pt x="16235138" y="0"/>
                </a:moveTo>
                <a:lnTo>
                  <a:pt x="0" y="0"/>
                </a:lnTo>
                <a:lnTo>
                  <a:pt x="0" y="16235139"/>
                </a:lnTo>
                <a:lnTo>
                  <a:pt x="16235138" y="16235139"/>
                </a:lnTo>
                <a:lnTo>
                  <a:pt x="16235138" y="0"/>
                </a:lnTo>
                <a:close/>
              </a:path>
            </a:pathLst>
          </a:custGeom>
          <a:blipFill>
            <a:blip r:embed="rId2">
              <a:alphaModFix amt="20999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6802847" y="9074087"/>
            <a:ext cx="365153" cy="347891"/>
          </a:xfrm>
          <a:custGeom>
            <a:avLst/>
            <a:gdLst/>
            <a:ahLst/>
            <a:cxnLst/>
            <a:rect r="r" b="b" t="t" l="l"/>
            <a:pathLst>
              <a:path h="347891" w="365153">
                <a:moveTo>
                  <a:pt x="365153" y="0"/>
                </a:moveTo>
                <a:lnTo>
                  <a:pt x="0" y="0"/>
                </a:lnTo>
                <a:lnTo>
                  <a:pt x="0" y="347891"/>
                </a:lnTo>
                <a:lnTo>
                  <a:pt x="365153" y="347891"/>
                </a:lnTo>
                <a:lnTo>
                  <a:pt x="365153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1921630" y="2670677"/>
            <a:ext cx="5246370" cy="5246370"/>
            <a:chOff x="0" y="0"/>
            <a:chExt cx="6350000" cy="6350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4838700" y="0"/>
                  </a:moveTo>
                  <a:lnTo>
                    <a:pt x="1511300" y="0"/>
                  </a:lnTo>
                  <a:cubicBezTo>
                    <a:pt x="676910" y="0"/>
                    <a:pt x="0" y="676910"/>
                    <a:pt x="0" y="1511300"/>
                  </a:cubicBezTo>
                  <a:lnTo>
                    <a:pt x="0" y="6350000"/>
                  </a:lnTo>
                  <a:lnTo>
                    <a:pt x="4838700" y="6350000"/>
                  </a:lnTo>
                  <a:cubicBezTo>
                    <a:pt x="5673090" y="6350000"/>
                    <a:pt x="6350000" y="5673090"/>
                    <a:pt x="6350000" y="4838700"/>
                  </a:cubicBezTo>
                  <a:lnTo>
                    <a:pt x="6350000" y="0"/>
                  </a:lnTo>
                  <a:lnTo>
                    <a:pt x="4838700" y="0"/>
                  </a:lnTo>
                  <a:close/>
                </a:path>
              </a:pathLst>
            </a:custGeom>
            <a:blipFill>
              <a:blip r:embed="rId5"/>
              <a:stretch>
                <a:fillRect l="-25000" t="0" r="-25000" b="0"/>
              </a:stretch>
            </a:blipFill>
            <a:ln w="85725" cap="sq">
              <a:gradFill>
                <a:gsLst>
                  <a:gs pos="0">
                    <a:srgbClr val="243F81">
                      <a:alpha val="100000"/>
                    </a:srgbClr>
                  </a:gs>
                  <a:gs pos="100000">
                    <a:srgbClr val="288198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</p:grpSp>
      <p:grpSp>
        <p:nvGrpSpPr>
          <p:cNvPr name="Group 6" id="6"/>
          <p:cNvGrpSpPr/>
          <p:nvPr/>
        </p:nvGrpSpPr>
        <p:grpSpPr>
          <a:xfrm rot="0">
            <a:off x="11504067" y="2358141"/>
            <a:ext cx="1148007" cy="1148007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9FE5FF">
                    <a:alpha val="100000"/>
                  </a:srgbClr>
                </a:gs>
                <a:gs pos="100000">
                  <a:srgbClr val="6F6296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83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237036" y="4199886"/>
            <a:ext cx="10267031" cy="49663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7256" indent="-283628" lvl="1">
              <a:lnSpc>
                <a:spcPts val="3047"/>
              </a:lnSpc>
              <a:buFont typeface="Arial"/>
              <a:buChar char="•"/>
            </a:pPr>
            <a:r>
              <a:rPr lang="en-US" b="true" sz="2627">
                <a:solidFill>
                  <a:srgbClr val="FFFFFF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A Strong Password Checker ensures users create secure passwords by enforcing important security rules. </a:t>
            </a:r>
          </a:p>
          <a:p>
            <a:pPr algn="l" marL="567256" indent="-283628" lvl="1">
              <a:lnSpc>
                <a:spcPts val="3047"/>
              </a:lnSpc>
              <a:buFont typeface="Arial"/>
              <a:buChar char="•"/>
            </a:pPr>
            <a:r>
              <a:rPr lang="en-US" b="true" sz="2627">
                <a:solidFill>
                  <a:srgbClr val="FFFFFF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It checks if the password has at least 8 characters and includes a mix of uppercase letters, lowercase letters, numbers, and special symbols. It also prevents the use of common or previously leaked passwords by checking databases .</a:t>
            </a:r>
          </a:p>
          <a:p>
            <a:pPr algn="l" marL="567256" indent="-283628" lvl="1">
              <a:lnSpc>
                <a:spcPts val="3047"/>
              </a:lnSpc>
              <a:buFont typeface="Arial"/>
              <a:buChar char="•"/>
            </a:pPr>
            <a:r>
              <a:rPr lang="en-US" b="true" sz="2627">
                <a:solidFill>
                  <a:srgbClr val="FFFFFF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The system blocks easy patterns such as "123456" or "qwerty," and avoids passwords containing personal information like names or birthdays. </a:t>
            </a:r>
          </a:p>
          <a:p>
            <a:pPr algn="l" marL="567256" indent="-283628" lvl="1">
              <a:lnSpc>
                <a:spcPts val="3047"/>
              </a:lnSpc>
              <a:buFont typeface="Arial"/>
              <a:buChar char="•"/>
            </a:pPr>
            <a:r>
              <a:rPr lang="en-US" b="true" sz="2627">
                <a:solidFill>
                  <a:srgbClr val="FFFFFF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As users type their password, the checker provides real-time feedback, helping them create stronger passwords.</a:t>
            </a:r>
          </a:p>
          <a:p>
            <a:pPr algn="l">
              <a:lnSpc>
                <a:spcPts val="3047"/>
              </a:lnSpc>
              <a:spcBef>
                <a:spcPct val="0"/>
              </a:spcBef>
            </a:pPr>
          </a:p>
        </p:txBody>
      </p:sp>
      <p:grpSp>
        <p:nvGrpSpPr>
          <p:cNvPr name="Group 10" id="10"/>
          <p:cNvGrpSpPr/>
          <p:nvPr/>
        </p:nvGrpSpPr>
        <p:grpSpPr>
          <a:xfrm rot="0">
            <a:off x="16111293" y="7179103"/>
            <a:ext cx="1148007" cy="1148007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9FE5FF">
                    <a:alpha val="100000"/>
                  </a:srgbClr>
                </a:gs>
                <a:gs pos="100000">
                  <a:srgbClr val="6F6296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83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8935376" y="1421595"/>
            <a:ext cx="1776216" cy="936546"/>
            <a:chOff x="0" y="0"/>
            <a:chExt cx="467810" cy="246662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467810" cy="246662"/>
            </a:xfrm>
            <a:custGeom>
              <a:avLst/>
              <a:gdLst/>
              <a:ahLst/>
              <a:cxnLst/>
              <a:rect r="r" b="b" t="t" l="l"/>
              <a:pathLst>
                <a:path h="246662" w="467810">
                  <a:moveTo>
                    <a:pt x="0" y="0"/>
                  </a:moveTo>
                  <a:lnTo>
                    <a:pt x="467810" y="0"/>
                  </a:lnTo>
                  <a:lnTo>
                    <a:pt x="467810" y="246662"/>
                  </a:lnTo>
                  <a:lnTo>
                    <a:pt x="0" y="246662"/>
                  </a:lnTo>
                  <a:close/>
                </a:path>
              </a:pathLst>
            </a:custGeom>
            <a:gradFill rotWithShape="true">
              <a:gsLst>
                <a:gs pos="0">
                  <a:srgbClr val="FFFFFF">
                    <a:alpha val="46000"/>
                  </a:srgbClr>
                </a:gs>
                <a:gs pos="100000">
                  <a:srgbClr val="9B9B9B">
                    <a:alpha val="5520"/>
                  </a:srgbClr>
                </a:gs>
              </a:gsLst>
              <a:lin ang="0"/>
            </a:gra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19050"/>
              <a:ext cx="467810" cy="2657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83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6030363" y="896714"/>
            <a:ext cx="2680687" cy="897724"/>
            <a:chOff x="0" y="0"/>
            <a:chExt cx="706025" cy="236438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706025" cy="236438"/>
            </a:xfrm>
            <a:custGeom>
              <a:avLst/>
              <a:gdLst/>
              <a:ahLst/>
              <a:cxnLst/>
              <a:rect r="r" b="b" t="t" l="l"/>
              <a:pathLst>
                <a:path h="236438" w="706025">
                  <a:moveTo>
                    <a:pt x="0" y="0"/>
                  </a:moveTo>
                  <a:lnTo>
                    <a:pt x="706025" y="0"/>
                  </a:lnTo>
                  <a:lnTo>
                    <a:pt x="706025" y="236438"/>
                  </a:lnTo>
                  <a:lnTo>
                    <a:pt x="0" y="236438"/>
                  </a:lnTo>
                  <a:close/>
                </a:path>
              </a:pathLst>
            </a:custGeom>
            <a:gradFill rotWithShape="true">
              <a:gsLst>
                <a:gs pos="0">
                  <a:srgbClr val="243F81">
                    <a:alpha val="100000"/>
                  </a:srgbClr>
                </a:gs>
                <a:gs pos="100000">
                  <a:srgbClr val="288198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19050"/>
              <a:ext cx="706025" cy="2554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83"/>
                </a:lnSpc>
              </a:pP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16630080" y="1189894"/>
            <a:ext cx="822214" cy="2917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27"/>
              </a:lnSpc>
              <a:spcBef>
                <a:spcPct val="0"/>
              </a:spcBef>
            </a:pPr>
            <a:r>
              <a:rPr lang="en-US" b="true" sz="1920" spc="199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2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028700" y="1076325"/>
            <a:ext cx="8397847" cy="17400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3653"/>
              </a:lnSpc>
              <a:spcBef>
                <a:spcPct val="0"/>
              </a:spcBef>
            </a:pPr>
            <a:r>
              <a:rPr lang="en-US" b="true" sz="11770">
                <a:solidFill>
                  <a:srgbClr val="FFFFFF"/>
                </a:solidFill>
                <a:latin typeface="Antonio Ultra-Bold"/>
                <a:ea typeface="Antonio Ultra-Bold"/>
                <a:cs typeface="Antonio Ultra-Bold"/>
                <a:sym typeface="Antonio Ultra-Bold"/>
              </a:rPr>
              <a:t>INTRODUCTION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028700" y="3136260"/>
            <a:ext cx="6068033" cy="749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800"/>
              </a:lnSpc>
              <a:spcBef>
                <a:spcPct val="0"/>
              </a:spcBef>
            </a:pPr>
            <a:r>
              <a:rPr lang="en-US" sz="5000">
                <a:solidFill>
                  <a:srgbClr val="FFFFFF"/>
                </a:solidFill>
                <a:latin typeface="Antonio Light"/>
                <a:ea typeface="Antonio Light"/>
                <a:cs typeface="Antonio Light"/>
                <a:sym typeface="Antonio Light"/>
              </a:rPr>
              <a:t>STRONG PASSWORD CHECKER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243F81">
                <a:alpha val="100000"/>
              </a:srgbClr>
            </a:gs>
            <a:gs pos="100000">
              <a:srgbClr val="288198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-10742067" y="-3151841"/>
            <a:ext cx="16235139" cy="16235139"/>
          </a:xfrm>
          <a:custGeom>
            <a:avLst/>
            <a:gdLst/>
            <a:ahLst/>
            <a:cxnLst/>
            <a:rect r="r" b="b" t="t" l="l"/>
            <a:pathLst>
              <a:path h="16235139" w="16235139">
                <a:moveTo>
                  <a:pt x="16235138" y="0"/>
                </a:moveTo>
                <a:lnTo>
                  <a:pt x="0" y="0"/>
                </a:lnTo>
                <a:lnTo>
                  <a:pt x="0" y="16235139"/>
                </a:lnTo>
                <a:lnTo>
                  <a:pt x="16235138" y="16235139"/>
                </a:lnTo>
                <a:lnTo>
                  <a:pt x="16235138" y="0"/>
                </a:lnTo>
                <a:close/>
              </a:path>
            </a:pathLst>
          </a:custGeom>
          <a:blipFill>
            <a:blip r:embed="rId2">
              <a:alphaModFix amt="20999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6802847" y="9074087"/>
            <a:ext cx="365153" cy="347891"/>
          </a:xfrm>
          <a:custGeom>
            <a:avLst/>
            <a:gdLst/>
            <a:ahLst/>
            <a:cxnLst/>
            <a:rect r="r" b="b" t="t" l="l"/>
            <a:pathLst>
              <a:path h="347891" w="365153">
                <a:moveTo>
                  <a:pt x="365153" y="0"/>
                </a:moveTo>
                <a:lnTo>
                  <a:pt x="0" y="0"/>
                </a:lnTo>
                <a:lnTo>
                  <a:pt x="0" y="347891"/>
                </a:lnTo>
                <a:lnTo>
                  <a:pt x="365153" y="347891"/>
                </a:lnTo>
                <a:lnTo>
                  <a:pt x="365153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028700" y="2816414"/>
            <a:ext cx="5246370" cy="5246370"/>
            <a:chOff x="0" y="0"/>
            <a:chExt cx="6350000" cy="6350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350000" cy="6350000"/>
            </a:xfrm>
            <a:custGeom>
              <a:avLst/>
              <a:gdLst/>
              <a:ahLst/>
              <a:cxnLst/>
              <a:rect r="r" b="b" t="t" l="l"/>
              <a:pathLst>
                <a:path h="6350000" w="6350000">
                  <a:moveTo>
                    <a:pt x="4838700" y="0"/>
                  </a:moveTo>
                  <a:lnTo>
                    <a:pt x="1511300" y="0"/>
                  </a:lnTo>
                  <a:cubicBezTo>
                    <a:pt x="676910" y="0"/>
                    <a:pt x="0" y="676910"/>
                    <a:pt x="0" y="1511300"/>
                  </a:cubicBezTo>
                  <a:lnTo>
                    <a:pt x="0" y="6350000"/>
                  </a:lnTo>
                  <a:lnTo>
                    <a:pt x="4838700" y="6350000"/>
                  </a:lnTo>
                  <a:cubicBezTo>
                    <a:pt x="5673090" y="6350000"/>
                    <a:pt x="6350000" y="5673090"/>
                    <a:pt x="6350000" y="4838700"/>
                  </a:cubicBezTo>
                  <a:lnTo>
                    <a:pt x="6350000" y="0"/>
                  </a:lnTo>
                  <a:lnTo>
                    <a:pt x="4838700" y="0"/>
                  </a:lnTo>
                  <a:close/>
                </a:path>
              </a:pathLst>
            </a:custGeom>
            <a:blipFill>
              <a:blip r:embed="rId5"/>
              <a:stretch>
                <a:fillRect l="-25000" t="0" r="-25000" b="0"/>
              </a:stretch>
            </a:blipFill>
            <a:ln w="85725" cap="sq">
              <a:gradFill>
                <a:gsLst>
                  <a:gs pos="0">
                    <a:srgbClr val="243F81">
                      <a:alpha val="100000"/>
                    </a:srgbClr>
                  </a:gs>
                  <a:gs pos="100000">
                    <a:srgbClr val="288198">
                      <a:alpha val="100000"/>
                    </a:srgbClr>
                  </a:gs>
                </a:gsLst>
                <a:lin ang="0"/>
              </a:gradFill>
              <a:prstDash val="solid"/>
              <a:miter/>
            </a:ln>
          </p:spPr>
        </p:sp>
      </p:grpSp>
      <p:grpSp>
        <p:nvGrpSpPr>
          <p:cNvPr name="Group 6" id="6"/>
          <p:cNvGrpSpPr/>
          <p:nvPr/>
        </p:nvGrpSpPr>
        <p:grpSpPr>
          <a:xfrm rot="0">
            <a:off x="11504067" y="2358141"/>
            <a:ext cx="1148007" cy="1148007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9FE5FF">
                    <a:alpha val="100000"/>
                  </a:srgbClr>
                </a:gs>
                <a:gs pos="100000">
                  <a:srgbClr val="6F6296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83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7196451" y="3899355"/>
            <a:ext cx="10267031" cy="49663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7256" indent="-283628" lvl="1">
              <a:lnSpc>
                <a:spcPts val="3047"/>
              </a:lnSpc>
              <a:buFont typeface="Arial"/>
              <a:buChar char="•"/>
            </a:pPr>
            <a:r>
              <a:rPr lang="en-US" b="true" sz="2627">
                <a:solidFill>
                  <a:srgbClr val="FFFFFF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A Strong Password Checker ensures users create secure passwords by enforcing important security rules. </a:t>
            </a:r>
          </a:p>
          <a:p>
            <a:pPr algn="l" marL="567256" indent="-283628" lvl="1">
              <a:lnSpc>
                <a:spcPts val="3047"/>
              </a:lnSpc>
              <a:buFont typeface="Arial"/>
              <a:buChar char="•"/>
            </a:pPr>
            <a:r>
              <a:rPr lang="en-US" b="true" sz="2627">
                <a:solidFill>
                  <a:srgbClr val="FFFFFF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It checks if the password has at least 8 characters and includes a mix of uppercase letters, lowercase letters, numbers, and special symbols. It also prevents the use of common or previously leaked passwords by checking databases .</a:t>
            </a:r>
          </a:p>
          <a:p>
            <a:pPr algn="l" marL="567256" indent="-283628" lvl="1">
              <a:lnSpc>
                <a:spcPts val="3047"/>
              </a:lnSpc>
              <a:buFont typeface="Arial"/>
              <a:buChar char="•"/>
            </a:pPr>
            <a:r>
              <a:rPr lang="en-US" b="true" sz="2627">
                <a:solidFill>
                  <a:srgbClr val="FFFFFF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The system blocks easy patterns such as "123456" or "qwerty," and avoids passwords containing personal information like names or birthdays. </a:t>
            </a:r>
          </a:p>
          <a:p>
            <a:pPr algn="l" marL="567256" indent="-283628" lvl="1">
              <a:lnSpc>
                <a:spcPts val="3047"/>
              </a:lnSpc>
              <a:buFont typeface="Arial"/>
              <a:buChar char="•"/>
            </a:pPr>
            <a:r>
              <a:rPr lang="en-US" b="true" sz="2627">
                <a:solidFill>
                  <a:srgbClr val="FFFFFF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As users type their password, the checker provides real-time feedback, helping them create stronger passwords.</a:t>
            </a:r>
          </a:p>
          <a:p>
            <a:pPr algn="l">
              <a:lnSpc>
                <a:spcPts val="3047"/>
              </a:lnSpc>
              <a:spcBef>
                <a:spcPct val="0"/>
              </a:spcBef>
            </a:pPr>
          </a:p>
        </p:txBody>
      </p:sp>
      <p:grpSp>
        <p:nvGrpSpPr>
          <p:cNvPr name="Group 10" id="10"/>
          <p:cNvGrpSpPr/>
          <p:nvPr/>
        </p:nvGrpSpPr>
        <p:grpSpPr>
          <a:xfrm rot="0">
            <a:off x="16111293" y="7179103"/>
            <a:ext cx="1148007" cy="1148007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9FE5FF">
                    <a:alpha val="100000"/>
                  </a:srgbClr>
                </a:gs>
                <a:gs pos="100000">
                  <a:srgbClr val="6F6296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83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8935376" y="1421595"/>
            <a:ext cx="1776216" cy="936546"/>
            <a:chOff x="0" y="0"/>
            <a:chExt cx="467810" cy="246662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467810" cy="246662"/>
            </a:xfrm>
            <a:custGeom>
              <a:avLst/>
              <a:gdLst/>
              <a:ahLst/>
              <a:cxnLst/>
              <a:rect r="r" b="b" t="t" l="l"/>
              <a:pathLst>
                <a:path h="246662" w="467810">
                  <a:moveTo>
                    <a:pt x="0" y="0"/>
                  </a:moveTo>
                  <a:lnTo>
                    <a:pt x="467810" y="0"/>
                  </a:lnTo>
                  <a:lnTo>
                    <a:pt x="467810" y="246662"/>
                  </a:lnTo>
                  <a:lnTo>
                    <a:pt x="0" y="246662"/>
                  </a:lnTo>
                  <a:close/>
                </a:path>
              </a:pathLst>
            </a:custGeom>
            <a:gradFill rotWithShape="true">
              <a:gsLst>
                <a:gs pos="0">
                  <a:srgbClr val="FFFFFF">
                    <a:alpha val="46000"/>
                  </a:srgbClr>
                </a:gs>
                <a:gs pos="100000">
                  <a:srgbClr val="9B9B9B">
                    <a:alpha val="5520"/>
                  </a:srgbClr>
                </a:gs>
              </a:gsLst>
              <a:lin ang="0"/>
            </a:gra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19050"/>
              <a:ext cx="467810" cy="2657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83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6030363" y="896714"/>
            <a:ext cx="2680687" cy="897724"/>
            <a:chOff x="0" y="0"/>
            <a:chExt cx="706025" cy="236438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706025" cy="236438"/>
            </a:xfrm>
            <a:custGeom>
              <a:avLst/>
              <a:gdLst/>
              <a:ahLst/>
              <a:cxnLst/>
              <a:rect r="r" b="b" t="t" l="l"/>
              <a:pathLst>
                <a:path h="236438" w="706025">
                  <a:moveTo>
                    <a:pt x="0" y="0"/>
                  </a:moveTo>
                  <a:lnTo>
                    <a:pt x="706025" y="0"/>
                  </a:lnTo>
                  <a:lnTo>
                    <a:pt x="706025" y="236438"/>
                  </a:lnTo>
                  <a:lnTo>
                    <a:pt x="0" y="236438"/>
                  </a:lnTo>
                  <a:close/>
                </a:path>
              </a:pathLst>
            </a:custGeom>
            <a:gradFill rotWithShape="true">
              <a:gsLst>
                <a:gs pos="0">
                  <a:srgbClr val="243F81">
                    <a:alpha val="100000"/>
                  </a:srgbClr>
                </a:gs>
                <a:gs pos="100000">
                  <a:srgbClr val="288198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19050"/>
              <a:ext cx="706025" cy="2554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83"/>
                </a:lnSpc>
              </a:pP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16630080" y="1189894"/>
            <a:ext cx="822214" cy="2917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27"/>
              </a:lnSpc>
              <a:spcBef>
                <a:spcPct val="0"/>
              </a:spcBef>
            </a:pPr>
            <a:r>
              <a:rPr lang="en-US" b="true" sz="1920" spc="199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3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028700" y="1076325"/>
            <a:ext cx="8397847" cy="17400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3653"/>
              </a:lnSpc>
              <a:spcBef>
                <a:spcPct val="0"/>
              </a:spcBef>
            </a:pPr>
            <a:r>
              <a:rPr lang="en-US" b="true" sz="11770">
                <a:solidFill>
                  <a:srgbClr val="FFFFFF"/>
                </a:solidFill>
                <a:latin typeface="Antonio Ultra-Bold"/>
                <a:ea typeface="Antonio Ultra-Bold"/>
                <a:cs typeface="Antonio Ultra-Bold"/>
                <a:sym typeface="Antonio Ultra-Bold"/>
              </a:rPr>
              <a:t>INTRODUCTION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7196451" y="2941670"/>
            <a:ext cx="6068033" cy="749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800"/>
              </a:lnSpc>
              <a:spcBef>
                <a:spcPct val="0"/>
              </a:spcBef>
            </a:pPr>
            <a:r>
              <a:rPr lang="en-US" sz="5000">
                <a:solidFill>
                  <a:srgbClr val="FFFFFF"/>
                </a:solidFill>
                <a:latin typeface="Antonio Light"/>
                <a:ea typeface="Antonio Light"/>
                <a:cs typeface="Antonio Light"/>
                <a:sym typeface="Antonio Light"/>
              </a:rPr>
              <a:t>AUTHENTICATION</a:t>
            </a:r>
          </a:p>
        </p:txBody>
      </p:sp>
    </p:spTree>
  </p:cSld>
  <p:clrMapOvr>
    <a:masterClrMapping/>
  </p:clrMapOvr>
  <p:transition spd="fast">
    <p:fade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243F81">
                <a:alpha val="100000"/>
              </a:srgbClr>
            </a:gs>
            <a:gs pos="100000">
              <a:srgbClr val="288198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-10742067" y="-3151841"/>
            <a:ext cx="16235139" cy="16235139"/>
          </a:xfrm>
          <a:custGeom>
            <a:avLst/>
            <a:gdLst/>
            <a:ahLst/>
            <a:cxnLst/>
            <a:rect r="r" b="b" t="t" l="l"/>
            <a:pathLst>
              <a:path h="16235139" w="16235139">
                <a:moveTo>
                  <a:pt x="16235138" y="0"/>
                </a:moveTo>
                <a:lnTo>
                  <a:pt x="0" y="0"/>
                </a:lnTo>
                <a:lnTo>
                  <a:pt x="0" y="16235139"/>
                </a:lnTo>
                <a:lnTo>
                  <a:pt x="16235138" y="16235139"/>
                </a:lnTo>
                <a:lnTo>
                  <a:pt x="16235138" y="0"/>
                </a:lnTo>
                <a:close/>
              </a:path>
            </a:pathLst>
          </a:custGeom>
          <a:blipFill>
            <a:blip r:embed="rId2">
              <a:alphaModFix amt="20999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6802847" y="9074087"/>
            <a:ext cx="365153" cy="347891"/>
          </a:xfrm>
          <a:custGeom>
            <a:avLst/>
            <a:gdLst/>
            <a:ahLst/>
            <a:cxnLst/>
            <a:rect r="r" b="b" t="t" l="l"/>
            <a:pathLst>
              <a:path h="347891" w="365153">
                <a:moveTo>
                  <a:pt x="365153" y="0"/>
                </a:moveTo>
                <a:lnTo>
                  <a:pt x="0" y="0"/>
                </a:lnTo>
                <a:lnTo>
                  <a:pt x="0" y="347891"/>
                </a:lnTo>
                <a:lnTo>
                  <a:pt x="365153" y="347891"/>
                </a:lnTo>
                <a:lnTo>
                  <a:pt x="365153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-1205059" y="6117498"/>
            <a:ext cx="5190348" cy="5190348"/>
            <a:chOff x="0" y="0"/>
            <a:chExt cx="14840029" cy="1484002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-366471" y="-11891"/>
              <a:ext cx="15572971" cy="14863810"/>
            </a:xfrm>
            <a:custGeom>
              <a:avLst/>
              <a:gdLst/>
              <a:ahLst/>
              <a:cxnLst/>
              <a:rect r="r" b="b" t="t" l="l"/>
              <a:pathLst>
                <a:path h="14863810" w="15572971">
                  <a:moveTo>
                    <a:pt x="7786486" y="11891"/>
                  </a:moveTo>
                  <a:cubicBezTo>
                    <a:pt x="5127664" y="0"/>
                    <a:pt x="2665709" y="1411641"/>
                    <a:pt x="1332855" y="3712286"/>
                  </a:cubicBezTo>
                  <a:cubicBezTo>
                    <a:pt x="0" y="6012931"/>
                    <a:pt x="0" y="8850880"/>
                    <a:pt x="1332855" y="11151525"/>
                  </a:cubicBezTo>
                  <a:cubicBezTo>
                    <a:pt x="2665709" y="13452170"/>
                    <a:pt x="5127664" y="14863811"/>
                    <a:pt x="7786486" y="14851920"/>
                  </a:cubicBezTo>
                  <a:cubicBezTo>
                    <a:pt x="10445306" y="14863811"/>
                    <a:pt x="12907262" y="13452170"/>
                    <a:pt x="14240117" y="11151525"/>
                  </a:cubicBezTo>
                  <a:cubicBezTo>
                    <a:pt x="15572971" y="8850880"/>
                    <a:pt x="15572971" y="6012931"/>
                    <a:pt x="14240117" y="3712286"/>
                  </a:cubicBezTo>
                  <a:cubicBezTo>
                    <a:pt x="12907262" y="1411641"/>
                    <a:pt x="10445306" y="0"/>
                    <a:pt x="7786486" y="11891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243F81">
                    <a:alpha val="58000"/>
                  </a:srgbClr>
                </a:gs>
                <a:gs pos="100000">
                  <a:srgbClr val="288198">
                    <a:alpha val="58000"/>
                  </a:srgbClr>
                </a:gs>
              </a:gsLst>
              <a:lin ang="0"/>
            </a:gra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-156193" y="188812"/>
              <a:ext cx="15152415" cy="14462405"/>
            </a:xfrm>
            <a:custGeom>
              <a:avLst/>
              <a:gdLst/>
              <a:ahLst/>
              <a:cxnLst/>
              <a:rect r="r" b="b" t="t" l="l"/>
              <a:pathLst>
                <a:path h="14462405" w="15152415">
                  <a:moveTo>
                    <a:pt x="7576208" y="11570"/>
                  </a:moveTo>
                  <a:cubicBezTo>
                    <a:pt x="4989189" y="0"/>
                    <a:pt x="2593721" y="1373519"/>
                    <a:pt x="1296860" y="3612034"/>
                  </a:cubicBezTo>
                  <a:cubicBezTo>
                    <a:pt x="0" y="5850548"/>
                    <a:pt x="0" y="8611857"/>
                    <a:pt x="1296860" y="10850372"/>
                  </a:cubicBezTo>
                  <a:cubicBezTo>
                    <a:pt x="2593721" y="13088886"/>
                    <a:pt x="4989189" y="14462405"/>
                    <a:pt x="7576208" y="14450835"/>
                  </a:cubicBezTo>
                  <a:cubicBezTo>
                    <a:pt x="10163226" y="14462405"/>
                    <a:pt x="12558694" y="13088886"/>
                    <a:pt x="13855555" y="10850372"/>
                  </a:cubicBezTo>
                  <a:cubicBezTo>
                    <a:pt x="15152416" y="8611857"/>
                    <a:pt x="15152416" y="5850548"/>
                    <a:pt x="13855555" y="3612034"/>
                  </a:cubicBezTo>
                  <a:cubicBezTo>
                    <a:pt x="12558694" y="1373519"/>
                    <a:pt x="10163226" y="0"/>
                    <a:pt x="7576208" y="11570"/>
                  </a:cubicBezTo>
                  <a:close/>
                </a:path>
              </a:pathLst>
            </a:custGeom>
            <a:solidFill>
              <a:srgbClr val="FFFFFF">
                <a:alpha val="57647"/>
              </a:srgbClr>
            </a:solidFill>
          </p:spPr>
        </p:sp>
        <p:sp>
          <p:nvSpPr>
            <p:cNvPr name="Freeform 7" id="7"/>
            <p:cNvSpPr/>
            <p:nvPr/>
          </p:nvSpPr>
          <p:spPr>
            <a:xfrm flipH="false" flipV="false" rot="0">
              <a:off x="223301" y="551024"/>
              <a:ext cx="14393427" cy="13737979"/>
            </a:xfrm>
            <a:custGeom>
              <a:avLst/>
              <a:gdLst/>
              <a:ahLst/>
              <a:cxnLst/>
              <a:rect r="r" b="b" t="t" l="l"/>
              <a:pathLst>
                <a:path h="13737979" w="14393427">
                  <a:moveTo>
                    <a:pt x="7196714" y="10990"/>
                  </a:moveTo>
                  <a:cubicBezTo>
                    <a:pt x="4739280" y="0"/>
                    <a:pt x="2463801" y="1304719"/>
                    <a:pt x="1231900" y="3431106"/>
                  </a:cubicBezTo>
                  <a:cubicBezTo>
                    <a:pt x="0" y="5557493"/>
                    <a:pt x="0" y="8180487"/>
                    <a:pt x="1231900" y="10306874"/>
                  </a:cubicBezTo>
                  <a:cubicBezTo>
                    <a:pt x="2463801" y="12433261"/>
                    <a:pt x="4739280" y="13737980"/>
                    <a:pt x="7196714" y="13726990"/>
                  </a:cubicBezTo>
                  <a:cubicBezTo>
                    <a:pt x="9654147" y="13737980"/>
                    <a:pt x="11929626" y="12433261"/>
                    <a:pt x="13161527" y="10306874"/>
                  </a:cubicBezTo>
                  <a:cubicBezTo>
                    <a:pt x="14393427" y="8180487"/>
                    <a:pt x="14393427" y="5557493"/>
                    <a:pt x="13161527" y="3431106"/>
                  </a:cubicBezTo>
                  <a:cubicBezTo>
                    <a:pt x="11929626" y="1304719"/>
                    <a:pt x="9654147" y="0"/>
                    <a:pt x="7196714" y="10990"/>
                  </a:cubicBezTo>
                  <a:close/>
                </a:path>
              </a:pathLst>
            </a:custGeom>
            <a:blipFill>
              <a:blip r:embed="rId5">
                <a:alphaModFix amt="58000"/>
              </a:blip>
              <a:stretch>
                <a:fillRect l="-24712" t="0" r="-24712" b="0"/>
              </a:stretch>
            </a:blip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3447862" y="2837226"/>
            <a:ext cx="9963224" cy="5760555"/>
          </a:xfrm>
          <a:custGeom>
            <a:avLst/>
            <a:gdLst/>
            <a:ahLst/>
            <a:cxnLst/>
            <a:rect r="r" b="b" t="t" l="l"/>
            <a:pathLst>
              <a:path h="5760555" w="9963224">
                <a:moveTo>
                  <a:pt x="0" y="0"/>
                </a:moveTo>
                <a:lnTo>
                  <a:pt x="9963225" y="0"/>
                </a:lnTo>
                <a:lnTo>
                  <a:pt x="9963225" y="5760555"/>
                </a:lnTo>
                <a:lnTo>
                  <a:pt x="0" y="576055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6030363" y="896714"/>
            <a:ext cx="2680687" cy="897724"/>
            <a:chOff x="0" y="0"/>
            <a:chExt cx="706025" cy="23643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706025" cy="236438"/>
            </a:xfrm>
            <a:custGeom>
              <a:avLst/>
              <a:gdLst/>
              <a:ahLst/>
              <a:cxnLst/>
              <a:rect r="r" b="b" t="t" l="l"/>
              <a:pathLst>
                <a:path h="236438" w="706025">
                  <a:moveTo>
                    <a:pt x="0" y="0"/>
                  </a:moveTo>
                  <a:lnTo>
                    <a:pt x="706025" y="0"/>
                  </a:lnTo>
                  <a:lnTo>
                    <a:pt x="706025" y="236438"/>
                  </a:lnTo>
                  <a:lnTo>
                    <a:pt x="0" y="236438"/>
                  </a:lnTo>
                  <a:close/>
                </a:path>
              </a:pathLst>
            </a:custGeom>
            <a:gradFill rotWithShape="true">
              <a:gsLst>
                <a:gs pos="0">
                  <a:srgbClr val="243F81">
                    <a:alpha val="100000"/>
                  </a:srgbClr>
                </a:gs>
                <a:gs pos="100000">
                  <a:srgbClr val="288198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19050"/>
              <a:ext cx="706025" cy="2554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83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6630080" y="1189894"/>
            <a:ext cx="822214" cy="2917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27"/>
              </a:lnSpc>
              <a:spcBef>
                <a:spcPct val="0"/>
              </a:spcBef>
            </a:pPr>
            <a:r>
              <a:rPr lang="en-US" b="true" sz="1920" spc="199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4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973384" y="934814"/>
            <a:ext cx="4776849" cy="15404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2056"/>
              </a:lnSpc>
              <a:spcBef>
                <a:spcPct val="0"/>
              </a:spcBef>
            </a:pPr>
            <a:r>
              <a:rPr lang="en-US" b="true" sz="10393">
                <a:solidFill>
                  <a:srgbClr val="FFFFFF"/>
                </a:solidFill>
                <a:latin typeface="Antonio Ultra-Bold"/>
                <a:ea typeface="Antonio Ultra-Bold"/>
                <a:cs typeface="Antonio Ultra-Bold"/>
                <a:sym typeface="Antonio Ultra-Bold"/>
              </a:rPr>
              <a:t>TOOLS </a:t>
            </a:r>
          </a:p>
        </p:txBody>
      </p:sp>
      <p:grpSp>
        <p:nvGrpSpPr>
          <p:cNvPr name="Group 14" id="14"/>
          <p:cNvGrpSpPr>
            <a:grpSpLocks noChangeAspect="true"/>
          </p:cNvGrpSpPr>
          <p:nvPr/>
        </p:nvGrpSpPr>
        <p:grpSpPr>
          <a:xfrm rot="0">
            <a:off x="13367323" y="1673031"/>
            <a:ext cx="5326081" cy="5326081"/>
            <a:chOff x="0" y="0"/>
            <a:chExt cx="14840029" cy="14840029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-366471" y="-11891"/>
              <a:ext cx="15572971" cy="14863810"/>
            </a:xfrm>
            <a:custGeom>
              <a:avLst/>
              <a:gdLst/>
              <a:ahLst/>
              <a:cxnLst/>
              <a:rect r="r" b="b" t="t" l="l"/>
              <a:pathLst>
                <a:path h="14863810" w="15572971">
                  <a:moveTo>
                    <a:pt x="7786486" y="11891"/>
                  </a:moveTo>
                  <a:cubicBezTo>
                    <a:pt x="5127664" y="0"/>
                    <a:pt x="2665709" y="1411641"/>
                    <a:pt x="1332855" y="3712286"/>
                  </a:cubicBezTo>
                  <a:cubicBezTo>
                    <a:pt x="0" y="6012931"/>
                    <a:pt x="0" y="8850880"/>
                    <a:pt x="1332855" y="11151525"/>
                  </a:cubicBezTo>
                  <a:cubicBezTo>
                    <a:pt x="2665709" y="13452170"/>
                    <a:pt x="5127664" y="14863811"/>
                    <a:pt x="7786486" y="14851920"/>
                  </a:cubicBezTo>
                  <a:cubicBezTo>
                    <a:pt x="10445306" y="14863811"/>
                    <a:pt x="12907262" y="13452170"/>
                    <a:pt x="14240117" y="11151525"/>
                  </a:cubicBezTo>
                  <a:cubicBezTo>
                    <a:pt x="15572971" y="8850880"/>
                    <a:pt x="15572971" y="6012931"/>
                    <a:pt x="14240117" y="3712286"/>
                  </a:cubicBezTo>
                  <a:cubicBezTo>
                    <a:pt x="12907262" y="1411641"/>
                    <a:pt x="10445306" y="0"/>
                    <a:pt x="7786486" y="11891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243F81">
                    <a:alpha val="49000"/>
                  </a:srgbClr>
                </a:gs>
                <a:gs pos="100000">
                  <a:srgbClr val="288198">
                    <a:alpha val="49000"/>
                  </a:srgbClr>
                </a:gs>
              </a:gsLst>
              <a:lin ang="0"/>
            </a:grad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-156193" y="188812"/>
              <a:ext cx="15152415" cy="14462405"/>
            </a:xfrm>
            <a:custGeom>
              <a:avLst/>
              <a:gdLst/>
              <a:ahLst/>
              <a:cxnLst/>
              <a:rect r="r" b="b" t="t" l="l"/>
              <a:pathLst>
                <a:path h="14462405" w="15152415">
                  <a:moveTo>
                    <a:pt x="7576208" y="11570"/>
                  </a:moveTo>
                  <a:cubicBezTo>
                    <a:pt x="4989189" y="0"/>
                    <a:pt x="2593721" y="1373519"/>
                    <a:pt x="1296860" y="3612034"/>
                  </a:cubicBezTo>
                  <a:cubicBezTo>
                    <a:pt x="0" y="5850548"/>
                    <a:pt x="0" y="8611857"/>
                    <a:pt x="1296860" y="10850372"/>
                  </a:cubicBezTo>
                  <a:cubicBezTo>
                    <a:pt x="2593721" y="13088886"/>
                    <a:pt x="4989189" y="14462405"/>
                    <a:pt x="7576208" y="14450835"/>
                  </a:cubicBezTo>
                  <a:cubicBezTo>
                    <a:pt x="10163226" y="14462405"/>
                    <a:pt x="12558694" y="13088886"/>
                    <a:pt x="13855555" y="10850372"/>
                  </a:cubicBezTo>
                  <a:cubicBezTo>
                    <a:pt x="15152416" y="8611857"/>
                    <a:pt x="15152416" y="5850548"/>
                    <a:pt x="13855555" y="3612034"/>
                  </a:cubicBezTo>
                  <a:cubicBezTo>
                    <a:pt x="12558694" y="1373519"/>
                    <a:pt x="10163226" y="0"/>
                    <a:pt x="7576208" y="11570"/>
                  </a:cubicBezTo>
                  <a:close/>
                </a:path>
              </a:pathLst>
            </a:custGeom>
            <a:solidFill>
              <a:srgbClr val="FFFFFF">
                <a:alpha val="48627"/>
              </a:srgbClr>
            </a:solid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223301" y="551024"/>
              <a:ext cx="14393427" cy="13737979"/>
            </a:xfrm>
            <a:custGeom>
              <a:avLst/>
              <a:gdLst/>
              <a:ahLst/>
              <a:cxnLst/>
              <a:rect r="r" b="b" t="t" l="l"/>
              <a:pathLst>
                <a:path h="13737979" w="14393427">
                  <a:moveTo>
                    <a:pt x="7196714" y="10990"/>
                  </a:moveTo>
                  <a:cubicBezTo>
                    <a:pt x="4739280" y="0"/>
                    <a:pt x="2463801" y="1304719"/>
                    <a:pt x="1231900" y="3431106"/>
                  </a:cubicBezTo>
                  <a:cubicBezTo>
                    <a:pt x="0" y="5557493"/>
                    <a:pt x="0" y="8180487"/>
                    <a:pt x="1231900" y="10306874"/>
                  </a:cubicBezTo>
                  <a:cubicBezTo>
                    <a:pt x="2463801" y="12433261"/>
                    <a:pt x="4739280" y="13737980"/>
                    <a:pt x="7196714" y="13726990"/>
                  </a:cubicBezTo>
                  <a:cubicBezTo>
                    <a:pt x="9654147" y="13737980"/>
                    <a:pt x="11929626" y="12433261"/>
                    <a:pt x="13161527" y="10306874"/>
                  </a:cubicBezTo>
                  <a:cubicBezTo>
                    <a:pt x="14393427" y="8180487"/>
                    <a:pt x="14393427" y="5557493"/>
                    <a:pt x="13161527" y="3431106"/>
                  </a:cubicBezTo>
                  <a:cubicBezTo>
                    <a:pt x="11929626" y="1304719"/>
                    <a:pt x="9654147" y="0"/>
                    <a:pt x="7196714" y="10990"/>
                  </a:cubicBezTo>
                  <a:close/>
                </a:path>
              </a:pathLst>
            </a:custGeom>
            <a:blipFill>
              <a:blip r:embed="rId8">
                <a:alphaModFix amt="49000"/>
              </a:blip>
              <a:stretch>
                <a:fillRect l="-24712" t="0" r="-24712" b="0"/>
              </a:stretch>
            </a:blipFill>
          </p:spPr>
        </p:sp>
      </p:grpSp>
      <p:sp>
        <p:nvSpPr>
          <p:cNvPr name="TextBox 18" id="18"/>
          <p:cNvSpPr txBox="true"/>
          <p:nvPr/>
        </p:nvSpPr>
        <p:spPr>
          <a:xfrm rot="0">
            <a:off x="4361808" y="3460071"/>
            <a:ext cx="8233379" cy="46084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01"/>
              </a:lnSpc>
            </a:pPr>
            <a:r>
              <a:rPr lang="en-US" sz="3191" b="true">
                <a:solidFill>
                  <a:srgbClr val="FFFFFF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Programming Language &amp; Framework</a:t>
            </a:r>
          </a:p>
          <a:p>
            <a:pPr algn="ctr">
              <a:lnSpc>
                <a:spcPts val="3701"/>
              </a:lnSpc>
            </a:pPr>
          </a:p>
          <a:p>
            <a:pPr algn="just" marL="457287" indent="-228643" lvl="1">
              <a:lnSpc>
                <a:spcPts val="2456"/>
              </a:lnSpc>
              <a:buFont typeface="Arial"/>
              <a:buChar char="•"/>
            </a:pPr>
            <a:r>
              <a:rPr lang="en-US" b="true" sz="2118">
                <a:solidFill>
                  <a:srgbClr val="FFFFFF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Python – Main language for backend logic.</a:t>
            </a:r>
          </a:p>
          <a:p>
            <a:pPr algn="just">
              <a:lnSpc>
                <a:spcPts val="2456"/>
              </a:lnSpc>
            </a:pPr>
          </a:p>
          <a:p>
            <a:pPr algn="just" marL="457287" indent="-228643" lvl="1">
              <a:lnSpc>
                <a:spcPts val="2456"/>
              </a:lnSpc>
              <a:buFont typeface="Arial"/>
              <a:buChar char="•"/>
            </a:pPr>
            <a:r>
              <a:rPr lang="en-US" b="true" sz="2118">
                <a:solidFill>
                  <a:srgbClr val="FFFFFF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Flask (or similar) – Lightweight web framework for routing and rendering.</a:t>
            </a:r>
          </a:p>
          <a:p>
            <a:pPr algn="just">
              <a:lnSpc>
                <a:spcPts val="2456"/>
              </a:lnSpc>
            </a:pPr>
          </a:p>
          <a:p>
            <a:pPr algn="just" marL="457287" indent="-228643" lvl="1">
              <a:lnSpc>
                <a:spcPts val="2456"/>
              </a:lnSpc>
              <a:buFont typeface="Arial"/>
              <a:buChar char="•"/>
            </a:pPr>
            <a:r>
              <a:rPr lang="en-US" b="true" sz="2118">
                <a:solidFill>
                  <a:srgbClr val="FFFFFF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SQLite – Lightweight, file-based database for storing user credentials.</a:t>
            </a:r>
          </a:p>
          <a:p>
            <a:pPr algn="just">
              <a:lnSpc>
                <a:spcPts val="2456"/>
              </a:lnSpc>
            </a:pPr>
          </a:p>
          <a:p>
            <a:pPr algn="just" marL="457287" indent="-228643" lvl="1">
              <a:lnSpc>
                <a:spcPts val="2456"/>
              </a:lnSpc>
              <a:buFont typeface="Arial"/>
              <a:buChar char="•"/>
            </a:pPr>
            <a:r>
              <a:rPr lang="en-US" b="true" sz="2118">
                <a:solidFill>
                  <a:srgbClr val="FFFFFF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HTML/CSS – Templates styled for usability and feedback.</a:t>
            </a:r>
          </a:p>
          <a:p>
            <a:pPr algn="just">
              <a:lnSpc>
                <a:spcPts val="2456"/>
              </a:lnSpc>
            </a:pPr>
          </a:p>
          <a:p>
            <a:pPr algn="just" marL="457287" indent="-228643" lvl="1">
              <a:lnSpc>
                <a:spcPts val="2456"/>
              </a:lnSpc>
              <a:buFont typeface="Arial"/>
              <a:buChar char="•"/>
            </a:pPr>
            <a:r>
              <a:rPr lang="en-US" b="true" sz="2118">
                <a:solidFill>
                  <a:srgbClr val="FFFFFF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Python libraries – unittest, hashlib, etc. for testing and security.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1679486" y="4569497"/>
            <a:ext cx="1148007" cy="1148007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9FE5FF">
                    <a:alpha val="100000"/>
                  </a:srgbClr>
                </a:gs>
                <a:gs pos="100000">
                  <a:srgbClr val="6F6296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21" id="21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83"/>
                </a:lnSpc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15300184" y="7190525"/>
            <a:ext cx="1148007" cy="1148007"/>
            <a:chOff x="0" y="0"/>
            <a:chExt cx="812800" cy="8128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9FE5FF">
                    <a:alpha val="100000"/>
                  </a:srgbClr>
                </a:gs>
                <a:gs pos="100000">
                  <a:srgbClr val="6F6296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24" id="24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83"/>
                </a:lnSpc>
              </a:pP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243F81">
                <a:alpha val="100000"/>
              </a:srgbClr>
            </a:gs>
            <a:gs pos="100000">
              <a:srgbClr val="288198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-10742067" y="-3151841"/>
            <a:ext cx="16235139" cy="16235139"/>
          </a:xfrm>
          <a:custGeom>
            <a:avLst/>
            <a:gdLst/>
            <a:ahLst/>
            <a:cxnLst/>
            <a:rect r="r" b="b" t="t" l="l"/>
            <a:pathLst>
              <a:path h="16235139" w="16235139">
                <a:moveTo>
                  <a:pt x="16235138" y="0"/>
                </a:moveTo>
                <a:lnTo>
                  <a:pt x="0" y="0"/>
                </a:lnTo>
                <a:lnTo>
                  <a:pt x="0" y="16235139"/>
                </a:lnTo>
                <a:lnTo>
                  <a:pt x="16235138" y="16235139"/>
                </a:lnTo>
                <a:lnTo>
                  <a:pt x="16235138" y="0"/>
                </a:lnTo>
                <a:close/>
              </a:path>
            </a:pathLst>
          </a:custGeom>
          <a:blipFill>
            <a:blip r:embed="rId2">
              <a:alphaModFix amt="20999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6802847" y="9074087"/>
            <a:ext cx="365153" cy="347891"/>
          </a:xfrm>
          <a:custGeom>
            <a:avLst/>
            <a:gdLst/>
            <a:ahLst/>
            <a:cxnLst/>
            <a:rect r="r" b="b" t="t" l="l"/>
            <a:pathLst>
              <a:path h="347891" w="365153">
                <a:moveTo>
                  <a:pt x="365153" y="0"/>
                </a:moveTo>
                <a:lnTo>
                  <a:pt x="0" y="0"/>
                </a:lnTo>
                <a:lnTo>
                  <a:pt x="0" y="347891"/>
                </a:lnTo>
                <a:lnTo>
                  <a:pt x="365153" y="347891"/>
                </a:lnTo>
                <a:lnTo>
                  <a:pt x="365153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8669610" y="3073227"/>
            <a:ext cx="13199814" cy="5627536"/>
          </a:xfrm>
          <a:custGeom>
            <a:avLst/>
            <a:gdLst/>
            <a:ahLst/>
            <a:cxnLst/>
            <a:rect r="r" b="b" t="t" l="l"/>
            <a:pathLst>
              <a:path h="5627536" w="13199814">
                <a:moveTo>
                  <a:pt x="13199814" y="0"/>
                </a:moveTo>
                <a:lnTo>
                  <a:pt x="0" y="0"/>
                </a:lnTo>
                <a:lnTo>
                  <a:pt x="0" y="5627536"/>
                </a:lnTo>
                <a:lnTo>
                  <a:pt x="13199814" y="5627536"/>
                </a:lnTo>
                <a:lnTo>
                  <a:pt x="13199814" y="0"/>
                </a:lnTo>
                <a:close/>
              </a:path>
            </a:pathLst>
          </a:custGeom>
          <a:blipFill>
            <a:blip r:embed="rId5">
              <a:alphaModFix amt="43999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6030363" y="896714"/>
            <a:ext cx="2680687" cy="897724"/>
            <a:chOff x="0" y="0"/>
            <a:chExt cx="706025" cy="23643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706025" cy="236438"/>
            </a:xfrm>
            <a:custGeom>
              <a:avLst/>
              <a:gdLst/>
              <a:ahLst/>
              <a:cxnLst/>
              <a:rect r="r" b="b" t="t" l="l"/>
              <a:pathLst>
                <a:path h="236438" w="706025">
                  <a:moveTo>
                    <a:pt x="0" y="0"/>
                  </a:moveTo>
                  <a:lnTo>
                    <a:pt x="706025" y="0"/>
                  </a:lnTo>
                  <a:lnTo>
                    <a:pt x="706025" y="236438"/>
                  </a:lnTo>
                  <a:lnTo>
                    <a:pt x="0" y="236438"/>
                  </a:lnTo>
                  <a:close/>
                </a:path>
              </a:pathLst>
            </a:custGeom>
            <a:gradFill rotWithShape="true">
              <a:gsLst>
                <a:gs pos="0">
                  <a:srgbClr val="243F81">
                    <a:alpha val="100000"/>
                  </a:srgbClr>
                </a:gs>
                <a:gs pos="100000">
                  <a:srgbClr val="288198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0" y="-19050"/>
              <a:ext cx="706025" cy="2554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83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6630080" y="1189894"/>
            <a:ext cx="822214" cy="2917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27"/>
              </a:lnSpc>
              <a:spcBef>
                <a:spcPct val="0"/>
              </a:spcBef>
            </a:pPr>
            <a:r>
              <a:rPr lang="en-US" b="true" sz="1920" spc="199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5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614971" y="4146906"/>
            <a:ext cx="6721395" cy="17400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13653"/>
              </a:lnSpc>
              <a:spcBef>
                <a:spcPct val="0"/>
              </a:spcBef>
            </a:pPr>
            <a:r>
              <a:rPr lang="en-US" b="true" sz="11770">
                <a:solidFill>
                  <a:srgbClr val="FFFFFF"/>
                </a:solidFill>
                <a:latin typeface="Antonio Bold"/>
                <a:ea typeface="Antonio Bold"/>
                <a:cs typeface="Antonio Bold"/>
                <a:sym typeface="Antonio Bold"/>
              </a:rPr>
              <a:t>TECHNIQUES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679486" y="2414036"/>
            <a:ext cx="5872806" cy="6189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651" indent="-377825" lvl="1">
              <a:lnSpc>
                <a:spcPts val="4060"/>
              </a:lnSpc>
              <a:buFont typeface="Arial"/>
              <a:buChar char="•"/>
            </a:pPr>
            <a:r>
              <a:rPr lang="en-US" b="true" sz="3500">
                <a:solidFill>
                  <a:srgbClr val="FFFFFF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Password Strength Validation</a:t>
            </a:r>
          </a:p>
          <a:p>
            <a:pPr algn="l">
              <a:lnSpc>
                <a:spcPts val="4060"/>
              </a:lnSpc>
            </a:pPr>
          </a:p>
          <a:p>
            <a:pPr algn="l" marL="755651" indent="-377825" lvl="1">
              <a:lnSpc>
                <a:spcPts val="4060"/>
              </a:lnSpc>
              <a:buFont typeface="Arial"/>
              <a:buChar char="•"/>
            </a:pPr>
            <a:r>
              <a:rPr lang="en-US" b="true" sz="3500">
                <a:solidFill>
                  <a:srgbClr val="FFFFFF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Hashing Algorithms</a:t>
            </a:r>
          </a:p>
          <a:p>
            <a:pPr algn="l">
              <a:lnSpc>
                <a:spcPts val="4060"/>
              </a:lnSpc>
            </a:pPr>
          </a:p>
          <a:p>
            <a:pPr algn="l" marL="755651" indent="-377825" lvl="1">
              <a:lnSpc>
                <a:spcPts val="4060"/>
              </a:lnSpc>
              <a:buFont typeface="Arial"/>
              <a:buChar char="•"/>
            </a:pPr>
            <a:r>
              <a:rPr lang="en-US" b="true" sz="3500">
                <a:solidFill>
                  <a:srgbClr val="FFFFFF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Session Management</a:t>
            </a:r>
          </a:p>
          <a:p>
            <a:pPr algn="l">
              <a:lnSpc>
                <a:spcPts val="4060"/>
              </a:lnSpc>
            </a:pPr>
          </a:p>
          <a:p>
            <a:pPr algn="l" marL="755651" indent="-377825" lvl="1">
              <a:lnSpc>
                <a:spcPts val="4060"/>
              </a:lnSpc>
              <a:buFont typeface="Arial"/>
              <a:buChar char="•"/>
            </a:pPr>
            <a:r>
              <a:rPr lang="en-US" b="true" sz="3500">
                <a:solidFill>
                  <a:srgbClr val="FFFFFF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Database Protection</a:t>
            </a:r>
          </a:p>
          <a:p>
            <a:pPr algn="l">
              <a:lnSpc>
                <a:spcPts val="4060"/>
              </a:lnSpc>
            </a:pPr>
          </a:p>
          <a:p>
            <a:pPr algn="l" marL="755651" indent="-377825" lvl="1">
              <a:lnSpc>
                <a:spcPts val="4060"/>
              </a:lnSpc>
              <a:buFont typeface="Arial"/>
              <a:buChar char="•"/>
            </a:pPr>
            <a:r>
              <a:rPr lang="en-US" b="true" sz="3500">
                <a:solidFill>
                  <a:srgbClr val="FFFFFF"/>
                </a:solidFill>
                <a:latin typeface="Raleway Medium"/>
                <a:ea typeface="Raleway Medium"/>
                <a:cs typeface="Raleway Medium"/>
                <a:sym typeface="Raleway Medium"/>
              </a:rPr>
              <a:t>Testing &amp; Validation</a:t>
            </a:r>
          </a:p>
          <a:p>
            <a:pPr algn="l">
              <a:lnSpc>
                <a:spcPts val="4060"/>
              </a:lnSpc>
            </a:pPr>
          </a:p>
          <a:p>
            <a:pPr algn="l">
              <a:lnSpc>
                <a:spcPts val="4060"/>
              </a:lnSpc>
              <a:spcBef>
                <a:spcPct val="0"/>
              </a:spcBef>
            </a:pPr>
          </a:p>
        </p:txBody>
      </p:sp>
      <p:grpSp>
        <p:nvGrpSpPr>
          <p:cNvPr name="Group 11" id="11"/>
          <p:cNvGrpSpPr/>
          <p:nvPr/>
        </p:nvGrpSpPr>
        <p:grpSpPr>
          <a:xfrm rot="0">
            <a:off x="1105483" y="2441108"/>
            <a:ext cx="1148007" cy="1148007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9FE5FF">
                    <a:alpha val="100000"/>
                  </a:srgbClr>
                </a:gs>
                <a:gs pos="100000">
                  <a:srgbClr val="6F6296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13" id="13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83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105483" y="4361019"/>
            <a:ext cx="1148007" cy="1148007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9FE5FF">
                    <a:alpha val="100000"/>
                  </a:srgbClr>
                </a:gs>
                <a:gs pos="100000">
                  <a:srgbClr val="6F6296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16" id="16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83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105483" y="6280930"/>
            <a:ext cx="1148007" cy="1148007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9FE5FF">
                    <a:alpha val="100000"/>
                  </a:srgbClr>
                </a:gs>
                <a:gs pos="100000">
                  <a:srgbClr val="6F6296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19" id="19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83"/>
                </a:lnSpc>
              </a:pP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243F81">
                <a:alpha val="100000"/>
              </a:srgbClr>
            </a:gs>
            <a:gs pos="100000">
              <a:srgbClr val="288198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-10742067" y="-3151841"/>
            <a:ext cx="16235139" cy="16235139"/>
          </a:xfrm>
          <a:custGeom>
            <a:avLst/>
            <a:gdLst/>
            <a:ahLst/>
            <a:cxnLst/>
            <a:rect r="r" b="b" t="t" l="l"/>
            <a:pathLst>
              <a:path h="16235139" w="16235139">
                <a:moveTo>
                  <a:pt x="16235138" y="0"/>
                </a:moveTo>
                <a:lnTo>
                  <a:pt x="0" y="0"/>
                </a:lnTo>
                <a:lnTo>
                  <a:pt x="0" y="16235139"/>
                </a:lnTo>
                <a:lnTo>
                  <a:pt x="16235138" y="16235139"/>
                </a:lnTo>
                <a:lnTo>
                  <a:pt x="16235138" y="0"/>
                </a:lnTo>
                <a:close/>
              </a:path>
            </a:pathLst>
          </a:custGeom>
          <a:blipFill>
            <a:blip r:embed="rId2">
              <a:alphaModFix amt="20999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6802847" y="9074087"/>
            <a:ext cx="365153" cy="347891"/>
          </a:xfrm>
          <a:custGeom>
            <a:avLst/>
            <a:gdLst/>
            <a:ahLst/>
            <a:cxnLst/>
            <a:rect r="r" b="b" t="t" l="l"/>
            <a:pathLst>
              <a:path h="347891" w="365153">
                <a:moveTo>
                  <a:pt x="365153" y="0"/>
                </a:moveTo>
                <a:lnTo>
                  <a:pt x="0" y="0"/>
                </a:lnTo>
                <a:lnTo>
                  <a:pt x="0" y="347891"/>
                </a:lnTo>
                <a:lnTo>
                  <a:pt x="365153" y="347891"/>
                </a:lnTo>
                <a:lnTo>
                  <a:pt x="365153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1679486" y="1807499"/>
            <a:ext cx="22462533" cy="9576553"/>
          </a:xfrm>
          <a:custGeom>
            <a:avLst/>
            <a:gdLst/>
            <a:ahLst/>
            <a:cxnLst/>
            <a:rect r="r" b="b" t="t" l="l"/>
            <a:pathLst>
              <a:path h="9576553" w="22462533">
                <a:moveTo>
                  <a:pt x="22462533" y="0"/>
                </a:moveTo>
                <a:lnTo>
                  <a:pt x="0" y="0"/>
                </a:lnTo>
                <a:lnTo>
                  <a:pt x="0" y="9576554"/>
                </a:lnTo>
                <a:lnTo>
                  <a:pt x="22462533" y="9576554"/>
                </a:lnTo>
                <a:lnTo>
                  <a:pt x="22462533" y="0"/>
                </a:lnTo>
                <a:close/>
              </a:path>
            </a:pathLst>
          </a:custGeom>
          <a:blipFill>
            <a:blip r:embed="rId5">
              <a:alphaModFix amt="43999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6030363" y="896714"/>
            <a:ext cx="2680687" cy="897724"/>
            <a:chOff x="0" y="0"/>
            <a:chExt cx="706025" cy="23643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706025" cy="236438"/>
            </a:xfrm>
            <a:custGeom>
              <a:avLst/>
              <a:gdLst/>
              <a:ahLst/>
              <a:cxnLst/>
              <a:rect r="r" b="b" t="t" l="l"/>
              <a:pathLst>
                <a:path h="236438" w="706025">
                  <a:moveTo>
                    <a:pt x="0" y="0"/>
                  </a:moveTo>
                  <a:lnTo>
                    <a:pt x="706025" y="0"/>
                  </a:lnTo>
                  <a:lnTo>
                    <a:pt x="706025" y="236438"/>
                  </a:lnTo>
                  <a:lnTo>
                    <a:pt x="0" y="236438"/>
                  </a:lnTo>
                  <a:close/>
                </a:path>
              </a:pathLst>
            </a:custGeom>
            <a:gradFill rotWithShape="true">
              <a:gsLst>
                <a:gs pos="0">
                  <a:srgbClr val="243F81">
                    <a:alpha val="100000"/>
                  </a:srgbClr>
                </a:gs>
                <a:gs pos="100000">
                  <a:srgbClr val="288198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0" y="-19050"/>
              <a:ext cx="706025" cy="2554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83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6630080" y="1189894"/>
            <a:ext cx="822214" cy="2917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27"/>
              </a:lnSpc>
              <a:spcBef>
                <a:spcPct val="0"/>
              </a:spcBef>
            </a:pPr>
            <a:r>
              <a:rPr lang="en-US" b="true" sz="1920" spc="199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6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1105483" y="2441108"/>
            <a:ext cx="1148007" cy="1148007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9FE5FF">
                    <a:alpha val="100000"/>
                  </a:srgbClr>
                </a:gs>
                <a:gs pos="100000">
                  <a:srgbClr val="6F6296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83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105483" y="4361019"/>
            <a:ext cx="1148007" cy="1148007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9FE5FF">
                    <a:alpha val="100000"/>
                  </a:srgbClr>
                </a:gs>
                <a:gs pos="100000">
                  <a:srgbClr val="6F6296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83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105483" y="6280930"/>
            <a:ext cx="1148007" cy="1148007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9FE5FF">
                    <a:alpha val="100000"/>
                  </a:srgbClr>
                </a:gs>
                <a:gs pos="100000">
                  <a:srgbClr val="6F6296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83"/>
                </a:lnSpc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2806852" y="1778790"/>
            <a:ext cx="12205217" cy="1234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183"/>
              </a:lnSpc>
            </a:pPr>
            <a:r>
              <a:rPr lang="en-US" sz="7273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Why</a:t>
            </a:r>
            <a:r>
              <a:rPr lang="en-US" b="true" sz="7273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is Security Important?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207135" y="3259695"/>
            <a:ext cx="13823228" cy="49410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26898" indent="-413449" lvl="1">
              <a:lnSpc>
                <a:spcPts val="4442"/>
              </a:lnSpc>
              <a:buFont typeface="Arial"/>
              <a:buChar char="•"/>
            </a:pPr>
            <a:r>
              <a:rPr lang="en-US" b="true" sz="3830">
                <a:solidFill>
                  <a:srgbClr val="FFFFFF"/>
                </a:solidFill>
                <a:latin typeface="Telegraf Bold"/>
                <a:ea typeface="Telegraf Bold"/>
                <a:cs typeface="Telegraf Bold"/>
                <a:sym typeface="Telegraf Bold"/>
              </a:rPr>
              <a:t>Pr</a:t>
            </a:r>
            <a:r>
              <a:rPr lang="en-US" b="true" sz="3830">
                <a:solidFill>
                  <a:srgbClr val="FFFFFF"/>
                </a:solidFill>
                <a:latin typeface="Telegraf Bold"/>
                <a:ea typeface="Telegraf Bold"/>
                <a:cs typeface="Telegraf Bold"/>
                <a:sym typeface="Telegraf Bold"/>
              </a:rPr>
              <a:t>otects Sensitive Data</a:t>
            </a:r>
            <a:r>
              <a:rPr lang="en-US" b="true" sz="3830">
                <a:solidFill>
                  <a:srgbClr val="FFFFFF"/>
                </a:solidFill>
                <a:latin typeface="Telegraf Medium"/>
                <a:ea typeface="Telegraf Medium"/>
                <a:cs typeface="Telegraf Medium"/>
                <a:sym typeface="Telegraf Medium"/>
              </a:rPr>
              <a:t> : </a:t>
            </a:r>
            <a:r>
              <a:rPr lang="en-US" sz="3830">
                <a:solidFill>
                  <a:srgbClr val="FFFFFF"/>
                </a:solidFill>
                <a:latin typeface="Telegraf"/>
                <a:ea typeface="Telegraf"/>
                <a:cs typeface="Telegraf"/>
                <a:sym typeface="Telegraf"/>
              </a:rPr>
              <a:t>Prevents unauthorized access to personal, financial, and confidential information.</a:t>
            </a:r>
          </a:p>
          <a:p>
            <a:pPr algn="l" marL="826898" indent="-413449" lvl="1">
              <a:lnSpc>
                <a:spcPts val="4442"/>
              </a:lnSpc>
              <a:buFont typeface="Arial"/>
              <a:buChar char="•"/>
            </a:pPr>
            <a:r>
              <a:rPr lang="en-US" b="true" sz="3830">
                <a:solidFill>
                  <a:srgbClr val="FFFFFF"/>
                </a:solidFill>
                <a:latin typeface="Telegraf Bold"/>
                <a:ea typeface="Telegraf Bold"/>
                <a:cs typeface="Telegraf Bold"/>
                <a:sym typeface="Telegraf Bold"/>
              </a:rPr>
              <a:t>Prevents Data Breaches</a:t>
            </a:r>
            <a:r>
              <a:rPr lang="en-US" b="true" sz="3830">
                <a:solidFill>
                  <a:srgbClr val="FFFFFF"/>
                </a:solidFill>
                <a:latin typeface="Telegraf Medium"/>
                <a:ea typeface="Telegraf Medium"/>
                <a:cs typeface="Telegraf Medium"/>
                <a:sym typeface="Telegraf Medium"/>
              </a:rPr>
              <a:t> : </a:t>
            </a:r>
            <a:r>
              <a:rPr lang="en-US" sz="3830">
                <a:solidFill>
                  <a:srgbClr val="FFFFFF"/>
                </a:solidFill>
                <a:latin typeface="Telegraf"/>
                <a:ea typeface="Telegraf"/>
                <a:cs typeface="Telegraf"/>
                <a:sym typeface="Telegraf"/>
              </a:rPr>
              <a:t>Stops attackers from stealing large amounts of user data, which can cause financial and reputational damage.</a:t>
            </a:r>
          </a:p>
          <a:p>
            <a:pPr algn="l" marL="826898" indent="-413449" lvl="1">
              <a:lnSpc>
                <a:spcPts val="4442"/>
              </a:lnSpc>
              <a:buFont typeface="Arial"/>
              <a:buChar char="•"/>
            </a:pPr>
            <a:r>
              <a:rPr lang="en-US" b="true" sz="3830">
                <a:solidFill>
                  <a:srgbClr val="FFFFFF"/>
                </a:solidFill>
                <a:latin typeface="Telegraf Bold"/>
                <a:ea typeface="Telegraf Bold"/>
                <a:cs typeface="Telegraf Bold"/>
                <a:sym typeface="Telegraf Bold"/>
              </a:rPr>
              <a:t>Prevents Account Takeovers</a:t>
            </a:r>
            <a:r>
              <a:rPr lang="en-US" b="true" sz="3830">
                <a:solidFill>
                  <a:srgbClr val="FFFFFF"/>
                </a:solidFill>
                <a:latin typeface="Telegraf Medium"/>
                <a:ea typeface="Telegraf Medium"/>
                <a:cs typeface="Telegraf Medium"/>
                <a:sym typeface="Telegraf Medium"/>
              </a:rPr>
              <a:t> :</a:t>
            </a:r>
            <a:r>
              <a:rPr lang="en-US" sz="3830">
                <a:solidFill>
                  <a:srgbClr val="FFFFFF"/>
                </a:solidFill>
                <a:latin typeface="Telegraf"/>
                <a:ea typeface="Telegraf"/>
                <a:cs typeface="Telegraf"/>
                <a:sym typeface="Telegraf"/>
              </a:rPr>
              <a:t> Strong security prevents attackers from guessing or cracking user passwords and taking over accounts.</a:t>
            </a:r>
          </a:p>
          <a:p>
            <a:pPr algn="r">
              <a:lnSpc>
                <a:spcPts val="3170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243F81">
                <a:alpha val="100000"/>
              </a:srgbClr>
            </a:gs>
            <a:gs pos="100000">
              <a:srgbClr val="288198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-10742067" y="-3151841"/>
            <a:ext cx="16235139" cy="16235139"/>
          </a:xfrm>
          <a:custGeom>
            <a:avLst/>
            <a:gdLst/>
            <a:ahLst/>
            <a:cxnLst/>
            <a:rect r="r" b="b" t="t" l="l"/>
            <a:pathLst>
              <a:path h="16235139" w="16235139">
                <a:moveTo>
                  <a:pt x="16235138" y="0"/>
                </a:moveTo>
                <a:lnTo>
                  <a:pt x="0" y="0"/>
                </a:lnTo>
                <a:lnTo>
                  <a:pt x="0" y="16235139"/>
                </a:lnTo>
                <a:lnTo>
                  <a:pt x="16235138" y="16235139"/>
                </a:lnTo>
                <a:lnTo>
                  <a:pt x="16235138" y="0"/>
                </a:lnTo>
                <a:close/>
              </a:path>
            </a:pathLst>
          </a:custGeom>
          <a:blipFill>
            <a:blip r:embed="rId2">
              <a:alphaModFix amt="20999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6802847" y="9074087"/>
            <a:ext cx="365153" cy="347891"/>
          </a:xfrm>
          <a:custGeom>
            <a:avLst/>
            <a:gdLst/>
            <a:ahLst/>
            <a:cxnLst/>
            <a:rect r="r" b="b" t="t" l="l"/>
            <a:pathLst>
              <a:path h="347891" w="365153">
                <a:moveTo>
                  <a:pt x="365153" y="0"/>
                </a:moveTo>
                <a:lnTo>
                  <a:pt x="0" y="0"/>
                </a:lnTo>
                <a:lnTo>
                  <a:pt x="0" y="347891"/>
                </a:lnTo>
                <a:lnTo>
                  <a:pt x="365153" y="347891"/>
                </a:lnTo>
                <a:lnTo>
                  <a:pt x="365153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1679486" y="1807499"/>
            <a:ext cx="22462533" cy="9576553"/>
          </a:xfrm>
          <a:custGeom>
            <a:avLst/>
            <a:gdLst/>
            <a:ahLst/>
            <a:cxnLst/>
            <a:rect r="r" b="b" t="t" l="l"/>
            <a:pathLst>
              <a:path h="9576553" w="22462533">
                <a:moveTo>
                  <a:pt x="22462533" y="0"/>
                </a:moveTo>
                <a:lnTo>
                  <a:pt x="0" y="0"/>
                </a:lnTo>
                <a:lnTo>
                  <a:pt x="0" y="9576554"/>
                </a:lnTo>
                <a:lnTo>
                  <a:pt x="22462533" y="9576554"/>
                </a:lnTo>
                <a:lnTo>
                  <a:pt x="22462533" y="0"/>
                </a:lnTo>
                <a:close/>
              </a:path>
            </a:pathLst>
          </a:custGeom>
          <a:blipFill>
            <a:blip r:embed="rId5">
              <a:alphaModFix amt="43999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6030363" y="896714"/>
            <a:ext cx="2680687" cy="897724"/>
            <a:chOff x="0" y="0"/>
            <a:chExt cx="706025" cy="23643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706025" cy="236438"/>
            </a:xfrm>
            <a:custGeom>
              <a:avLst/>
              <a:gdLst/>
              <a:ahLst/>
              <a:cxnLst/>
              <a:rect r="r" b="b" t="t" l="l"/>
              <a:pathLst>
                <a:path h="236438" w="706025">
                  <a:moveTo>
                    <a:pt x="0" y="0"/>
                  </a:moveTo>
                  <a:lnTo>
                    <a:pt x="706025" y="0"/>
                  </a:lnTo>
                  <a:lnTo>
                    <a:pt x="706025" y="236438"/>
                  </a:lnTo>
                  <a:lnTo>
                    <a:pt x="0" y="236438"/>
                  </a:lnTo>
                  <a:close/>
                </a:path>
              </a:pathLst>
            </a:custGeom>
            <a:gradFill rotWithShape="true">
              <a:gsLst>
                <a:gs pos="0">
                  <a:srgbClr val="243F81">
                    <a:alpha val="100000"/>
                  </a:srgbClr>
                </a:gs>
                <a:gs pos="100000">
                  <a:srgbClr val="288198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0" y="-19050"/>
              <a:ext cx="706025" cy="2554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83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6630080" y="1189894"/>
            <a:ext cx="822214" cy="2917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27"/>
              </a:lnSpc>
              <a:spcBef>
                <a:spcPct val="0"/>
              </a:spcBef>
            </a:pPr>
            <a:r>
              <a:rPr lang="en-US" b="true" sz="1920" spc="199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7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1105483" y="2441108"/>
            <a:ext cx="1148007" cy="1148007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9FE5FF">
                    <a:alpha val="100000"/>
                  </a:srgbClr>
                </a:gs>
                <a:gs pos="100000">
                  <a:srgbClr val="6F6296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83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105483" y="4361019"/>
            <a:ext cx="1148007" cy="1148007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9FE5FF">
                    <a:alpha val="100000"/>
                  </a:srgbClr>
                </a:gs>
                <a:gs pos="100000">
                  <a:srgbClr val="6F6296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83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105483" y="6280930"/>
            <a:ext cx="1148007" cy="1148007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9FE5FF">
                    <a:alpha val="100000"/>
                  </a:srgbClr>
                </a:gs>
                <a:gs pos="100000">
                  <a:srgbClr val="6F6296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83"/>
                </a:lnSpc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2207135" y="2412533"/>
            <a:ext cx="13823228" cy="5667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46"/>
              </a:lnSpc>
            </a:pPr>
          </a:p>
          <a:p>
            <a:pPr algn="l" marL="827657" indent="-413828" lvl="1">
              <a:lnSpc>
                <a:spcPts val="4446"/>
              </a:lnSpc>
              <a:buFont typeface="Arial"/>
              <a:buChar char="•"/>
            </a:pPr>
            <a:r>
              <a:rPr lang="en-US" b="true" sz="3833">
                <a:solidFill>
                  <a:srgbClr val="FFFFFF"/>
                </a:solidFill>
                <a:latin typeface="Telegraf Bold"/>
                <a:ea typeface="Telegraf Bold"/>
                <a:cs typeface="Telegraf Bold"/>
                <a:sym typeface="Telegraf Bold"/>
              </a:rPr>
              <a:t>Protects Privacy</a:t>
            </a:r>
            <a:r>
              <a:rPr lang="en-US" b="true" sz="3833">
                <a:solidFill>
                  <a:srgbClr val="FFFFFF"/>
                </a:solidFill>
                <a:latin typeface="Telegraf Medium"/>
                <a:ea typeface="Telegraf Medium"/>
                <a:cs typeface="Telegraf Medium"/>
                <a:sym typeface="Telegraf Medium"/>
              </a:rPr>
              <a:t> : </a:t>
            </a:r>
            <a:r>
              <a:rPr lang="en-US" sz="3833">
                <a:solidFill>
                  <a:srgbClr val="FFFFFF"/>
                </a:solidFill>
                <a:latin typeface="Telegraf"/>
                <a:ea typeface="Telegraf"/>
                <a:cs typeface="Telegraf"/>
                <a:sym typeface="Telegraf"/>
              </a:rPr>
              <a:t>Ensures user information (like names, email addresses, and passwords) remains private and safe.</a:t>
            </a:r>
          </a:p>
          <a:p>
            <a:pPr algn="l" marL="827657" indent="-413828" lvl="1">
              <a:lnSpc>
                <a:spcPts val="4446"/>
              </a:lnSpc>
              <a:buFont typeface="Arial"/>
              <a:buChar char="•"/>
            </a:pPr>
            <a:r>
              <a:rPr lang="en-US" b="true" sz="3833">
                <a:solidFill>
                  <a:srgbClr val="FFFFFF"/>
                </a:solidFill>
                <a:latin typeface="Telegraf Bold"/>
                <a:ea typeface="Telegraf Bold"/>
                <a:cs typeface="Telegraf Bold"/>
                <a:sym typeface="Telegraf Bold"/>
              </a:rPr>
              <a:t>Prevents Financial Loss</a:t>
            </a:r>
            <a:r>
              <a:rPr lang="en-US" b="true" sz="3833">
                <a:solidFill>
                  <a:srgbClr val="FFFFFF"/>
                </a:solidFill>
                <a:latin typeface="Telegraf Medium"/>
                <a:ea typeface="Telegraf Medium"/>
                <a:cs typeface="Telegraf Medium"/>
                <a:sym typeface="Telegraf Medium"/>
              </a:rPr>
              <a:t> :</a:t>
            </a:r>
            <a:r>
              <a:rPr lang="en-US" sz="3833">
                <a:solidFill>
                  <a:srgbClr val="FFFFFF"/>
                </a:solidFill>
                <a:latin typeface="Telegraf"/>
                <a:ea typeface="Telegraf"/>
                <a:cs typeface="Telegraf"/>
                <a:sym typeface="Telegraf"/>
              </a:rPr>
              <a:t> Data breaches and hacks can lead to huge fines, lawsuits, and financial loss for businesses.</a:t>
            </a:r>
          </a:p>
          <a:p>
            <a:pPr algn="l" marL="827657" indent="-413828" lvl="1">
              <a:lnSpc>
                <a:spcPts val="4446"/>
              </a:lnSpc>
              <a:buFont typeface="Arial"/>
              <a:buChar char="•"/>
            </a:pPr>
            <a:r>
              <a:rPr lang="en-US" b="true" sz="3833">
                <a:solidFill>
                  <a:srgbClr val="FFFFFF"/>
                </a:solidFill>
                <a:latin typeface="Telegraf Bold"/>
                <a:ea typeface="Telegraf Bold"/>
                <a:cs typeface="Telegraf Bold"/>
                <a:sym typeface="Telegraf Bold"/>
              </a:rPr>
              <a:t>Prepares for Future Threats</a:t>
            </a:r>
            <a:r>
              <a:rPr lang="en-US" b="true" sz="3833">
                <a:solidFill>
                  <a:srgbClr val="FFFFFF"/>
                </a:solidFill>
                <a:latin typeface="Telegraf Medium"/>
                <a:ea typeface="Telegraf Medium"/>
                <a:cs typeface="Telegraf Medium"/>
                <a:sym typeface="Telegraf Medium"/>
              </a:rPr>
              <a:t> : </a:t>
            </a:r>
            <a:r>
              <a:rPr lang="en-US" sz="3833">
                <a:solidFill>
                  <a:srgbClr val="FFFFFF"/>
                </a:solidFill>
                <a:latin typeface="Telegraf"/>
                <a:ea typeface="Telegraf"/>
                <a:cs typeface="Telegraf"/>
                <a:sym typeface="Telegraf"/>
              </a:rPr>
              <a:t>Ongoing security measures help protect against emerging cyber threats.</a:t>
            </a:r>
          </a:p>
          <a:p>
            <a:pPr algn="r">
              <a:lnSpc>
                <a:spcPts val="4446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243F81">
                <a:alpha val="100000"/>
              </a:srgbClr>
            </a:gs>
            <a:gs pos="100000">
              <a:srgbClr val="288198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-10742067" y="-3151841"/>
            <a:ext cx="16235139" cy="16235139"/>
          </a:xfrm>
          <a:custGeom>
            <a:avLst/>
            <a:gdLst/>
            <a:ahLst/>
            <a:cxnLst/>
            <a:rect r="r" b="b" t="t" l="l"/>
            <a:pathLst>
              <a:path h="16235139" w="16235139">
                <a:moveTo>
                  <a:pt x="16235138" y="0"/>
                </a:moveTo>
                <a:lnTo>
                  <a:pt x="0" y="0"/>
                </a:lnTo>
                <a:lnTo>
                  <a:pt x="0" y="16235139"/>
                </a:lnTo>
                <a:lnTo>
                  <a:pt x="16235138" y="16235139"/>
                </a:lnTo>
                <a:lnTo>
                  <a:pt x="16235138" y="0"/>
                </a:lnTo>
                <a:close/>
              </a:path>
            </a:pathLst>
          </a:custGeom>
          <a:blipFill>
            <a:blip r:embed="rId2">
              <a:alphaModFix amt="20999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6802847" y="9074087"/>
            <a:ext cx="365153" cy="347891"/>
          </a:xfrm>
          <a:custGeom>
            <a:avLst/>
            <a:gdLst/>
            <a:ahLst/>
            <a:cxnLst/>
            <a:rect r="r" b="b" t="t" l="l"/>
            <a:pathLst>
              <a:path h="347891" w="365153">
                <a:moveTo>
                  <a:pt x="365153" y="0"/>
                </a:moveTo>
                <a:lnTo>
                  <a:pt x="0" y="0"/>
                </a:lnTo>
                <a:lnTo>
                  <a:pt x="0" y="347891"/>
                </a:lnTo>
                <a:lnTo>
                  <a:pt x="365153" y="347891"/>
                </a:lnTo>
                <a:lnTo>
                  <a:pt x="365153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1679486" y="1807499"/>
            <a:ext cx="22462533" cy="9576553"/>
          </a:xfrm>
          <a:custGeom>
            <a:avLst/>
            <a:gdLst/>
            <a:ahLst/>
            <a:cxnLst/>
            <a:rect r="r" b="b" t="t" l="l"/>
            <a:pathLst>
              <a:path h="9576553" w="22462533">
                <a:moveTo>
                  <a:pt x="22462533" y="0"/>
                </a:moveTo>
                <a:lnTo>
                  <a:pt x="0" y="0"/>
                </a:lnTo>
                <a:lnTo>
                  <a:pt x="0" y="9576554"/>
                </a:lnTo>
                <a:lnTo>
                  <a:pt x="22462533" y="9576554"/>
                </a:lnTo>
                <a:lnTo>
                  <a:pt x="22462533" y="0"/>
                </a:lnTo>
                <a:close/>
              </a:path>
            </a:pathLst>
          </a:custGeom>
          <a:blipFill>
            <a:blip r:embed="rId5">
              <a:alphaModFix amt="43999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6030363" y="896714"/>
            <a:ext cx="2680687" cy="897724"/>
            <a:chOff x="0" y="0"/>
            <a:chExt cx="706025" cy="23643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706025" cy="236438"/>
            </a:xfrm>
            <a:custGeom>
              <a:avLst/>
              <a:gdLst/>
              <a:ahLst/>
              <a:cxnLst/>
              <a:rect r="r" b="b" t="t" l="l"/>
              <a:pathLst>
                <a:path h="236438" w="706025">
                  <a:moveTo>
                    <a:pt x="0" y="0"/>
                  </a:moveTo>
                  <a:lnTo>
                    <a:pt x="706025" y="0"/>
                  </a:lnTo>
                  <a:lnTo>
                    <a:pt x="706025" y="236438"/>
                  </a:lnTo>
                  <a:lnTo>
                    <a:pt x="0" y="236438"/>
                  </a:lnTo>
                  <a:close/>
                </a:path>
              </a:pathLst>
            </a:custGeom>
            <a:gradFill rotWithShape="true">
              <a:gsLst>
                <a:gs pos="0">
                  <a:srgbClr val="243F81">
                    <a:alpha val="100000"/>
                  </a:srgbClr>
                </a:gs>
                <a:gs pos="100000">
                  <a:srgbClr val="288198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0" y="-19050"/>
              <a:ext cx="706025" cy="2554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83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6630080" y="1189894"/>
            <a:ext cx="822214" cy="2917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27"/>
              </a:lnSpc>
              <a:spcBef>
                <a:spcPct val="0"/>
              </a:spcBef>
            </a:pPr>
            <a:r>
              <a:rPr lang="en-US" b="true" sz="1920" spc="199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8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1105483" y="2441108"/>
            <a:ext cx="1148007" cy="1148007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9FE5FF">
                    <a:alpha val="100000"/>
                  </a:srgbClr>
                </a:gs>
                <a:gs pos="100000">
                  <a:srgbClr val="6F6296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83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105483" y="4361019"/>
            <a:ext cx="1148007" cy="1148007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9FE5FF">
                    <a:alpha val="100000"/>
                  </a:srgbClr>
                </a:gs>
                <a:gs pos="100000">
                  <a:srgbClr val="6F6296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83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105483" y="6280930"/>
            <a:ext cx="1148007" cy="1148007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9FE5FF">
                    <a:alpha val="100000"/>
                  </a:srgbClr>
                </a:gs>
                <a:gs pos="100000">
                  <a:srgbClr val="6F6296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83"/>
                </a:lnSpc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2062157" y="2217572"/>
            <a:ext cx="13547404" cy="7975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71"/>
              </a:lnSpc>
            </a:pPr>
            <a:r>
              <a:rPr lang="en-US" sz="4694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Strong</a:t>
            </a:r>
            <a:r>
              <a:rPr lang="en-US" b="true" sz="4694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Password Checker – How Does It Work?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504882" y="3388949"/>
            <a:ext cx="12680504" cy="46438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63"/>
              </a:lnSpc>
            </a:pPr>
            <a:r>
              <a:rPr lang="en-US" sz="2899" b="true">
                <a:solidFill>
                  <a:srgbClr val="FFFFFF"/>
                </a:solidFill>
                <a:latin typeface="Telegraf Medium"/>
                <a:ea typeface="Telegraf Medium"/>
                <a:cs typeface="Telegraf Medium"/>
                <a:sym typeface="Telegraf Medium"/>
              </a:rPr>
              <a:t>User enters a password.</a:t>
            </a:r>
          </a:p>
          <a:p>
            <a:pPr algn="l">
              <a:lnSpc>
                <a:spcPts val="3363"/>
              </a:lnSpc>
            </a:pPr>
          </a:p>
          <a:p>
            <a:pPr algn="l">
              <a:lnSpc>
                <a:spcPts val="3363"/>
              </a:lnSpc>
            </a:pPr>
            <a:r>
              <a:rPr lang="en-US" sz="2899" b="true">
                <a:solidFill>
                  <a:srgbClr val="FFFFFF"/>
                </a:solidFill>
                <a:latin typeface="Telegraf Medium"/>
                <a:ea typeface="Telegraf Medium"/>
                <a:cs typeface="Telegraf Medium"/>
                <a:sym typeface="Telegraf Medium"/>
              </a:rPr>
              <a:t>System checks:</a:t>
            </a:r>
          </a:p>
          <a:p>
            <a:pPr algn="l">
              <a:lnSpc>
                <a:spcPts val="3363"/>
              </a:lnSpc>
              <a:spcBef>
                <a:spcPct val="0"/>
              </a:spcBef>
            </a:pPr>
            <a:r>
              <a:rPr lang="en-US" b="true" sz="2899">
                <a:solidFill>
                  <a:srgbClr val="FFFFFF"/>
                </a:solidFill>
                <a:latin typeface="Telegraf Medium"/>
                <a:ea typeface="Telegraf Medium"/>
                <a:cs typeface="Telegraf Medium"/>
                <a:sym typeface="Telegraf Medium"/>
              </a:rPr>
              <a:t>•Is it long en</a:t>
            </a:r>
            <a:r>
              <a:rPr lang="en-US" b="true" sz="2899">
                <a:solidFill>
                  <a:srgbClr val="FFFFFF"/>
                </a:solidFill>
                <a:latin typeface="Telegraf Medium"/>
                <a:ea typeface="Telegraf Medium"/>
                <a:cs typeface="Telegraf Medium"/>
                <a:sym typeface="Telegraf Medium"/>
              </a:rPr>
              <a:t>ough (12+ characters)?</a:t>
            </a:r>
          </a:p>
          <a:p>
            <a:pPr algn="l">
              <a:lnSpc>
                <a:spcPts val="3363"/>
              </a:lnSpc>
              <a:spcBef>
                <a:spcPct val="0"/>
              </a:spcBef>
            </a:pPr>
            <a:r>
              <a:rPr lang="en-US" b="true" sz="2899">
                <a:solidFill>
                  <a:srgbClr val="FFFFFF"/>
                </a:solidFill>
                <a:latin typeface="Telegraf Medium"/>
                <a:ea typeface="Telegraf Medium"/>
                <a:cs typeface="Telegraf Medium"/>
                <a:sym typeface="Telegraf Medium"/>
              </a:rPr>
              <a:t>•Does it contain uppercase, lowercase, numbers, symbols?</a:t>
            </a:r>
          </a:p>
          <a:p>
            <a:pPr algn="l">
              <a:lnSpc>
                <a:spcPts val="3363"/>
              </a:lnSpc>
              <a:spcBef>
                <a:spcPct val="0"/>
              </a:spcBef>
            </a:pPr>
            <a:r>
              <a:rPr lang="en-US" b="true" sz="2899">
                <a:solidFill>
                  <a:srgbClr val="FFFFFF"/>
                </a:solidFill>
                <a:latin typeface="Telegraf Medium"/>
                <a:ea typeface="Telegraf Medium"/>
                <a:cs typeface="Telegraf Medium"/>
                <a:sym typeface="Telegraf Medium"/>
              </a:rPr>
              <a:t>•Is it not a common password?</a:t>
            </a:r>
          </a:p>
          <a:p>
            <a:pPr algn="l">
              <a:lnSpc>
                <a:spcPts val="3363"/>
              </a:lnSpc>
              <a:spcBef>
                <a:spcPct val="0"/>
              </a:spcBef>
            </a:pPr>
            <a:r>
              <a:rPr lang="en-US" b="true" sz="2899">
                <a:solidFill>
                  <a:srgbClr val="FFFFFF"/>
                </a:solidFill>
                <a:latin typeface="Telegraf Medium"/>
                <a:ea typeface="Telegraf Medium"/>
                <a:cs typeface="Telegraf Medium"/>
                <a:sym typeface="Telegraf Medium"/>
              </a:rPr>
              <a:t>•Is it free of easy patterns (like "123456")?</a:t>
            </a:r>
          </a:p>
          <a:p>
            <a:pPr algn="l">
              <a:lnSpc>
                <a:spcPts val="3363"/>
              </a:lnSpc>
              <a:spcBef>
                <a:spcPct val="0"/>
              </a:spcBef>
            </a:pPr>
          </a:p>
          <a:p>
            <a:pPr algn="l">
              <a:lnSpc>
                <a:spcPts val="3363"/>
              </a:lnSpc>
              <a:spcBef>
                <a:spcPct val="0"/>
              </a:spcBef>
            </a:pPr>
            <a:r>
              <a:rPr lang="en-US" b="true" sz="2899">
                <a:solidFill>
                  <a:srgbClr val="FFFFFF"/>
                </a:solidFill>
                <a:latin typeface="Telegraf Medium"/>
                <a:ea typeface="Telegraf Medium"/>
                <a:cs typeface="Telegraf Medium"/>
                <a:sym typeface="Telegraf Medium"/>
              </a:rPr>
              <a:t>Gives real-time feedback:</a:t>
            </a:r>
          </a:p>
          <a:p>
            <a:pPr algn="l">
              <a:lnSpc>
                <a:spcPts val="3363"/>
              </a:lnSpc>
              <a:spcBef>
                <a:spcPct val="0"/>
              </a:spcBef>
            </a:pPr>
            <a:r>
              <a:rPr lang="en-US" b="true" sz="2899">
                <a:solidFill>
                  <a:srgbClr val="FFFFFF"/>
                </a:solidFill>
                <a:latin typeface="Telegraf Medium"/>
                <a:ea typeface="Telegraf Medium"/>
                <a:cs typeface="Telegraf Medium"/>
                <a:sym typeface="Telegraf Medium"/>
              </a:rPr>
              <a:t>• Weak, Medium, Strong</a:t>
            </a:r>
          </a:p>
          <a:p>
            <a:pPr algn="l">
              <a:lnSpc>
                <a:spcPts val="3363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243F81">
                <a:alpha val="100000"/>
              </a:srgbClr>
            </a:gs>
            <a:gs pos="100000">
              <a:srgbClr val="288198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-10742067" y="-3151841"/>
            <a:ext cx="16235139" cy="16235139"/>
          </a:xfrm>
          <a:custGeom>
            <a:avLst/>
            <a:gdLst/>
            <a:ahLst/>
            <a:cxnLst/>
            <a:rect r="r" b="b" t="t" l="l"/>
            <a:pathLst>
              <a:path h="16235139" w="16235139">
                <a:moveTo>
                  <a:pt x="16235138" y="0"/>
                </a:moveTo>
                <a:lnTo>
                  <a:pt x="0" y="0"/>
                </a:lnTo>
                <a:lnTo>
                  <a:pt x="0" y="16235139"/>
                </a:lnTo>
                <a:lnTo>
                  <a:pt x="16235138" y="16235139"/>
                </a:lnTo>
                <a:lnTo>
                  <a:pt x="16235138" y="0"/>
                </a:lnTo>
                <a:close/>
              </a:path>
            </a:pathLst>
          </a:custGeom>
          <a:blipFill>
            <a:blip r:embed="rId2">
              <a:alphaModFix amt="20999"/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16802847" y="9074087"/>
            <a:ext cx="365153" cy="347891"/>
          </a:xfrm>
          <a:custGeom>
            <a:avLst/>
            <a:gdLst/>
            <a:ahLst/>
            <a:cxnLst/>
            <a:rect r="r" b="b" t="t" l="l"/>
            <a:pathLst>
              <a:path h="347891" w="365153">
                <a:moveTo>
                  <a:pt x="365153" y="0"/>
                </a:moveTo>
                <a:lnTo>
                  <a:pt x="0" y="0"/>
                </a:lnTo>
                <a:lnTo>
                  <a:pt x="0" y="347891"/>
                </a:lnTo>
                <a:lnTo>
                  <a:pt x="365153" y="347891"/>
                </a:lnTo>
                <a:lnTo>
                  <a:pt x="365153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1679486" y="1807499"/>
            <a:ext cx="22462533" cy="9576553"/>
          </a:xfrm>
          <a:custGeom>
            <a:avLst/>
            <a:gdLst/>
            <a:ahLst/>
            <a:cxnLst/>
            <a:rect r="r" b="b" t="t" l="l"/>
            <a:pathLst>
              <a:path h="9576553" w="22462533">
                <a:moveTo>
                  <a:pt x="22462533" y="0"/>
                </a:moveTo>
                <a:lnTo>
                  <a:pt x="0" y="0"/>
                </a:lnTo>
                <a:lnTo>
                  <a:pt x="0" y="9576554"/>
                </a:lnTo>
                <a:lnTo>
                  <a:pt x="22462533" y="9576554"/>
                </a:lnTo>
                <a:lnTo>
                  <a:pt x="22462533" y="0"/>
                </a:lnTo>
                <a:close/>
              </a:path>
            </a:pathLst>
          </a:custGeom>
          <a:blipFill>
            <a:blip r:embed="rId5">
              <a:alphaModFix amt="43999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6030363" y="896714"/>
            <a:ext cx="2680687" cy="897724"/>
            <a:chOff x="0" y="0"/>
            <a:chExt cx="706025" cy="23643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706025" cy="236438"/>
            </a:xfrm>
            <a:custGeom>
              <a:avLst/>
              <a:gdLst/>
              <a:ahLst/>
              <a:cxnLst/>
              <a:rect r="r" b="b" t="t" l="l"/>
              <a:pathLst>
                <a:path h="236438" w="706025">
                  <a:moveTo>
                    <a:pt x="0" y="0"/>
                  </a:moveTo>
                  <a:lnTo>
                    <a:pt x="706025" y="0"/>
                  </a:lnTo>
                  <a:lnTo>
                    <a:pt x="706025" y="236438"/>
                  </a:lnTo>
                  <a:lnTo>
                    <a:pt x="0" y="236438"/>
                  </a:lnTo>
                  <a:close/>
                </a:path>
              </a:pathLst>
            </a:custGeom>
            <a:gradFill rotWithShape="true">
              <a:gsLst>
                <a:gs pos="0">
                  <a:srgbClr val="243F81">
                    <a:alpha val="100000"/>
                  </a:srgbClr>
                </a:gs>
                <a:gs pos="100000">
                  <a:srgbClr val="288198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0" y="-19050"/>
              <a:ext cx="706025" cy="2554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83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6630080" y="1189894"/>
            <a:ext cx="822214" cy="2917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27"/>
              </a:lnSpc>
              <a:spcBef>
                <a:spcPct val="0"/>
              </a:spcBef>
            </a:pPr>
            <a:r>
              <a:rPr lang="en-US" b="true" sz="1920" spc="199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9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1105483" y="2441108"/>
            <a:ext cx="1148007" cy="1148007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9FE5FF">
                    <a:alpha val="100000"/>
                  </a:srgbClr>
                </a:gs>
                <a:gs pos="100000">
                  <a:srgbClr val="6F6296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11" id="11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83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105483" y="4361019"/>
            <a:ext cx="1148007" cy="1148007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9FE5FF">
                    <a:alpha val="100000"/>
                  </a:srgbClr>
                </a:gs>
                <a:gs pos="100000">
                  <a:srgbClr val="6F6296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83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105483" y="6280930"/>
            <a:ext cx="1148007" cy="1148007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9FE5FF">
                    <a:alpha val="100000"/>
                  </a:srgbClr>
                </a:gs>
                <a:gs pos="100000">
                  <a:srgbClr val="6F6296">
                    <a:alpha val="0"/>
                  </a:srgbClr>
                </a:gs>
              </a:gsLst>
              <a:lin ang="0"/>
            </a:gradFill>
          </p:spPr>
        </p:sp>
        <p:sp>
          <p:nvSpPr>
            <p:cNvPr name="TextBox 17" id="17"/>
            <p:cNvSpPr txBox="true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783"/>
                </a:lnSpc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2062157" y="2217572"/>
            <a:ext cx="13547404" cy="7975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71"/>
              </a:lnSpc>
            </a:pPr>
            <a:r>
              <a:rPr lang="en-US" sz="4694" b="true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Authentication</a:t>
            </a:r>
            <a:r>
              <a:rPr lang="en-US" b="true" sz="4694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– How Does It Work?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3349859" y="3424648"/>
            <a:ext cx="12680504" cy="47522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75"/>
              </a:lnSpc>
            </a:pPr>
            <a:r>
              <a:rPr lang="en-US" sz="3599" b="true">
                <a:solidFill>
                  <a:srgbClr val="FFFFFF"/>
                </a:solidFill>
                <a:latin typeface="Telegraf Medium"/>
                <a:ea typeface="Telegraf Medium"/>
                <a:cs typeface="Telegraf Medium"/>
                <a:sym typeface="Telegraf Medium"/>
              </a:rPr>
              <a:t>Registration:</a:t>
            </a:r>
          </a:p>
          <a:p>
            <a:pPr algn="l">
              <a:lnSpc>
                <a:spcPts val="4175"/>
              </a:lnSpc>
            </a:pPr>
            <a:r>
              <a:rPr lang="en-US" sz="3599" b="true">
                <a:solidFill>
                  <a:srgbClr val="FFFFFF"/>
                </a:solidFill>
                <a:latin typeface="Telegraf Medium"/>
                <a:ea typeface="Telegraf Medium"/>
                <a:cs typeface="Telegraf Medium"/>
                <a:sym typeface="Telegraf Medium"/>
              </a:rPr>
              <a:t>•User enters username and password.</a:t>
            </a:r>
          </a:p>
          <a:p>
            <a:pPr algn="l">
              <a:lnSpc>
                <a:spcPts val="4175"/>
              </a:lnSpc>
              <a:spcBef>
                <a:spcPct val="0"/>
              </a:spcBef>
            </a:pPr>
            <a:r>
              <a:rPr lang="en-US" b="true" sz="3599">
                <a:solidFill>
                  <a:srgbClr val="FFFFFF"/>
                </a:solidFill>
                <a:latin typeface="Telegraf Medium"/>
                <a:ea typeface="Telegraf Medium"/>
                <a:cs typeface="Telegraf Medium"/>
                <a:sym typeface="Telegraf Medium"/>
              </a:rPr>
              <a:t>•Pa</a:t>
            </a:r>
            <a:r>
              <a:rPr lang="en-US" b="true" sz="3599">
                <a:solidFill>
                  <a:srgbClr val="FFFFFF"/>
                </a:solidFill>
                <a:latin typeface="Telegraf Medium"/>
                <a:ea typeface="Telegraf Medium"/>
                <a:cs typeface="Telegraf Medium"/>
                <a:sym typeface="Telegraf Medium"/>
              </a:rPr>
              <a:t>ssword is hashed</a:t>
            </a:r>
            <a:r>
              <a:rPr lang="en-US" b="true" sz="3599">
                <a:solidFill>
                  <a:srgbClr val="FFFFFF"/>
                </a:solidFill>
                <a:latin typeface="Telegraf Medium"/>
                <a:ea typeface="Telegraf Medium"/>
                <a:cs typeface="Telegraf Medium"/>
                <a:sym typeface="Telegraf Medium"/>
              </a:rPr>
              <a:t> (e.g., bcrypt).</a:t>
            </a:r>
          </a:p>
          <a:p>
            <a:pPr algn="l">
              <a:lnSpc>
                <a:spcPts val="4175"/>
              </a:lnSpc>
              <a:spcBef>
                <a:spcPct val="0"/>
              </a:spcBef>
            </a:pPr>
            <a:r>
              <a:rPr lang="en-US" b="true" sz="3599">
                <a:solidFill>
                  <a:srgbClr val="FFFFFF"/>
                </a:solidFill>
                <a:latin typeface="Telegraf Medium"/>
                <a:ea typeface="Telegraf Medium"/>
                <a:cs typeface="Telegraf Medium"/>
                <a:sym typeface="Telegraf Medium"/>
              </a:rPr>
              <a:t>•Hashing turns the password into a random string.</a:t>
            </a:r>
          </a:p>
          <a:p>
            <a:pPr algn="l">
              <a:lnSpc>
                <a:spcPts val="4175"/>
              </a:lnSpc>
              <a:spcBef>
                <a:spcPct val="0"/>
              </a:spcBef>
            </a:pPr>
            <a:r>
              <a:rPr lang="en-US" b="true" sz="3599">
                <a:solidFill>
                  <a:srgbClr val="FFFFFF"/>
                </a:solidFill>
                <a:latin typeface="Telegraf Medium"/>
                <a:ea typeface="Telegraf Medium"/>
                <a:cs typeface="Telegraf Medium"/>
                <a:sym typeface="Telegraf Medium"/>
              </a:rPr>
              <a:t> Example:</a:t>
            </a:r>
          </a:p>
          <a:p>
            <a:pPr algn="l">
              <a:lnSpc>
                <a:spcPts val="4175"/>
              </a:lnSpc>
              <a:spcBef>
                <a:spcPct val="0"/>
              </a:spcBef>
            </a:pPr>
            <a:r>
              <a:rPr lang="en-US" b="true" sz="3599">
                <a:solidFill>
                  <a:srgbClr val="FFFFFF"/>
                </a:solidFill>
                <a:latin typeface="Telegraf Medium"/>
                <a:ea typeface="Telegraf Medium"/>
                <a:cs typeface="Telegraf Medium"/>
                <a:sym typeface="Telegraf Medium"/>
              </a:rPr>
              <a:t>•Input: MySecret123!</a:t>
            </a:r>
          </a:p>
          <a:p>
            <a:pPr algn="l">
              <a:lnSpc>
                <a:spcPts val="4175"/>
              </a:lnSpc>
              <a:spcBef>
                <a:spcPct val="0"/>
              </a:spcBef>
            </a:pPr>
            <a:r>
              <a:rPr lang="en-US" b="true" sz="3599">
                <a:solidFill>
                  <a:srgbClr val="FFFFFF"/>
                </a:solidFill>
                <a:latin typeface="Telegraf Medium"/>
                <a:ea typeface="Telegraf Medium"/>
                <a:cs typeface="Telegraf Medium"/>
                <a:sym typeface="Telegraf Medium"/>
              </a:rPr>
              <a:t>•Hash: a1b2c3d4e5f6...</a:t>
            </a:r>
          </a:p>
          <a:p>
            <a:pPr algn="l">
              <a:lnSpc>
                <a:spcPts val="4175"/>
              </a:lnSpc>
              <a:spcBef>
                <a:spcPct val="0"/>
              </a:spcBef>
            </a:pPr>
          </a:p>
          <a:p>
            <a:pPr algn="l">
              <a:lnSpc>
                <a:spcPts val="4175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DAGyxTilRyc</dc:identifier>
  <dcterms:modified xsi:type="dcterms:W3CDTF">2011-08-01T06:04:30Z</dcterms:modified>
  <cp:revision>1</cp:revision>
  <dc:title>Strong Password Checker</dc:title>
</cp:coreProperties>
</file>