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9" r:id="rId4"/>
    <p:sldId id="260" r:id="rId5"/>
    <p:sldId id="265" r:id="rId6"/>
    <p:sldId id="261" r:id="rId7"/>
    <p:sldId id="262" r:id="rId8"/>
    <p:sldId id="263" r:id="rId9"/>
    <p:sldId id="268" r:id="rId10"/>
    <p:sldId id="269" r:id="rId11"/>
    <p:sldId id="279" r:id="rId12"/>
    <p:sldId id="264" r:id="rId13"/>
    <p:sldId id="266" r:id="rId14"/>
    <p:sldId id="274" r:id="rId15"/>
    <p:sldId id="276" r:id="rId16"/>
    <p:sldId id="277" r:id="rId17"/>
    <p:sldId id="278"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E1F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037" autoAdjust="0"/>
    <p:restoredTop sz="94660"/>
  </p:normalViewPr>
  <p:slideViewPr>
    <p:cSldViewPr>
      <p:cViewPr varScale="1">
        <p:scale>
          <a:sx n="65" d="100"/>
          <a:sy n="65" d="100"/>
        </p:scale>
        <p:origin x="-1512"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6A005E-4B74-41BB-B5CA-42EB2F69349A}" type="datetimeFigureOut">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9E1AB-6BFC-4240-A509-8B50B2B35B9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6A005E-4B74-41BB-B5CA-42EB2F69349A}" type="datetimeFigureOut">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9E1AB-6BFC-4240-A509-8B50B2B35B9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6A005E-4B74-41BB-B5CA-42EB2F69349A}" type="datetimeFigureOut">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9E1AB-6BFC-4240-A509-8B50B2B35B9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6A005E-4B74-41BB-B5CA-42EB2F69349A}" type="datetimeFigureOut">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9E1AB-6BFC-4240-A509-8B50B2B35B9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6A005E-4B74-41BB-B5CA-42EB2F69349A}" type="datetimeFigureOut">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9E1AB-6BFC-4240-A509-8B50B2B35B9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6A005E-4B74-41BB-B5CA-42EB2F69349A}" type="datetimeFigureOut">
              <a:rPr lang="en-US" smtClean="0"/>
              <a:pPr/>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9E1AB-6BFC-4240-A509-8B50B2B35B9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6A005E-4B74-41BB-B5CA-42EB2F69349A}" type="datetimeFigureOut">
              <a:rPr lang="en-US" smtClean="0"/>
              <a:pPr/>
              <a:t>3/18/2021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09E1AB-6BFC-4240-A509-8B50B2B35B9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6A005E-4B74-41BB-B5CA-42EB2F69349A}" type="datetimeFigureOut">
              <a:rPr lang="en-US" smtClean="0"/>
              <a:pPr/>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09E1AB-6BFC-4240-A509-8B50B2B35B9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6A005E-4B74-41BB-B5CA-42EB2F69349A}" type="datetimeFigureOut">
              <a:rPr lang="en-US" smtClean="0"/>
              <a:pPr/>
              <a:t>3/18/2021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09E1AB-6BFC-4240-A509-8B50B2B35B9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6A005E-4B74-41BB-B5CA-42EB2F69349A}" type="datetimeFigureOut">
              <a:rPr lang="en-US" smtClean="0"/>
              <a:pPr/>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9E1AB-6BFC-4240-A509-8B50B2B35B9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6A005E-4B74-41BB-B5CA-42EB2F69349A}" type="datetimeFigureOut">
              <a:rPr lang="en-US" smtClean="0"/>
              <a:pPr/>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9E1AB-6BFC-4240-A509-8B50B2B35B9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6A005E-4B74-41BB-B5CA-42EB2F69349A}" type="datetimeFigureOut">
              <a:rPr lang="en-US" smtClean="0"/>
              <a:pPr/>
              <a:t>3/18/2021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9E1AB-6BFC-4240-A509-8B50B2B35B9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pic>
        <p:nvPicPr>
          <p:cNvPr id="6" name="Picture 5" descr="image_6487327.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648200" y="228600"/>
            <a:ext cx="4038600" cy="6324600"/>
          </a:xfrm>
        </p:spPr>
        <p:txBody>
          <a:bodyPr>
            <a:normAutofit/>
          </a:bodyPr>
          <a:lstStyle/>
          <a:p>
            <a:pPr marL="457200" indent="-457200">
              <a:buAutoNum type="arabicPeriod" startAt="5"/>
            </a:pPr>
            <a:r>
              <a:rPr lang="en-US" sz="2000" dirty="0" smtClean="0"/>
              <a:t>Visual Studios: Visual Studio Code is a free</a:t>
            </a:r>
            <a:r>
              <a:rPr lang="en-US" sz="2000" baseline="30000" dirty="0" smtClean="0"/>
              <a:t> </a:t>
            </a:r>
            <a:r>
              <a:rPr lang="en-US" sz="2000" dirty="0" smtClean="0"/>
              <a:t>source-code editor made by Microsoft for Windows, Linux and </a:t>
            </a:r>
            <a:r>
              <a:rPr lang="en-US" sz="2000" dirty="0" err="1" smtClean="0"/>
              <a:t>macOS</a:t>
            </a:r>
            <a:r>
              <a:rPr lang="en-US" sz="2000" dirty="0" smtClean="0"/>
              <a:t>. Features include support for debugging, syntax highlighting, intelligent code completion, snippets, code refactoring, and embedded </a:t>
            </a:r>
            <a:r>
              <a:rPr lang="en-US" sz="2000" dirty="0" err="1" smtClean="0"/>
              <a:t>Git</a:t>
            </a:r>
            <a:r>
              <a:rPr lang="en-US" sz="2000" dirty="0" smtClean="0"/>
              <a:t>.  </a:t>
            </a:r>
            <a:br>
              <a:rPr lang="en-US" sz="2000" dirty="0" smtClean="0"/>
            </a:br>
            <a:endParaRPr lang="en-US" sz="2000" dirty="0"/>
          </a:p>
        </p:txBody>
      </p:sp>
      <p:pic>
        <p:nvPicPr>
          <p:cNvPr id="9" name="Content Placeholder 8" descr="image7.jpeg"/>
          <p:cNvPicPr>
            <a:picLocks noGrp="1" noChangeAspect="1"/>
          </p:cNvPicPr>
          <p:nvPr>
            <p:ph sz="half" idx="1"/>
          </p:nvPr>
        </p:nvPicPr>
        <p:blipFill>
          <a:blip r:embed="rId2"/>
          <a:stretch>
            <a:fillRect/>
          </a:stretch>
        </p:blipFill>
        <p:spPr>
          <a:xfrm>
            <a:off x="457200" y="381000"/>
            <a:ext cx="4038600" cy="58674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04800" y="228600"/>
            <a:ext cx="4038600" cy="4525963"/>
          </a:xfrm>
        </p:spPr>
        <p:txBody>
          <a:bodyPr/>
          <a:lstStyle/>
          <a:p>
            <a:pPr>
              <a:buNone/>
            </a:pPr>
            <a:r>
              <a:rPr lang="en-US" dirty="0" smtClean="0"/>
              <a:t>Working of Dialogflow: </a:t>
            </a:r>
            <a:endParaRPr lang="en-US" dirty="0"/>
          </a:p>
        </p:txBody>
      </p:sp>
      <p:pic>
        <p:nvPicPr>
          <p:cNvPr id="5" name="Content Placeholder 4" descr="Screenshot (15).png"/>
          <p:cNvPicPr>
            <a:picLocks noGrp="1" noChangeAspect="1"/>
          </p:cNvPicPr>
          <p:nvPr>
            <p:ph sz="half" idx="1"/>
          </p:nvPr>
        </p:nvPicPr>
        <p:blipFill>
          <a:blip r:embed="rId2"/>
          <a:stretch>
            <a:fillRect/>
          </a:stretch>
        </p:blipFill>
        <p:spPr>
          <a:xfrm>
            <a:off x="457200" y="1066800"/>
            <a:ext cx="8153400" cy="51054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SYSTEM/USER REQUIREMENTS CONTRIBUTIONS</a:t>
            </a:r>
            <a:endParaRPr lang="en-US" b="1" dirty="0"/>
          </a:p>
        </p:txBody>
      </p:sp>
      <p:pic>
        <p:nvPicPr>
          <p:cNvPr id="6" name="Content Placeholder 5" descr="image5.jpeg"/>
          <p:cNvPicPr>
            <a:picLocks noGrp="1" noChangeAspect="1"/>
          </p:cNvPicPr>
          <p:nvPr>
            <p:ph sz="half" idx="1"/>
          </p:nvPr>
        </p:nvPicPr>
        <p:blipFill>
          <a:blip r:embed="rId2"/>
          <a:stretch>
            <a:fillRect/>
          </a:stretch>
        </p:blipFill>
        <p:spPr>
          <a:xfrm>
            <a:off x="304800" y="1524000"/>
            <a:ext cx="4038600" cy="4953000"/>
          </a:xfrm>
        </p:spPr>
      </p:pic>
      <p:sp>
        <p:nvSpPr>
          <p:cNvPr id="4" name="Content Placeholder 3"/>
          <p:cNvSpPr>
            <a:spLocks noGrp="1"/>
          </p:cNvSpPr>
          <p:nvPr>
            <p:ph sz="half" idx="2"/>
          </p:nvPr>
        </p:nvSpPr>
        <p:spPr>
          <a:xfrm>
            <a:off x="4648200" y="1524000"/>
            <a:ext cx="4038600" cy="4953000"/>
          </a:xfrm>
        </p:spPr>
        <p:txBody>
          <a:bodyPr>
            <a:normAutofit fontScale="85000" lnSpcReduction="10000"/>
          </a:bodyPr>
          <a:lstStyle/>
          <a:p>
            <a:pPr>
              <a:buFont typeface="Courier New" pitchFamily="49" charset="0"/>
              <a:buChar char="o"/>
            </a:pPr>
            <a:r>
              <a:rPr lang="en-US" dirty="0" smtClean="0"/>
              <a:t>There are no perquisites to use our Bot. A link to our web page will be provided all one  has to do is to fill in the required details and they are good to go.</a:t>
            </a:r>
          </a:p>
          <a:p>
            <a:pPr>
              <a:buFont typeface="Courier New" pitchFamily="49" charset="0"/>
              <a:buChar char="o"/>
            </a:pPr>
            <a:r>
              <a:rPr lang="en-US" dirty="0" smtClean="0"/>
              <a:t>Our project is a common user based the only requirement that the user must fulfill is provide the correct credentials and  the correct information while having a conversation with the Health Bot.</a:t>
            </a:r>
            <a:endParaRPr lang="ta-IN"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DESIGN</a:t>
            </a:r>
            <a:endParaRPr lang="en-US" b="1" dirty="0"/>
          </a:p>
        </p:txBody>
      </p:sp>
      <p:sp>
        <p:nvSpPr>
          <p:cNvPr id="3" name="Content Placeholder 2"/>
          <p:cNvSpPr>
            <a:spLocks noGrp="1"/>
          </p:cNvSpPr>
          <p:nvPr>
            <p:ph sz="half" idx="1"/>
          </p:nvPr>
        </p:nvSpPr>
        <p:spPr>
          <a:xfrm>
            <a:off x="457200" y="1371600"/>
            <a:ext cx="4038600" cy="4754563"/>
          </a:xfrm>
        </p:spPr>
        <p:txBody>
          <a:bodyPr>
            <a:normAutofit/>
          </a:bodyPr>
          <a:lstStyle/>
          <a:p>
            <a:pPr>
              <a:buFont typeface="Courier New" pitchFamily="49" charset="0"/>
              <a:buChar char="o"/>
            </a:pPr>
            <a:r>
              <a:rPr lang="en-US" dirty="0" smtClean="0"/>
              <a:t>Architecture diagram</a:t>
            </a:r>
            <a:r>
              <a:rPr lang="en-US" dirty="0" smtClean="0"/>
              <a:t>: </a:t>
            </a:r>
            <a:endParaRPr lang="en-US" dirty="0"/>
          </a:p>
        </p:txBody>
      </p:sp>
      <p:pic>
        <p:nvPicPr>
          <p:cNvPr id="7" name="Picture 6"/>
          <p:cNvPicPr/>
          <p:nvPr/>
        </p:nvPicPr>
        <p:blipFill>
          <a:blip r:embed="rId2"/>
          <a:srcRect/>
          <a:stretch>
            <a:fillRect/>
          </a:stretch>
        </p:blipFill>
        <p:spPr bwMode="auto">
          <a:xfrm>
            <a:off x="304800" y="2133600"/>
            <a:ext cx="85344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52400" y="228600"/>
            <a:ext cx="4038600" cy="4525963"/>
          </a:xfrm>
        </p:spPr>
        <p:txBody>
          <a:bodyPr/>
          <a:lstStyle/>
          <a:p>
            <a:pPr>
              <a:buFont typeface="Courier New" pitchFamily="49" charset="0"/>
              <a:buChar char="o"/>
            </a:pPr>
            <a:r>
              <a:rPr lang="en-US" dirty="0" smtClean="0"/>
              <a:t>Flow diagram:</a:t>
            </a:r>
          </a:p>
          <a:p>
            <a:pPr>
              <a:buNone/>
            </a:pPr>
            <a:endParaRPr lang="en-US" dirty="0"/>
          </a:p>
        </p:txBody>
      </p:sp>
      <p:pic>
        <p:nvPicPr>
          <p:cNvPr id="6" name="Picture 5" descr="C:\Users\Swapna\Desktop\Flow Diagram of healthbot.png"/>
          <p:cNvPicPr/>
          <p:nvPr/>
        </p:nvPicPr>
        <p:blipFill>
          <a:blip r:embed="rId2"/>
          <a:srcRect/>
          <a:stretch>
            <a:fillRect/>
          </a:stretch>
        </p:blipFill>
        <p:spPr bwMode="auto">
          <a:xfrm>
            <a:off x="533400" y="914400"/>
            <a:ext cx="8077200"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228600"/>
            <a:ext cx="4038600" cy="4525963"/>
          </a:xfrm>
        </p:spPr>
        <p:txBody>
          <a:bodyPr/>
          <a:lstStyle/>
          <a:p>
            <a:pPr>
              <a:buFont typeface="Courier New" pitchFamily="49" charset="0"/>
              <a:buChar char="o"/>
            </a:pPr>
            <a:r>
              <a:rPr lang="en-US" dirty="0" smtClean="0"/>
              <a:t>Class diagram:</a:t>
            </a:r>
          </a:p>
          <a:p>
            <a:endParaRPr lang="en-US" dirty="0"/>
          </a:p>
        </p:txBody>
      </p:sp>
      <p:pic>
        <p:nvPicPr>
          <p:cNvPr id="5" name="Picture 4" descr="C:\Users\Swapna\Desktop\class diagram .png"/>
          <p:cNvPicPr/>
          <p:nvPr/>
        </p:nvPicPr>
        <p:blipFill>
          <a:blip r:embed="rId2"/>
          <a:srcRect/>
          <a:stretch>
            <a:fillRect/>
          </a:stretch>
        </p:blipFill>
        <p:spPr bwMode="auto">
          <a:xfrm>
            <a:off x="457200" y="914400"/>
            <a:ext cx="8305800"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304800"/>
            <a:ext cx="4038600" cy="4525963"/>
          </a:xfrm>
        </p:spPr>
        <p:txBody>
          <a:bodyPr/>
          <a:lstStyle/>
          <a:p>
            <a:pPr>
              <a:buFont typeface="Courier New" pitchFamily="49" charset="0"/>
              <a:buChar char="o"/>
            </a:pPr>
            <a:r>
              <a:rPr lang="en-US" dirty="0" smtClean="0"/>
              <a:t>Use case diagram:</a:t>
            </a:r>
          </a:p>
          <a:p>
            <a:endParaRPr lang="en-US" dirty="0"/>
          </a:p>
        </p:txBody>
      </p:sp>
      <p:pic>
        <p:nvPicPr>
          <p:cNvPr id="5" name="Picture 4" descr="C:\Users\Swapna\Pictures\Screenshots\Screenshot (24).png"/>
          <p:cNvPicPr/>
          <p:nvPr/>
        </p:nvPicPr>
        <p:blipFill>
          <a:blip r:embed="rId2"/>
          <a:srcRect/>
          <a:stretch>
            <a:fillRect/>
          </a:stretch>
        </p:blipFill>
        <p:spPr bwMode="auto">
          <a:xfrm>
            <a:off x="838200" y="914399"/>
            <a:ext cx="7619999" cy="56388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52400" y="228600"/>
            <a:ext cx="4038600" cy="4525963"/>
          </a:xfrm>
        </p:spPr>
        <p:txBody>
          <a:bodyPr/>
          <a:lstStyle/>
          <a:p>
            <a:pPr>
              <a:buFont typeface="Courier New" pitchFamily="49" charset="0"/>
              <a:buChar char="o"/>
            </a:pPr>
            <a:r>
              <a:rPr lang="en-US" dirty="0" smtClean="0"/>
              <a:t>Sequence diagram:</a:t>
            </a:r>
            <a:endParaRPr lang="en-US" dirty="0"/>
          </a:p>
        </p:txBody>
      </p:sp>
      <p:pic>
        <p:nvPicPr>
          <p:cNvPr id="5" name="Content Placeholder 4" descr="C:\Users\Swapna\Desktop\Health bot\Sequence-Diagram.png"/>
          <p:cNvPicPr>
            <a:picLocks noGrp="1"/>
          </p:cNvPicPr>
          <p:nvPr>
            <p:ph sz="half" idx="1"/>
          </p:nvPr>
        </p:nvPicPr>
        <p:blipFill>
          <a:blip r:embed="rId2"/>
          <a:srcRect/>
          <a:stretch>
            <a:fillRect/>
          </a:stretch>
        </p:blipFill>
        <p:spPr bwMode="auto">
          <a:xfrm>
            <a:off x="457200" y="1219200"/>
            <a:ext cx="83820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 </a:t>
            </a:r>
            <a:endParaRPr lang="en-US" b="1" dirty="0"/>
          </a:p>
        </p:txBody>
      </p:sp>
      <p:pic>
        <p:nvPicPr>
          <p:cNvPr id="5" name="Content Placeholder 4" descr="image6.jpeg"/>
          <p:cNvPicPr>
            <a:picLocks noGrp="1" noChangeAspect="1"/>
          </p:cNvPicPr>
          <p:nvPr>
            <p:ph sz="half" idx="1"/>
          </p:nvPr>
        </p:nvPicPr>
        <p:blipFill>
          <a:blip r:embed="rId2"/>
          <a:stretch>
            <a:fillRect/>
          </a:stretch>
        </p:blipFill>
        <p:spPr>
          <a:xfrm>
            <a:off x="304800" y="1447800"/>
            <a:ext cx="4191000" cy="5029200"/>
          </a:xfrm>
        </p:spPr>
      </p:pic>
      <p:sp>
        <p:nvSpPr>
          <p:cNvPr id="4" name="Content Placeholder 3"/>
          <p:cNvSpPr>
            <a:spLocks noGrp="1"/>
          </p:cNvSpPr>
          <p:nvPr>
            <p:ph sz="half" idx="2"/>
          </p:nvPr>
        </p:nvSpPr>
        <p:spPr>
          <a:xfrm>
            <a:off x="4648200" y="1295400"/>
            <a:ext cx="4038600" cy="5105400"/>
          </a:xfrm>
        </p:spPr>
        <p:txBody>
          <a:bodyPr>
            <a:noAutofit/>
          </a:bodyPr>
          <a:lstStyle/>
          <a:p>
            <a:pPr>
              <a:buFont typeface="Courier New" pitchFamily="49" charset="0"/>
              <a:buChar char="o"/>
            </a:pPr>
            <a:r>
              <a:rPr lang="en-US" sz="2400" dirty="0" smtClean="0"/>
              <a:t>Through the proposed project and research, we draw a conclusion that our Health Bot will make booking an appointment and managing of data easy for the consumer and management respectively.</a:t>
            </a:r>
          </a:p>
          <a:p>
            <a:pPr>
              <a:buFont typeface="Courier New" pitchFamily="49" charset="0"/>
              <a:buChar char="o"/>
            </a:pPr>
            <a:r>
              <a:rPr lang="en-US" sz="2400" dirty="0" smtClean="0"/>
              <a:t>In this Health Bot we build up a system which is useful for the medical institute or hospitals to help the users to freely ask any medical queries</a:t>
            </a:r>
          </a:p>
          <a:p>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274638"/>
            <a:ext cx="4038600" cy="1143000"/>
          </a:xfrm>
        </p:spPr>
        <p:txBody>
          <a:bodyPr>
            <a:normAutofit/>
          </a:bodyPr>
          <a:lstStyle/>
          <a:p>
            <a:r>
              <a:rPr lang="en-US" sz="5400" b="1" dirty="0" smtClean="0"/>
              <a:t>HEALTH BOT</a:t>
            </a:r>
            <a:endParaRPr lang="en-US" sz="5400" b="1" dirty="0"/>
          </a:p>
        </p:txBody>
      </p:sp>
      <p:sp>
        <p:nvSpPr>
          <p:cNvPr id="4" name="Content Placeholder 3"/>
          <p:cNvSpPr>
            <a:spLocks noGrp="1"/>
          </p:cNvSpPr>
          <p:nvPr>
            <p:ph sz="half" idx="2"/>
          </p:nvPr>
        </p:nvSpPr>
        <p:spPr/>
        <p:txBody>
          <a:bodyPr/>
          <a:lstStyle/>
          <a:p>
            <a:pPr>
              <a:buNone/>
            </a:pPr>
            <a:r>
              <a:rPr lang="en-US" dirty="0" smtClean="0"/>
              <a:t>SUPERVISOR: </a:t>
            </a:r>
          </a:p>
          <a:p>
            <a:pPr>
              <a:buNone/>
            </a:pPr>
            <a:r>
              <a:rPr lang="en-US" sz="2400" dirty="0" smtClean="0"/>
              <a:t>Mrs.Supraja</a:t>
            </a:r>
          </a:p>
          <a:p>
            <a:pPr>
              <a:buNone/>
            </a:pPr>
            <a:endParaRPr lang="en-US" sz="2400" dirty="0" smtClean="0"/>
          </a:p>
          <a:p>
            <a:pPr>
              <a:buNone/>
            </a:pPr>
            <a:r>
              <a:rPr lang="en-US" dirty="0" smtClean="0"/>
              <a:t>TEAM MEMBERS:</a:t>
            </a:r>
          </a:p>
          <a:p>
            <a:pPr>
              <a:buNone/>
            </a:pPr>
            <a:r>
              <a:rPr lang="en-US" sz="2400" dirty="0" smtClean="0"/>
              <a:t>G. Swapna </a:t>
            </a:r>
            <a:r>
              <a:rPr lang="en-US" sz="2000" dirty="0" smtClean="0"/>
              <a:t>(2453-18-733-084)   </a:t>
            </a:r>
          </a:p>
          <a:p>
            <a:pPr>
              <a:buNone/>
            </a:pPr>
            <a:r>
              <a:rPr lang="en-US" sz="2400" dirty="0" smtClean="0"/>
              <a:t>D. S. Shreya </a:t>
            </a:r>
            <a:r>
              <a:rPr lang="en-US" sz="2000" dirty="0" smtClean="0"/>
              <a:t>(2453-18-733-077)</a:t>
            </a:r>
          </a:p>
          <a:p>
            <a:pPr>
              <a:buNone/>
            </a:pPr>
            <a:r>
              <a:rPr lang="en-US" sz="2400" dirty="0" smtClean="0"/>
              <a:t>T. Tharun Teja </a:t>
            </a:r>
            <a:r>
              <a:rPr lang="en-US" sz="2000" dirty="0" smtClean="0"/>
              <a:t>(2453-18-733-112)</a:t>
            </a:r>
          </a:p>
          <a:p>
            <a:pPr>
              <a:buNone/>
            </a:pPr>
            <a:endParaRPr lang="en-US" sz="2000" dirty="0" smtClean="0"/>
          </a:p>
          <a:p>
            <a:pPr>
              <a:buNone/>
            </a:pPr>
            <a:r>
              <a:rPr lang="en-US" sz="2000" dirty="0" smtClean="0"/>
              <a:t>                   </a:t>
            </a:r>
          </a:p>
        </p:txBody>
      </p:sp>
      <p:pic>
        <p:nvPicPr>
          <p:cNvPr id="5" name="Content Placeholder 4" descr="IMG_3082.jpeg"/>
          <p:cNvPicPr>
            <a:picLocks noGrp="1" noChangeAspect="1"/>
          </p:cNvPicPr>
          <p:nvPr>
            <p:ph sz="half" idx="1"/>
          </p:nvPr>
        </p:nvPicPr>
        <p:blipFill>
          <a:blip r:embed="rId2"/>
          <a:stretch>
            <a:fillRect/>
          </a:stretch>
        </p:blipFill>
        <p:spPr>
          <a:xfrm>
            <a:off x="304800" y="304800"/>
            <a:ext cx="4191000" cy="6019800"/>
          </a:xfrm>
        </p:spPr>
      </p:pic>
      <p:pic>
        <p:nvPicPr>
          <p:cNvPr id="6" name="Content Placeholder 4" descr="IMG_3082.jpeg"/>
          <p:cNvPicPr>
            <a:picLocks noChangeAspect="1"/>
          </p:cNvPicPr>
          <p:nvPr/>
        </p:nvPicPr>
        <p:blipFill>
          <a:blip r:embed="rId2"/>
          <a:stretch>
            <a:fillRect/>
          </a:stretch>
        </p:blipFill>
        <p:spPr>
          <a:xfrm>
            <a:off x="228600" y="304800"/>
            <a:ext cx="4267200" cy="6096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CONTENTS</a:t>
            </a:r>
            <a:endParaRPr lang="en-US" b="1" dirty="0"/>
          </a:p>
        </p:txBody>
      </p:sp>
      <p:sp>
        <p:nvSpPr>
          <p:cNvPr id="3" name="Content Placeholder 2"/>
          <p:cNvSpPr>
            <a:spLocks noGrp="1"/>
          </p:cNvSpPr>
          <p:nvPr>
            <p:ph sz="half" idx="1"/>
          </p:nvPr>
        </p:nvSpPr>
        <p:spPr/>
        <p:txBody>
          <a:bodyPr>
            <a:normAutofit/>
          </a:bodyPr>
          <a:lstStyle/>
          <a:p>
            <a:pPr marL="285750" indent="-285750">
              <a:spcBef>
                <a:spcPts val="800"/>
              </a:spcBef>
              <a:buClr>
                <a:schemeClr val="tx1">
                  <a:lumMod val="85000"/>
                  <a:lumOff val="15000"/>
                </a:schemeClr>
              </a:buClr>
              <a:buFont typeface="Courier New" pitchFamily="49" charset="0"/>
              <a:buChar char="o"/>
            </a:pPr>
            <a:r>
              <a:rPr lang="en-US" sz="2400" dirty="0">
                <a:effectLst>
                  <a:innerShdw blurRad="63500" dist="50800">
                    <a:prstClr val="black">
                      <a:alpha val="50000"/>
                    </a:prstClr>
                  </a:innerShdw>
                </a:effectLst>
              </a:rPr>
              <a:t>Introduction</a:t>
            </a:r>
          </a:p>
          <a:p>
            <a:pPr marL="285750" indent="-285750">
              <a:spcBef>
                <a:spcPts val="800"/>
              </a:spcBef>
              <a:buClr>
                <a:schemeClr val="tx1">
                  <a:lumMod val="85000"/>
                  <a:lumOff val="15000"/>
                </a:schemeClr>
              </a:buClr>
              <a:buFont typeface="Courier New" pitchFamily="49" charset="0"/>
              <a:buChar char="o"/>
            </a:pPr>
            <a:r>
              <a:rPr lang="en-US" sz="2400" dirty="0" smtClean="0"/>
              <a:t>Importance and need of your project </a:t>
            </a:r>
            <a:r>
              <a:rPr lang="en-US" sz="2400" dirty="0">
                <a:effectLst>
                  <a:innerShdw blurRad="63500" dist="50800">
                    <a:prstClr val="black">
                      <a:alpha val="50000"/>
                    </a:prstClr>
                  </a:innerShdw>
                </a:effectLst>
              </a:rPr>
              <a:t>Design</a:t>
            </a:r>
          </a:p>
          <a:p>
            <a:pPr marL="285750" indent="-285750">
              <a:spcBef>
                <a:spcPts val="800"/>
              </a:spcBef>
              <a:buClr>
                <a:schemeClr val="tx1">
                  <a:lumMod val="85000"/>
                  <a:lumOff val="15000"/>
                </a:schemeClr>
              </a:buClr>
              <a:buFont typeface="Courier New" pitchFamily="49" charset="0"/>
              <a:buChar char="o"/>
            </a:pPr>
            <a:r>
              <a:rPr lang="en-IN" sz="2400" dirty="0" smtClean="0"/>
              <a:t>Tools and Technologies </a:t>
            </a:r>
            <a:r>
              <a:rPr lang="en-US" sz="2400" dirty="0">
                <a:effectLst>
                  <a:innerShdw blurRad="63500" dist="50800">
                    <a:prstClr val="black">
                      <a:alpha val="50000"/>
                    </a:prstClr>
                  </a:innerShdw>
                </a:effectLst>
              </a:rPr>
              <a:t>Implementation</a:t>
            </a:r>
          </a:p>
          <a:p>
            <a:pPr marL="285750" indent="-285750">
              <a:spcBef>
                <a:spcPts val="800"/>
              </a:spcBef>
              <a:buClr>
                <a:schemeClr val="tx1">
                  <a:lumMod val="85000"/>
                  <a:lumOff val="15000"/>
                </a:schemeClr>
              </a:buClr>
              <a:buFont typeface="Courier New" pitchFamily="49" charset="0"/>
              <a:buChar char="o"/>
            </a:pPr>
            <a:r>
              <a:rPr lang="en-US" sz="2400" dirty="0" smtClean="0"/>
              <a:t>System/User requirements </a:t>
            </a:r>
            <a:r>
              <a:rPr lang="en-US" sz="2400" dirty="0">
                <a:effectLst>
                  <a:innerShdw blurRad="63500" dist="50800">
                    <a:prstClr val="black">
                      <a:alpha val="50000"/>
                    </a:prstClr>
                  </a:innerShdw>
                </a:effectLst>
              </a:rPr>
              <a:t>Contributions</a:t>
            </a:r>
          </a:p>
          <a:p>
            <a:pPr marL="285750" indent="-285750">
              <a:spcBef>
                <a:spcPts val="800"/>
              </a:spcBef>
              <a:buClr>
                <a:schemeClr val="tx1">
                  <a:lumMod val="85000"/>
                  <a:lumOff val="15000"/>
                </a:schemeClr>
              </a:buClr>
              <a:buFont typeface="Courier New" pitchFamily="49" charset="0"/>
              <a:buChar char="o"/>
            </a:pPr>
            <a:r>
              <a:rPr lang="en-US" sz="2400" dirty="0" smtClean="0"/>
              <a:t>System Design</a:t>
            </a:r>
          </a:p>
          <a:p>
            <a:pPr marL="285750" indent="-285750">
              <a:spcBef>
                <a:spcPts val="800"/>
              </a:spcBef>
              <a:buClr>
                <a:schemeClr val="tx1">
                  <a:lumMod val="85000"/>
                  <a:lumOff val="15000"/>
                </a:schemeClr>
              </a:buClr>
              <a:buFont typeface="Courier New" pitchFamily="49" charset="0"/>
              <a:buChar char="o"/>
            </a:pPr>
            <a:r>
              <a:rPr lang="en-IN" sz="2400" dirty="0" smtClean="0"/>
              <a:t>Conclusion of the Project</a:t>
            </a:r>
            <a:endParaRPr lang="en-US" sz="2400" dirty="0">
              <a:effectLst>
                <a:innerShdw blurRad="63500" dist="50800">
                  <a:prstClr val="black">
                    <a:alpha val="50000"/>
                  </a:prstClr>
                </a:innerShdw>
              </a:effectLst>
            </a:endParaRPr>
          </a:p>
          <a:p>
            <a:pPr>
              <a:buFont typeface="Courier New" pitchFamily="49" charset="0"/>
              <a:buChar char="o"/>
            </a:pPr>
            <a:endParaRPr lang="en-US" dirty="0"/>
          </a:p>
        </p:txBody>
      </p:sp>
      <p:pic>
        <p:nvPicPr>
          <p:cNvPr id="5" name="Content Placeholder 4" descr="image_6487327 (3).JPG"/>
          <p:cNvPicPr>
            <a:picLocks noGrp="1" noChangeAspect="1"/>
          </p:cNvPicPr>
          <p:nvPr>
            <p:ph sz="half" idx="2"/>
          </p:nvPr>
        </p:nvPicPr>
        <p:blipFill>
          <a:blip r:embed="rId3"/>
          <a:stretch>
            <a:fillRect/>
          </a:stretch>
        </p:blipFill>
        <p:spPr>
          <a:xfrm>
            <a:off x="4648200" y="1524000"/>
            <a:ext cx="4038600" cy="449580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sz="half" idx="1"/>
          </p:nvPr>
        </p:nvSpPr>
        <p:spPr>
          <a:xfrm>
            <a:off x="4800600" y="1600200"/>
            <a:ext cx="4038600" cy="4525963"/>
          </a:xfrm>
        </p:spPr>
        <p:txBody>
          <a:bodyPr>
            <a:normAutofit lnSpcReduction="10000"/>
          </a:bodyPr>
          <a:lstStyle/>
          <a:p>
            <a:pPr>
              <a:buFont typeface="Courier New" pitchFamily="49" charset="0"/>
              <a:buChar char="o"/>
            </a:pPr>
            <a:r>
              <a:rPr lang="en-US" sz="2400" dirty="0" smtClean="0"/>
              <a:t>The goal of our project is to introduce a Health Bot, a system designed to improve the e-health paradigm by using a Chat Bot to stimulate human interaction in medical context. </a:t>
            </a:r>
          </a:p>
          <a:p>
            <a:pPr>
              <a:buFont typeface="Courier New" pitchFamily="49" charset="0"/>
              <a:buChar char="o"/>
            </a:pPr>
            <a:r>
              <a:rPr lang="en-US" sz="2400" dirty="0" smtClean="0"/>
              <a:t>Its specifies various NLU and NLP techniques to be incorporated in the chat Bot and the comparison of the same. </a:t>
            </a:r>
          </a:p>
          <a:p>
            <a:pPr>
              <a:buFont typeface="Courier New" pitchFamily="49" charset="0"/>
              <a:buChar char="o"/>
            </a:pPr>
            <a:endParaRPr lang="en-US" sz="2000" dirty="0" smtClean="0"/>
          </a:p>
        </p:txBody>
      </p:sp>
      <p:pic>
        <p:nvPicPr>
          <p:cNvPr id="5" name="Content Placeholder 4" descr="IMG_3081.jpeg"/>
          <p:cNvPicPr>
            <a:picLocks noGrp="1" noChangeAspect="1"/>
          </p:cNvPicPr>
          <p:nvPr>
            <p:ph sz="half" idx="2"/>
          </p:nvPr>
        </p:nvPicPr>
        <p:blipFill>
          <a:blip r:embed="rId2"/>
          <a:stretch>
            <a:fillRect/>
          </a:stretch>
        </p:blipFill>
        <p:spPr>
          <a:xfrm>
            <a:off x="685800" y="1600200"/>
            <a:ext cx="3488113" cy="4525963"/>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mage15.jpeg"/>
          <p:cNvPicPr>
            <a:picLocks noGrp="1" noChangeAspect="1"/>
          </p:cNvPicPr>
          <p:nvPr>
            <p:ph sz="half" idx="1"/>
          </p:nvPr>
        </p:nvPicPr>
        <p:blipFill>
          <a:blip r:embed="rId2"/>
          <a:stretch>
            <a:fillRect/>
          </a:stretch>
        </p:blipFill>
        <p:spPr>
          <a:xfrm>
            <a:off x="4724400" y="304800"/>
            <a:ext cx="4191000" cy="6248400"/>
          </a:xfrm>
        </p:spPr>
      </p:pic>
      <p:sp>
        <p:nvSpPr>
          <p:cNvPr id="4" name="Content Placeholder 3"/>
          <p:cNvSpPr>
            <a:spLocks noGrp="1"/>
          </p:cNvSpPr>
          <p:nvPr>
            <p:ph sz="half" idx="2"/>
          </p:nvPr>
        </p:nvSpPr>
        <p:spPr>
          <a:xfrm>
            <a:off x="304800" y="304800"/>
            <a:ext cx="4038600" cy="6248400"/>
          </a:xfrm>
        </p:spPr>
        <p:txBody>
          <a:bodyPr>
            <a:normAutofit lnSpcReduction="10000"/>
          </a:bodyPr>
          <a:lstStyle/>
          <a:p>
            <a:pPr>
              <a:buFont typeface="Courier New" pitchFamily="49" charset="0"/>
              <a:buChar char="o"/>
            </a:pPr>
            <a:r>
              <a:rPr lang="en-US" sz="2400" dirty="0" smtClean="0"/>
              <a:t>NLP refers to natural language processing. NLP creates systems that learns to perform tasks on their own and get better through experience.</a:t>
            </a:r>
          </a:p>
          <a:p>
            <a:pPr>
              <a:buFont typeface="Courier New" pitchFamily="49" charset="0"/>
              <a:buChar char="o"/>
            </a:pPr>
            <a:r>
              <a:rPr lang="en-US" sz="2400" dirty="0" smtClean="0"/>
              <a:t>NLU refers to natural language understanding. It is a technology that helps translate human language to machine or computer language and vise versa. NLU is similar to NLP the only difference is that NLU understands errors, spellings, accents, emotions, etc.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IMPORTANCE AND NEED OF THE PROJECT DESIGN </a:t>
            </a:r>
            <a:endParaRPr lang="en-US" b="1" dirty="0"/>
          </a:p>
        </p:txBody>
      </p:sp>
      <p:sp>
        <p:nvSpPr>
          <p:cNvPr id="3" name="Content Placeholder 2"/>
          <p:cNvSpPr>
            <a:spLocks noGrp="1"/>
          </p:cNvSpPr>
          <p:nvPr>
            <p:ph sz="half" idx="1"/>
          </p:nvPr>
        </p:nvSpPr>
        <p:spPr>
          <a:xfrm>
            <a:off x="4800600" y="1600200"/>
            <a:ext cx="4038600" cy="4876800"/>
          </a:xfrm>
        </p:spPr>
        <p:txBody>
          <a:bodyPr>
            <a:normAutofit/>
          </a:bodyPr>
          <a:lstStyle/>
          <a:p>
            <a:pPr>
              <a:buFont typeface="Courier New" pitchFamily="49" charset="0"/>
              <a:buChar char="o"/>
            </a:pPr>
            <a:r>
              <a:rPr lang="en-US" sz="2400" dirty="0" smtClean="0"/>
              <a:t>Our Bot creates a link between the patients and the hospital management leading to many advantages.</a:t>
            </a:r>
          </a:p>
          <a:p>
            <a:pPr>
              <a:buFont typeface="Courier New" pitchFamily="49" charset="0"/>
              <a:buChar char="o"/>
            </a:pPr>
            <a:r>
              <a:rPr lang="en-US" sz="2400" dirty="0" smtClean="0"/>
              <a:t>From providing 24/7 active customer support a Health Bot can upscale our business. Via this Bot, we can provide customers with relevant and personalized services. </a:t>
            </a:r>
          </a:p>
          <a:p>
            <a:pPr>
              <a:buFont typeface="Courier New" pitchFamily="49" charset="0"/>
              <a:buChar char="o"/>
            </a:pPr>
            <a:endParaRPr lang="en-US" sz="2400" dirty="0"/>
          </a:p>
        </p:txBody>
      </p:sp>
      <p:pic>
        <p:nvPicPr>
          <p:cNvPr id="5" name="Content Placeholder 4" descr="abd9d7e1f1ce19d9ca8cc47440579c0c.jpg"/>
          <p:cNvPicPr>
            <a:picLocks noGrp="1" noChangeAspect="1"/>
          </p:cNvPicPr>
          <p:nvPr>
            <p:ph sz="half" idx="2"/>
          </p:nvPr>
        </p:nvPicPr>
        <p:blipFill>
          <a:blip r:embed="rId2"/>
          <a:stretch>
            <a:fillRect/>
          </a:stretch>
        </p:blipFill>
        <p:spPr>
          <a:xfrm>
            <a:off x="457200" y="1600200"/>
            <a:ext cx="4038600" cy="49530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MG_3076.jpeg"/>
          <p:cNvPicPr>
            <a:picLocks noGrp="1" noChangeAspect="1"/>
          </p:cNvPicPr>
          <p:nvPr>
            <p:ph sz="half" idx="1"/>
          </p:nvPr>
        </p:nvPicPr>
        <p:blipFill>
          <a:blip r:embed="rId2"/>
          <a:stretch>
            <a:fillRect/>
          </a:stretch>
        </p:blipFill>
        <p:spPr>
          <a:xfrm>
            <a:off x="4724400" y="304800"/>
            <a:ext cx="4038600" cy="6248400"/>
          </a:xfrm>
        </p:spPr>
      </p:pic>
      <p:sp>
        <p:nvSpPr>
          <p:cNvPr id="6" name="Title 1"/>
          <p:cNvSpPr>
            <a:spLocks noGrp="1"/>
          </p:cNvSpPr>
          <p:nvPr>
            <p:ph sz="half" idx="2"/>
          </p:nvPr>
        </p:nvSpPr>
        <p:spPr>
          <a:xfrm>
            <a:off x="304800" y="381000"/>
            <a:ext cx="4038600" cy="6172200"/>
          </a:xfrm>
        </p:spPr>
        <p:txBody>
          <a:bodyPr>
            <a:normAutofit/>
          </a:bodyPr>
          <a:lstStyle/>
          <a:p>
            <a:pPr>
              <a:buFont typeface="Courier New" pitchFamily="49" charset="0"/>
              <a:buChar char="o"/>
            </a:pPr>
            <a:r>
              <a:rPr lang="en-US" sz="2400" dirty="0" smtClean="0"/>
              <a:t>Also, we can track the interaction of the users with the Health Bot and analyze the best ways to pitch a service, without degrading the customer experience.</a:t>
            </a:r>
          </a:p>
          <a:p>
            <a:pPr>
              <a:buFont typeface="Courier New" pitchFamily="49" charset="0"/>
              <a:buChar char="o"/>
            </a:pPr>
            <a:r>
              <a:rPr lang="en-US" sz="2400" dirty="0" smtClean="0"/>
              <a:t>Health Bot can clear the queries of the users and remembers their preferences. By engaging with the users in real-time, this Bot makes it easy going for them to search and find suitable services</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TOOLS AND TECHNOLOGIES USED</a:t>
            </a:r>
            <a:endParaRPr lang="en-US" b="1" dirty="0"/>
          </a:p>
        </p:txBody>
      </p:sp>
      <p:sp>
        <p:nvSpPr>
          <p:cNvPr id="3" name="Content Placeholder 2"/>
          <p:cNvSpPr>
            <a:spLocks noGrp="1"/>
          </p:cNvSpPr>
          <p:nvPr>
            <p:ph sz="half" idx="1"/>
          </p:nvPr>
        </p:nvSpPr>
        <p:spPr>
          <a:xfrm>
            <a:off x="4495800" y="1600200"/>
            <a:ext cx="4648200" cy="4953000"/>
          </a:xfrm>
        </p:spPr>
        <p:txBody>
          <a:bodyPr>
            <a:normAutofit lnSpcReduction="10000"/>
          </a:bodyPr>
          <a:lstStyle/>
          <a:p>
            <a:pPr>
              <a:buFont typeface="Courier New" pitchFamily="49" charset="0"/>
              <a:buChar char="o"/>
            </a:pPr>
            <a:r>
              <a:rPr lang="en-US" sz="2400" dirty="0" smtClean="0"/>
              <a:t>The following are the tools and technologies used while developing the project:</a:t>
            </a:r>
          </a:p>
          <a:p>
            <a:pPr marL="457200" indent="-457200">
              <a:buFont typeface="+mj-lt"/>
              <a:buAutoNum type="arabicPeriod"/>
            </a:pPr>
            <a:r>
              <a:rPr lang="en-US" sz="2000" dirty="0" smtClean="0"/>
              <a:t>MongoDB: MongoDB is a document database with the scalability and flexibility that you want with the querying and indexing that you need. We have opted for MongoDB instead of SQL as it is almost 100 times faster than traditional database systems. Another Reason why we prefer MongoDB is because MongoDB supports deep query-ability </a:t>
            </a:r>
            <a:r>
              <a:rPr lang="en-US" sz="2000" dirty="0" err="1" smtClean="0"/>
              <a:t>i.e</a:t>
            </a:r>
            <a:r>
              <a:rPr lang="en-US" sz="2000" dirty="0" smtClean="0"/>
              <a:t> we can perform dynamic queries on documents using the document-based query language.</a:t>
            </a:r>
          </a:p>
          <a:p>
            <a:pPr marL="457200" indent="-457200">
              <a:buFont typeface="+mj-lt"/>
              <a:buAutoNum type="arabicPeriod"/>
            </a:pPr>
            <a:endParaRPr lang="en-US" sz="2000" dirty="0" smtClean="0"/>
          </a:p>
          <a:p>
            <a:pPr marL="457200" indent="-457200">
              <a:buNone/>
            </a:pPr>
            <a:endParaRPr lang="en-US" sz="2000" dirty="0" smtClean="0"/>
          </a:p>
        </p:txBody>
      </p:sp>
      <p:pic>
        <p:nvPicPr>
          <p:cNvPr id="7" name="Content Placeholder 6" descr="download (1).jpg"/>
          <p:cNvPicPr>
            <a:picLocks noGrp="1" noChangeAspect="1"/>
          </p:cNvPicPr>
          <p:nvPr>
            <p:ph sz="half" idx="2"/>
          </p:nvPr>
        </p:nvPicPr>
        <p:blipFill>
          <a:blip r:embed="rId2"/>
          <a:stretch>
            <a:fillRect/>
          </a:stretch>
        </p:blipFill>
        <p:spPr>
          <a:xfrm>
            <a:off x="381000" y="1524000"/>
            <a:ext cx="3962400" cy="49530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304800"/>
            <a:ext cx="4191000" cy="6324600"/>
          </a:xfrm>
        </p:spPr>
        <p:txBody>
          <a:bodyPr>
            <a:normAutofit lnSpcReduction="10000"/>
          </a:bodyPr>
          <a:lstStyle/>
          <a:p>
            <a:pPr marL="514350" indent="-514350">
              <a:buAutoNum type="arabicPeriod" startAt="2"/>
            </a:pPr>
            <a:r>
              <a:rPr lang="en-US" sz="2000" dirty="0" smtClean="0"/>
              <a:t>Google’s Dialogflow: Dialogflow is a natural language understanding platform. Its is faster when compared to other platforms. To add, connecting Dialogflow to other applications is efficient and has maximum reach. The major advantage of Dialogflow is that it provides the basic version for free. </a:t>
            </a:r>
          </a:p>
          <a:p>
            <a:pPr marL="514350" indent="-514350">
              <a:buAutoNum type="arabicPeriod" startAt="2"/>
            </a:pPr>
            <a:r>
              <a:rPr lang="en-US" sz="2000" dirty="0" smtClean="0"/>
              <a:t>Ngrok: Ngrok allows you to expose a web server running on your local machine to the internet. </a:t>
            </a:r>
          </a:p>
          <a:p>
            <a:pPr marL="514350" indent="-514350">
              <a:buAutoNum type="arabicPeriod" startAt="2"/>
            </a:pPr>
            <a:r>
              <a:rPr lang="en-US" sz="2000" dirty="0" smtClean="0"/>
              <a:t>NodeJS: Node.js is an open-source, cross-platform, back-end JavaScript runtime environment that runs on the Chrome engine and executes JavaScript code outside a web browser.</a:t>
            </a:r>
          </a:p>
        </p:txBody>
      </p:sp>
      <p:pic>
        <p:nvPicPr>
          <p:cNvPr id="5" name="Content Placeholder 4" descr="image1.jpeg"/>
          <p:cNvPicPr>
            <a:picLocks noGrp="1" noChangeAspect="1"/>
          </p:cNvPicPr>
          <p:nvPr>
            <p:ph sz="half" idx="2"/>
          </p:nvPr>
        </p:nvPicPr>
        <p:blipFill>
          <a:blip r:embed="rId2" cstate="print"/>
          <a:stretch>
            <a:fillRect/>
          </a:stretch>
        </p:blipFill>
        <p:spPr>
          <a:xfrm>
            <a:off x="4876800" y="914400"/>
            <a:ext cx="4114800" cy="533400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Clinical Case 02-2021 by Slidesgo</Template>
  <TotalTime>1199</TotalTime>
  <Words>614</Words>
  <Application>Microsoft Office PowerPoint</Application>
  <PresentationFormat>On-screen Show (4:3)</PresentationFormat>
  <Paragraphs>47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HEALTH BOT</vt:lpstr>
      <vt:lpstr>CONTENTS</vt:lpstr>
      <vt:lpstr>INTRODUCTION</vt:lpstr>
      <vt:lpstr>Slide 5</vt:lpstr>
      <vt:lpstr>IMPORTANCE AND NEED OF THE PROJECT DESIGN </vt:lpstr>
      <vt:lpstr>Slide 7</vt:lpstr>
      <vt:lpstr>TOOLS AND TECHNOLOGIES USED</vt:lpstr>
      <vt:lpstr>Slide 9</vt:lpstr>
      <vt:lpstr>Slide 10</vt:lpstr>
      <vt:lpstr>Slide 11</vt:lpstr>
      <vt:lpstr>SYSTEM/USER REQUIREMENTS CONTRIBUTIONS</vt:lpstr>
      <vt:lpstr>SYSTEM DESIGN</vt:lpstr>
      <vt:lpstr>Slide 14</vt:lpstr>
      <vt:lpstr>Slide 15</vt:lpstr>
      <vt:lpstr>Slide 16</vt:lpstr>
      <vt:lpstr>Slide 17</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Swapna</dc:creator>
  <cp:lastModifiedBy>Swapna</cp:lastModifiedBy>
  <cp:revision>23</cp:revision>
  <dcterms:created xsi:type="dcterms:W3CDTF">2021-02-16T06:25:35Z</dcterms:created>
  <dcterms:modified xsi:type="dcterms:W3CDTF">2021-03-18T14:54:15Z</dcterms:modified>
</cp:coreProperties>
</file>